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63"/>
  </p:notesMasterIdLst>
  <p:handoutMasterIdLst>
    <p:handoutMasterId r:id="rId64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309" r:id="rId10"/>
    <p:sldId id="310" r:id="rId11"/>
    <p:sldId id="311" r:id="rId12"/>
    <p:sldId id="312" r:id="rId13"/>
    <p:sldId id="345" r:id="rId14"/>
    <p:sldId id="313" r:id="rId15"/>
    <p:sldId id="346" r:id="rId16"/>
    <p:sldId id="314" r:id="rId17"/>
    <p:sldId id="315" r:id="rId18"/>
    <p:sldId id="340" r:id="rId19"/>
    <p:sldId id="333" r:id="rId20"/>
    <p:sldId id="338" r:id="rId21"/>
    <p:sldId id="334" r:id="rId22"/>
    <p:sldId id="335" r:id="rId23"/>
    <p:sldId id="339" r:id="rId24"/>
    <p:sldId id="336" r:id="rId25"/>
    <p:sldId id="337" r:id="rId26"/>
    <p:sldId id="325" r:id="rId27"/>
    <p:sldId id="318" r:id="rId28"/>
    <p:sldId id="341" r:id="rId29"/>
    <p:sldId id="342" r:id="rId30"/>
    <p:sldId id="343" r:id="rId31"/>
    <p:sldId id="331" r:id="rId32"/>
    <p:sldId id="344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47" r:id="rId43"/>
    <p:sldId id="301" r:id="rId44"/>
    <p:sldId id="302" r:id="rId45"/>
    <p:sldId id="303" r:id="rId46"/>
    <p:sldId id="304" r:id="rId47"/>
    <p:sldId id="305" r:id="rId48"/>
    <p:sldId id="348" r:id="rId49"/>
    <p:sldId id="350" r:id="rId50"/>
    <p:sldId id="351" r:id="rId51"/>
    <p:sldId id="352" r:id="rId52"/>
    <p:sldId id="353" r:id="rId53"/>
    <p:sldId id="354" r:id="rId54"/>
    <p:sldId id="355" r:id="rId55"/>
    <p:sldId id="356" r:id="rId56"/>
    <p:sldId id="357" r:id="rId57"/>
    <p:sldId id="361" r:id="rId58"/>
    <p:sldId id="362" r:id="rId59"/>
    <p:sldId id="363" r:id="rId60"/>
    <p:sldId id="364" r:id="rId61"/>
    <p:sldId id="366" r:id="rId62"/>
  </p:sldIdLst>
  <p:sldSz cx="4321175" cy="3240088"/>
  <p:notesSz cx="6858000" cy="9144000"/>
  <p:defaultTextStyle>
    <a:defPPr>
      <a:defRPr lang="el-GR"/>
    </a:defPPr>
    <a:lvl1pPr marL="0" algn="l" defTabSz="43186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15933" algn="l" defTabSz="43186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31868" algn="l" defTabSz="43186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47802" algn="l" defTabSz="43186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863737" algn="l" defTabSz="43186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079670" algn="l" defTabSz="43186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295605" algn="l" defTabSz="43186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511538" algn="l" defTabSz="43186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727472" algn="l" defTabSz="43186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scaleToFitPaper="1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1" autoAdjust="0"/>
    <p:restoredTop sz="94622" autoAdjust="0"/>
  </p:normalViewPr>
  <p:slideViewPr>
    <p:cSldViewPr snapToObjects="1">
      <p:cViewPr>
        <p:scale>
          <a:sx n="210" d="100"/>
          <a:sy n="210" d="100"/>
        </p:scale>
        <p:origin x="-666" y="990"/>
      </p:cViewPr>
      <p:guideLst>
        <p:guide orient="horz" pos="1021"/>
        <p:guide pos="13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56" d="100"/>
          <a:sy n="56" d="100"/>
        </p:scale>
        <p:origin x="-253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03087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D9FD2E-AFD8-4BEA-B76A-F7FF7FE36414}" type="datetimeFigureOut">
              <a:rPr lang="el-GR" smtClean="0"/>
              <a:t>19/2/2017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E5FE94-7209-4942-A447-6DB7E20D2D8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35881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31868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1pPr>
    <a:lvl2pPr marL="215933" algn="l" defTabSz="431868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2pPr>
    <a:lvl3pPr marL="431868" algn="l" defTabSz="431868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3pPr>
    <a:lvl4pPr marL="647802" algn="l" defTabSz="431868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4pPr>
    <a:lvl5pPr marL="863737" algn="l" defTabSz="431868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5pPr>
    <a:lvl6pPr marL="1079670" algn="l" defTabSz="431868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6pPr>
    <a:lvl7pPr marL="1295605" algn="l" defTabSz="431868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7pPr>
    <a:lvl8pPr marL="1511538" algn="l" defTabSz="431868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8pPr>
    <a:lvl9pPr marL="1727472" algn="l" defTabSz="431868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τίτλου 1"/>
          <p:cNvSpPr>
            <a:spLocks noGrp="1"/>
          </p:cNvSpPr>
          <p:nvPr>
            <p:ph type="title" hasCustomPrompt="1"/>
          </p:nvPr>
        </p:nvSpPr>
        <p:spPr>
          <a:xfrm>
            <a:off x="180000" y="179884"/>
            <a:ext cx="3960000" cy="43195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lnSpc>
                <a:spcPct val="125000"/>
              </a:lnSpc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l-GR" dirty="0" smtClean="0"/>
              <a:t>Στυλ κύριου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τίτλου</a:t>
            </a:r>
            <a:endParaRPr lang="el-GR" dirty="0"/>
          </a:p>
        </p:txBody>
      </p:sp>
      <p:sp>
        <p:nvSpPr>
          <p:cNvPr id="12" name="Θέση περιεχομένου 11"/>
          <p:cNvSpPr>
            <a:spLocks noGrp="1"/>
          </p:cNvSpPr>
          <p:nvPr>
            <p:ph sz="quarter" idx="13"/>
          </p:nvPr>
        </p:nvSpPr>
        <p:spPr>
          <a:xfrm>
            <a:off x="1440000" y="1080000"/>
            <a:ext cx="2700000" cy="1980000"/>
          </a:xfrm>
        </p:spPr>
        <p:txBody>
          <a:bodyPr wrap="square">
            <a:noAutofit/>
          </a:bodyPr>
          <a:lstStyle>
            <a:lvl1pPr marL="0">
              <a:lnSpc>
                <a:spcPct val="125000"/>
              </a:lnSpc>
              <a:spcBef>
                <a:spcPts val="0"/>
              </a:spcBef>
              <a:defRPr sz="700">
                <a:solidFill>
                  <a:schemeClr val="accent1"/>
                </a:solidFill>
                <a:latin typeface="+mj-lt"/>
              </a:defRPr>
            </a:lvl1pPr>
            <a:lvl2pPr marL="0" indent="-159961">
              <a:defRPr sz="700">
                <a:solidFill>
                  <a:schemeClr val="accent1"/>
                </a:solidFill>
              </a:defRPr>
            </a:lvl2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1474676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6130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 hasCustomPrompt="1"/>
          </p:nvPr>
        </p:nvSpPr>
        <p:spPr>
          <a:xfrm>
            <a:off x="216058" y="324007"/>
            <a:ext cx="3889059" cy="648019"/>
          </a:xfrm>
        </p:spPr>
        <p:txBody>
          <a:bodyPr/>
          <a:lstStyle>
            <a:lvl1pPr>
              <a:lnSpc>
                <a:spcPct val="130000"/>
              </a:lnSpc>
              <a:spcBef>
                <a:spcPts val="0"/>
              </a:spcBef>
              <a:defRPr sz="1200">
                <a:solidFill>
                  <a:schemeClr val="accent2"/>
                </a:solidFill>
              </a:defRPr>
            </a:lvl1pPr>
          </a:lstStyle>
          <a:p>
            <a:r>
              <a:rPr lang="el-GR" dirty="0" smtClean="0"/>
              <a:t>Στυλ κύριου </a:t>
            </a:r>
            <a:br>
              <a:rPr lang="el-GR" dirty="0" smtClean="0"/>
            </a:br>
            <a:r>
              <a:rPr lang="el-GR" dirty="0" smtClean="0"/>
              <a:t>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216058" y="972037"/>
            <a:ext cx="3889059" cy="426296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  <a:lvl2pPr marL="215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1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78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3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79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5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1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7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  <p:sp>
        <p:nvSpPr>
          <p:cNvPr id="8" name="Θέση εικόνας 7"/>
          <p:cNvSpPr>
            <a:spLocks noGrp="1"/>
          </p:cNvSpPr>
          <p:nvPr>
            <p:ph type="pic" sz="quarter" idx="10"/>
          </p:nvPr>
        </p:nvSpPr>
        <p:spPr>
          <a:xfrm>
            <a:off x="216251" y="1620044"/>
            <a:ext cx="1728278" cy="1295850"/>
          </a:xfrm>
        </p:spPr>
        <p:txBody>
          <a:bodyPr/>
          <a:lstStyle/>
          <a:p>
            <a:r>
              <a:rPr lang="el-GR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10" name="Θέση κειμένου 9"/>
          <p:cNvSpPr>
            <a:spLocks noGrp="1"/>
          </p:cNvSpPr>
          <p:nvPr>
            <p:ph type="body" sz="quarter" idx="11"/>
          </p:nvPr>
        </p:nvSpPr>
        <p:spPr>
          <a:xfrm>
            <a:off x="2592707" y="1620045"/>
            <a:ext cx="1512410" cy="323819"/>
          </a:xfrm>
        </p:spPr>
        <p:txBody>
          <a:bodyPr wrap="none" anchor="ctr">
            <a:noAutofit/>
          </a:bodyPr>
          <a:lstStyle>
            <a:lvl1pPr>
              <a:defRPr sz="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1" name="Θέση κειμένου 9"/>
          <p:cNvSpPr>
            <a:spLocks noGrp="1"/>
          </p:cNvSpPr>
          <p:nvPr>
            <p:ph type="body" sz="quarter" idx="12"/>
          </p:nvPr>
        </p:nvSpPr>
        <p:spPr>
          <a:xfrm>
            <a:off x="2592896" y="1943866"/>
            <a:ext cx="1512410" cy="215817"/>
          </a:xfrm>
        </p:spPr>
        <p:txBody>
          <a:bodyPr wrap="none" anchor="t">
            <a:noAutofit/>
          </a:bodyPr>
          <a:lstStyle>
            <a:lvl1pPr>
              <a:defRPr sz="70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2" name="Θέση κειμένου 9"/>
          <p:cNvSpPr>
            <a:spLocks noGrp="1"/>
          </p:cNvSpPr>
          <p:nvPr>
            <p:ph type="body" sz="quarter" idx="13"/>
          </p:nvPr>
        </p:nvSpPr>
        <p:spPr>
          <a:xfrm>
            <a:off x="2592707" y="2376068"/>
            <a:ext cx="1512410" cy="323819"/>
          </a:xfrm>
        </p:spPr>
        <p:txBody>
          <a:bodyPr wrap="none" anchor="ctr">
            <a:noAutofit/>
          </a:bodyPr>
          <a:lstStyle>
            <a:lvl1pPr>
              <a:defRPr sz="7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3" name="Θέση κειμένου 9"/>
          <p:cNvSpPr>
            <a:spLocks noGrp="1"/>
          </p:cNvSpPr>
          <p:nvPr>
            <p:ph type="body" sz="quarter" idx="14"/>
          </p:nvPr>
        </p:nvSpPr>
        <p:spPr>
          <a:xfrm>
            <a:off x="2592896" y="2699887"/>
            <a:ext cx="1512410" cy="215817"/>
          </a:xfrm>
        </p:spPr>
        <p:txBody>
          <a:bodyPr wrap="none" anchor="t">
            <a:noAutofit/>
          </a:bodyPr>
          <a:lstStyle>
            <a:lvl1pPr>
              <a:defRPr sz="70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2888878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1285" y="844607"/>
            <a:ext cx="2572711" cy="2188880"/>
          </a:xfrm>
        </p:spPr>
        <p:txBody>
          <a:bodyPr lIns="0" tIns="0" rIns="0" bIns="0">
            <a:noAutofit/>
          </a:bodyPr>
          <a:lstStyle>
            <a:lvl1pPr marL="0" indent="-144222" algn="l">
              <a:lnSpc>
                <a:spcPts val="1571"/>
              </a:lnSpc>
              <a:spcBef>
                <a:spcPts val="0"/>
              </a:spcBef>
              <a:spcAft>
                <a:spcPts val="0"/>
              </a:spcAft>
              <a:buClr>
                <a:srgbClr val="FF6C00"/>
              </a:buClr>
              <a:buSzPct val="125000"/>
              <a:buFont typeface="Wingdings" charset="2"/>
              <a:buChar char="§"/>
              <a:tabLst/>
              <a:defRPr sz="1000" kern="0" spc="31" normalizeH="0">
                <a:solidFill>
                  <a:srgbClr val="595959"/>
                </a:solidFill>
                <a:latin typeface="Arial"/>
                <a:cs typeface="Arial"/>
              </a:defRPr>
            </a:lvl1pPr>
            <a:lvl2pPr marL="144222" indent="144222" algn="l">
              <a:lnSpc>
                <a:spcPts val="1571"/>
              </a:lnSpc>
              <a:spcBef>
                <a:spcPts val="0"/>
              </a:spcBef>
              <a:spcAft>
                <a:spcPts val="0"/>
              </a:spcAft>
              <a:buClr>
                <a:srgbClr val="FF6C00"/>
              </a:buClr>
              <a:buSzPct val="120000"/>
              <a:buFont typeface="Arial"/>
              <a:buChar char="▷"/>
              <a:tabLst/>
              <a:defRPr sz="900" kern="0" spc="31" normalizeH="0">
                <a:solidFill>
                  <a:srgbClr val="595959"/>
                </a:solidFill>
                <a:latin typeface="Arial"/>
                <a:cs typeface="Arial"/>
              </a:defRPr>
            </a:lvl2pPr>
            <a:lvl3pPr marL="288445" indent="144222">
              <a:lnSpc>
                <a:spcPts val="1571"/>
              </a:lnSpc>
              <a:spcBef>
                <a:spcPts val="0"/>
              </a:spcBef>
              <a:spcAft>
                <a:spcPts val="0"/>
              </a:spcAft>
              <a:buClr>
                <a:srgbClr val="FF6C00"/>
              </a:buClr>
              <a:buSzPct val="120000"/>
              <a:tabLst/>
              <a:defRPr sz="900" kern="0" spc="31" normalizeH="0">
                <a:solidFill>
                  <a:srgbClr val="595959"/>
                </a:solidFill>
                <a:latin typeface="Arial"/>
                <a:cs typeface="Arial"/>
              </a:defRPr>
            </a:lvl3pPr>
            <a:lvl4pPr>
              <a:lnSpc>
                <a:spcPts val="1571"/>
              </a:lnSpc>
              <a:spcBef>
                <a:spcPts val="0"/>
              </a:spcBef>
              <a:spcAft>
                <a:spcPts val="0"/>
              </a:spcAft>
              <a:tabLst/>
              <a:defRPr sz="900" kern="0" spc="31" normalizeH="0">
                <a:solidFill>
                  <a:srgbClr val="595959"/>
                </a:solidFill>
                <a:latin typeface="Arial"/>
                <a:cs typeface="Arial"/>
              </a:defRPr>
            </a:lvl4pPr>
            <a:lvl5pPr>
              <a:lnSpc>
                <a:spcPts val="1571"/>
              </a:lnSpc>
              <a:spcBef>
                <a:spcPts val="0"/>
              </a:spcBef>
              <a:spcAft>
                <a:spcPts val="0"/>
              </a:spcAft>
              <a:tabLst/>
              <a:defRPr sz="900" kern="0" spc="31" normalizeH="0">
                <a:solidFill>
                  <a:srgbClr val="595959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 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 bwMode="auto">
          <a:xfrm>
            <a:off x="217177" y="142971"/>
            <a:ext cx="3886820" cy="461751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lvl="0"/>
            <a:r>
              <a:rPr lang="en-US" dirty="0"/>
              <a:t>Click to edit Master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n-US" dirty="0" smtClean="0"/>
              <a:t>title </a:t>
            </a:r>
            <a:r>
              <a:rPr lang="en-US" dirty="0"/>
              <a:t>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743357" y="3063108"/>
            <a:ext cx="369351" cy="172442"/>
          </a:xfrm>
        </p:spPr>
        <p:txBody>
          <a:bodyPr lIns="0" tIns="0" rIns="0" bIns="0"/>
          <a:lstStyle>
            <a:lvl1pPr>
              <a:defRPr sz="900"/>
            </a:lvl1pPr>
          </a:lstStyle>
          <a:p>
            <a:fld id="{C60D9DB5-A47F-4F01-BB76-AAD77BDD8B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466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180000" y="179883"/>
            <a:ext cx="3960000" cy="432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l-GR" dirty="0" smtClean="0"/>
              <a:t>Στυλ κύριου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440506" y="1080000"/>
            <a:ext cx="2699493" cy="1980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</p:txBody>
      </p:sp>
      <p:sp>
        <p:nvSpPr>
          <p:cNvPr id="12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144363" y="3059965"/>
            <a:ext cx="568156" cy="179720"/>
          </a:xfrm>
          <a:prstGeom prst="rect">
            <a:avLst/>
          </a:prstGeom>
        </p:spPr>
        <p:txBody>
          <a:bodyPr lIns="54844" tIns="27423" rIns="54844" bIns="27423" anchor="ctr"/>
          <a:lstStyle>
            <a:lvl1pPr>
              <a:defRPr sz="60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fld id="{DCF93EC2-2C65-4816-AFCB-B95CF5168883}" type="datetimeFigureOut">
              <a:rPr lang="el-GR" smtClean="0"/>
              <a:pPr/>
              <a:t>19/2/2017</a:t>
            </a:fld>
            <a:endParaRPr lang="el-GR" dirty="0"/>
          </a:p>
        </p:txBody>
      </p:sp>
      <p:sp>
        <p:nvSpPr>
          <p:cNvPr id="13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712519" y="3059965"/>
            <a:ext cx="2888228" cy="180125"/>
          </a:xfrm>
          <a:prstGeom prst="rect">
            <a:avLst/>
          </a:prstGeom>
        </p:spPr>
        <p:txBody>
          <a:bodyPr lIns="54844" tIns="27423" rIns="54844" bIns="27423" anchor="ctr"/>
          <a:lstStyle>
            <a:lvl1pPr>
              <a:defRPr sz="60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endParaRPr lang="el-GR" dirty="0"/>
          </a:p>
        </p:txBody>
      </p:sp>
      <p:sp>
        <p:nvSpPr>
          <p:cNvPr id="14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3600747" y="3059965"/>
            <a:ext cx="539252" cy="17972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60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fld id="{7232725A-D351-4C5C-8DAE-8259515468C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9417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  <p:sldLayoutId id="2147483649" r:id="rId3"/>
    <p:sldLayoutId id="2147483656" r:id="rId4"/>
  </p:sldLayoutIdLst>
  <p:timing>
    <p:tnLst>
      <p:par>
        <p:cTn id="1" dur="indefinite" restart="never" nodeType="tmRoot"/>
      </p:par>
    </p:tnLst>
  </p:timing>
  <p:txStyles>
    <p:titleStyle>
      <a:lvl1pPr algn="l" defTabSz="431868" rtl="0" eaLnBrk="1" latinLnBrk="0" hangingPunct="1">
        <a:lnSpc>
          <a:spcPct val="125000"/>
        </a:lnSpc>
        <a:spcBef>
          <a:spcPct val="0"/>
        </a:spcBef>
        <a:buNone/>
        <a:defRPr sz="1200" kern="1200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431868" rtl="0" eaLnBrk="1" latinLnBrk="0" hangingPunct="1">
        <a:lnSpc>
          <a:spcPct val="125000"/>
        </a:lnSpc>
        <a:spcBef>
          <a:spcPts val="0"/>
        </a:spcBef>
        <a:buFont typeface="Wingdings" pitchFamily="2" charset="2"/>
        <a:buNone/>
        <a:defRPr sz="700" kern="1200" baseline="0">
          <a:solidFill>
            <a:schemeClr val="accent1"/>
          </a:solidFill>
          <a:latin typeface="+mj-lt"/>
          <a:ea typeface="+mn-ea"/>
          <a:cs typeface="+mn-cs"/>
        </a:defRPr>
      </a:lvl1pPr>
      <a:lvl2pPr marL="0" indent="-160915" algn="l" defTabSz="431868" rtl="0" eaLnBrk="1" latinLnBrk="0" hangingPunct="1">
        <a:lnSpc>
          <a:spcPct val="125000"/>
        </a:lnSpc>
        <a:spcBef>
          <a:spcPts val="0"/>
        </a:spcBef>
        <a:buFont typeface="Wingdings" pitchFamily="2" charset="2"/>
        <a:buChar char="§"/>
        <a:defRPr sz="700" kern="1200">
          <a:solidFill>
            <a:schemeClr val="accent1"/>
          </a:solidFill>
          <a:latin typeface="+mj-lt"/>
          <a:ea typeface="+mn-ea"/>
          <a:cs typeface="+mn-cs"/>
        </a:defRPr>
      </a:lvl2pPr>
      <a:lvl3pPr marL="539835" indent="-107967" algn="l" defTabSz="431868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j-lt"/>
          <a:ea typeface="+mn-ea"/>
          <a:cs typeface="+mn-cs"/>
        </a:defRPr>
      </a:lvl3pPr>
      <a:lvl4pPr marL="755768" indent="-107967" algn="l" defTabSz="431868" rtl="0" eaLnBrk="1" latinLnBrk="0" hangingPunct="1">
        <a:spcBef>
          <a:spcPct val="20000"/>
        </a:spcBef>
        <a:buFont typeface="Arial" pitchFamily="34" charset="0"/>
        <a:buChar char="–"/>
        <a:defRPr sz="900" kern="1200">
          <a:solidFill>
            <a:schemeClr val="tx1"/>
          </a:solidFill>
          <a:latin typeface="+mj-lt"/>
          <a:ea typeface="+mn-ea"/>
          <a:cs typeface="+mn-cs"/>
        </a:defRPr>
      </a:lvl4pPr>
      <a:lvl5pPr marL="971703" indent="-107967" algn="l" defTabSz="431868" rtl="0" eaLnBrk="1" latinLnBrk="0" hangingPunct="1">
        <a:spcBef>
          <a:spcPct val="20000"/>
        </a:spcBef>
        <a:buFont typeface="Arial" pitchFamily="34" charset="0"/>
        <a:buChar char="»"/>
        <a:defRPr sz="900" kern="1200">
          <a:solidFill>
            <a:schemeClr val="tx1"/>
          </a:solidFill>
          <a:latin typeface="+mj-lt"/>
          <a:ea typeface="+mn-ea"/>
          <a:cs typeface="+mn-cs"/>
        </a:defRPr>
      </a:lvl5pPr>
      <a:lvl6pPr marL="1187637" indent="-107967" algn="l" defTabSz="431868" rtl="0" eaLnBrk="1" latinLnBrk="0" hangingPunct="1">
        <a:spcBef>
          <a:spcPct val="20000"/>
        </a:spcBef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3572" indent="-107967" algn="l" defTabSz="431868" rtl="0" eaLnBrk="1" latinLnBrk="0" hangingPunct="1">
        <a:spcBef>
          <a:spcPct val="20000"/>
        </a:spcBef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19505" indent="-107967" algn="l" defTabSz="431868" rtl="0" eaLnBrk="1" latinLnBrk="0" hangingPunct="1">
        <a:spcBef>
          <a:spcPct val="20000"/>
        </a:spcBef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35438" indent="-107967" algn="l" defTabSz="431868" rtl="0" eaLnBrk="1" latinLnBrk="0" hangingPunct="1">
        <a:spcBef>
          <a:spcPct val="20000"/>
        </a:spcBef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431868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15933" algn="l" defTabSz="431868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31868" algn="l" defTabSz="431868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47802" algn="l" defTabSz="431868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863737" algn="l" defTabSz="431868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079670" algn="l" defTabSz="431868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295605" algn="l" defTabSz="431868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511538" algn="l" defTabSz="431868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727472" algn="l" defTabSz="431868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image" Target="../media/image30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7" Type="http://schemas.openxmlformats.org/officeDocument/2006/relationships/image" Target="../media/image30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0.png"/><Relationship Id="rId4" Type="http://schemas.openxmlformats.org/officeDocument/2006/relationships/image" Target="../media/image31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Γιατί τα πλοία επιπλέουν;</a:t>
            </a:r>
            <a:br>
              <a:rPr lang="el-GR" dirty="0" smtClean="0"/>
            </a:br>
            <a:r>
              <a:rPr lang="el-GR" dirty="0" smtClean="0"/>
              <a:t>Από τον Νεύτωνα στον Αρχιμήδη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Μοντελοποιώντας τις κατανεμημένες δυνάμεις </a:t>
            </a:r>
          </a:p>
          <a:p>
            <a:r>
              <a:rPr lang="el-GR" dirty="0" smtClean="0"/>
              <a:t>που δέχονται τα πλοία ως σημειακές φορτίσεις</a:t>
            </a:r>
            <a:endParaRPr lang="el-GR" dirty="0"/>
          </a:p>
        </p:txBody>
      </p:sp>
      <p:pic>
        <p:nvPicPr>
          <p:cNvPr id="9" name="Picture Placeholder 13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351" r="1351"/>
          <a:stretch>
            <a:fillRect/>
          </a:stretch>
        </p:blipFill>
        <p:spPr/>
      </p:pic>
      <p:sp>
        <p:nvSpPr>
          <p:cNvPr id="7" name="Θέση κειμένου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l-GR" sz="700" dirty="0" smtClean="0"/>
              <a:t>Ναυπηγία –</a:t>
            </a:r>
            <a:r>
              <a:rPr lang="en-US" sz="700" dirty="0" smtClean="0"/>
              <a:t> </a:t>
            </a:r>
            <a:r>
              <a:rPr lang="el-GR" sz="700" dirty="0"/>
              <a:t>ΝΔ Ι</a:t>
            </a:r>
            <a:r>
              <a:rPr lang="en-US" sz="700" dirty="0"/>
              <a:t>V</a:t>
            </a:r>
            <a:r>
              <a:rPr lang="el-GR" sz="700" dirty="0"/>
              <a:t> (</a:t>
            </a:r>
            <a:r>
              <a:rPr lang="el-GR" sz="700" dirty="0" err="1"/>
              <a:t>Μαχ</a:t>
            </a:r>
            <a:r>
              <a:rPr lang="el-GR" sz="700" dirty="0" smtClean="0"/>
              <a:t>) 8ο Εξάμηνο</a:t>
            </a:r>
            <a:endParaRPr lang="el-GR" sz="700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0" name="Θέση κειμένου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" name="Θέση κειμένου 1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5290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3"/>
          <p:cNvSpPr/>
          <p:nvPr/>
        </p:nvSpPr>
        <p:spPr>
          <a:xfrm>
            <a:off x="278714" y="1665423"/>
            <a:ext cx="1128445" cy="952967"/>
          </a:xfrm>
          <a:prstGeom prst="rect">
            <a:avLst/>
          </a:prstGeom>
          <a:solidFill>
            <a:srgbClr val="B7DD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585" tIns="65293" rIns="130585" bIns="65293" anchor="ctr"/>
          <a:lstStyle/>
          <a:p>
            <a:pPr algn="ctr" defTabSz="215342">
              <a:defRPr/>
            </a:pPr>
            <a:endParaRPr lang="en-US"/>
          </a:p>
        </p:txBody>
      </p:sp>
      <p:cxnSp>
        <p:nvCxnSpPr>
          <p:cNvPr id="18" name="Straight Connector 4"/>
          <p:cNvCxnSpPr/>
          <p:nvPr/>
        </p:nvCxnSpPr>
        <p:spPr>
          <a:xfrm>
            <a:off x="278713" y="1517941"/>
            <a:ext cx="0" cy="1107257"/>
          </a:xfrm>
          <a:prstGeom prst="line">
            <a:avLst/>
          </a:prstGeom>
          <a:ln w="1587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5"/>
          <p:cNvCxnSpPr/>
          <p:nvPr/>
        </p:nvCxnSpPr>
        <p:spPr>
          <a:xfrm>
            <a:off x="1402626" y="1517942"/>
            <a:ext cx="0" cy="1108800"/>
          </a:xfrm>
          <a:prstGeom prst="line">
            <a:avLst/>
          </a:prstGeom>
          <a:ln w="1587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6"/>
          <p:cNvCxnSpPr/>
          <p:nvPr/>
        </p:nvCxnSpPr>
        <p:spPr>
          <a:xfrm flipH="1">
            <a:off x="269650" y="2620800"/>
            <a:ext cx="1128445" cy="0"/>
          </a:xfrm>
          <a:prstGeom prst="line">
            <a:avLst/>
          </a:prstGeom>
          <a:ln w="1587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val 11"/>
          <p:cNvSpPr/>
          <p:nvPr/>
        </p:nvSpPr>
        <p:spPr>
          <a:xfrm>
            <a:off x="752297" y="2175942"/>
            <a:ext cx="52118" cy="5218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585" tIns="65293" rIns="130585" bIns="65293"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4" name="Ομάδα 23"/>
          <p:cNvGrpSpPr/>
          <p:nvPr/>
        </p:nvGrpSpPr>
        <p:grpSpPr>
          <a:xfrm>
            <a:off x="255600" y="1536862"/>
            <a:ext cx="254103" cy="338187"/>
            <a:chOff x="255600" y="1536862"/>
            <a:chExt cx="254103" cy="338187"/>
          </a:xfrm>
        </p:grpSpPr>
        <p:cxnSp>
          <p:nvCxnSpPr>
            <p:cNvPr id="26" name="Straight Connector 19"/>
            <p:cNvCxnSpPr/>
            <p:nvPr/>
          </p:nvCxnSpPr>
          <p:spPr>
            <a:xfrm flipH="1">
              <a:off x="288379" y="1665423"/>
              <a:ext cx="206201" cy="0"/>
            </a:xfrm>
            <a:prstGeom prst="line">
              <a:avLst/>
            </a:prstGeom>
            <a:ln w="9525" cmpd="sng">
              <a:solidFill>
                <a:schemeClr val="accent1"/>
              </a:solidFill>
              <a:prstDash val="solid"/>
              <a:headEnd type="triangle" w="sm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4"/>
            <p:cNvSpPr/>
            <p:nvPr/>
          </p:nvSpPr>
          <p:spPr>
            <a:xfrm>
              <a:off x="255600" y="1640466"/>
              <a:ext cx="52116" cy="49917"/>
            </a:xfrm>
            <a:prstGeom prst="ellipse">
              <a:avLst/>
            </a:prstGeom>
            <a:solidFill>
              <a:schemeClr val="accent1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30585" tIns="65293" rIns="130585" bIns="65293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TextBox 25"/>
            <p:cNvSpPr txBox="1">
              <a:spLocks noChangeArrowheads="1"/>
            </p:cNvSpPr>
            <p:nvPr/>
          </p:nvSpPr>
          <p:spPr bwMode="auto">
            <a:xfrm>
              <a:off x="423927" y="1536862"/>
              <a:ext cx="85776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noAutofit/>
            </a:bodyPr>
            <a:lstStyle>
              <a:lvl1pPr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dirty="0" smtClean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x</a:t>
              </a:r>
              <a:endParaRPr lang="en-US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TextBox 26"/>
            <p:cNvSpPr txBox="1">
              <a:spLocks noChangeArrowheads="1"/>
            </p:cNvSpPr>
            <p:nvPr/>
          </p:nvSpPr>
          <p:spPr bwMode="auto">
            <a:xfrm>
              <a:off x="307716" y="1782716"/>
              <a:ext cx="98185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>
              <a:lvl1pPr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z</a:t>
              </a:r>
            </a:p>
          </p:txBody>
        </p:sp>
        <p:cxnSp>
          <p:nvCxnSpPr>
            <p:cNvPr id="30" name="Straight Connector 19"/>
            <p:cNvCxnSpPr/>
            <p:nvPr/>
          </p:nvCxnSpPr>
          <p:spPr>
            <a:xfrm rot="5400000" flipH="1">
              <a:off x="176400" y="1768524"/>
              <a:ext cx="206201" cy="0"/>
            </a:xfrm>
            <a:prstGeom prst="line">
              <a:avLst/>
            </a:prstGeom>
            <a:ln w="9525" cmpd="sng">
              <a:solidFill>
                <a:schemeClr val="accent1"/>
              </a:solidFill>
              <a:prstDash val="solid"/>
              <a:headEnd type="triangle" w="sm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Arial" pitchFamily="34" charset="0"/>
              </a:rPr>
              <a:t>Η πίεση από κάθε υγρό σε ένα τυχαίο σημείο του    </a:t>
            </a:r>
            <a:br>
              <a:rPr lang="el-GR" dirty="0" smtClean="0">
                <a:latin typeface="Arial" pitchFamily="34" charset="0"/>
              </a:rPr>
            </a:br>
            <a:r>
              <a:rPr lang="el-GR" dirty="0" smtClean="0">
                <a:latin typeface="Arial" pitchFamily="34" charset="0"/>
              </a:rPr>
              <a:t>εξαρτάται από το βάθος και από το υγρό.</a:t>
            </a:r>
            <a:endParaRPr lang="en-US" dirty="0" smtClean="0">
              <a:latin typeface="Arial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804415" y="2203170"/>
            <a:ext cx="346690" cy="0"/>
          </a:xfrm>
          <a:prstGeom prst="line">
            <a:avLst/>
          </a:prstGeom>
          <a:ln w="6350" cmpd="sng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019679" y="1665424"/>
            <a:ext cx="0" cy="540015"/>
          </a:xfrm>
          <a:prstGeom prst="line">
            <a:avLst/>
          </a:prstGeom>
          <a:ln w="6350" cmpd="sng">
            <a:solidFill>
              <a:schemeClr val="accent1"/>
            </a:solidFill>
            <a:prstDash val="solid"/>
            <a:headEnd type="none" w="sm" len="sm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609" name="TextBox 18"/>
          <p:cNvSpPr txBox="1">
            <a:spLocks noChangeArrowheads="1"/>
          </p:cNvSpPr>
          <p:nvPr/>
        </p:nvSpPr>
        <p:spPr bwMode="auto">
          <a:xfrm>
            <a:off x="960765" y="1799294"/>
            <a:ext cx="321765" cy="239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585" tIns="65293" rIns="130585" bIns="65293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7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</a:t>
            </a:r>
          </a:p>
        </p:txBody>
      </p:sp>
      <p:sp>
        <p:nvSpPr>
          <p:cNvPr id="31" name="TextBox 18"/>
          <p:cNvSpPr txBox="1">
            <a:spLocks noChangeArrowheads="1"/>
          </p:cNvSpPr>
          <p:nvPr/>
        </p:nvSpPr>
        <p:spPr bwMode="auto">
          <a:xfrm>
            <a:off x="306087" y="2436530"/>
            <a:ext cx="235679" cy="19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l-GR" sz="700" dirty="0" smtClean="0">
                <a:latin typeface="Arial" pitchFamily="34" charset="0"/>
                <a:cs typeface="Arial" pitchFamily="34" charset="0"/>
              </a:rPr>
              <a:t>ρ</a:t>
            </a:r>
            <a:r>
              <a:rPr lang="el-GR" sz="700" baseline="-25000" dirty="0" smtClean="0">
                <a:latin typeface="Arial" pitchFamily="34" charset="0"/>
                <a:cs typeface="Arial" pitchFamily="34" charset="0"/>
              </a:rPr>
              <a:t>υγρ</a:t>
            </a:r>
            <a:endParaRPr lang="en-US" sz="700" baseline="-250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800546" y="1164055"/>
                <a:ext cx="2339453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+mj-lt"/>
                  </a:rPr>
                  <a:t>p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800" i="0" baseline="-2500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hydrostatic</m:t>
                    </m:r>
                    <m:r>
                      <m:rPr>
                        <m:nor/>
                      </m:rPr>
                      <a:rPr lang="en-US" sz="800" i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 </m:t>
                    </m:r>
                    <m:r>
                      <m:rPr>
                        <m:nor/>
                      </m:rPr>
                      <a:rPr lang="en-US" sz="800" b="0" i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 =  </m:t>
                    </m:r>
                    <m:r>
                      <m:rPr>
                        <m:nor/>
                      </m:rPr>
                      <a:rPr lang="en-US" sz="8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p</m:t>
                    </m:r>
                    <m:r>
                      <m:rPr>
                        <m:nor/>
                      </m:rPr>
                      <a:rPr lang="en-US" sz="800" b="0" i="0" baseline="-2500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atm</m:t>
                    </m:r>
                    <m:r>
                      <m:rPr>
                        <m:nor/>
                      </m:rPr>
                      <a:rPr lang="en-US" sz="800" b="0" i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  +  </m:t>
                    </m:r>
                    <m:r>
                      <m:rPr>
                        <m:nor/>
                      </m:rPr>
                      <a:rPr lang="el-GR" sz="800" b="0" i="0" smtClean="0">
                        <a:latin typeface="+mj-lt"/>
                      </a:rPr>
                      <m:t>ρ</m:t>
                    </m:r>
                    <m:r>
                      <m:rPr>
                        <m:nor/>
                      </m:rPr>
                      <a:rPr lang="en-US" sz="800" b="0" i="0" baseline="-25000" smtClean="0">
                        <a:latin typeface="+mj-lt"/>
                      </a:rPr>
                      <m:t>fluid</m:t>
                    </m:r>
                    <m:r>
                      <m:rPr>
                        <m:nor/>
                      </m:rPr>
                      <a:rPr lang="en-US" sz="800" b="0" i="0" smtClean="0">
                        <a:latin typeface="+mj-lt"/>
                      </a:rPr>
                      <m:t> </m:t>
                    </m:r>
                    <m:r>
                      <m:rPr>
                        <m:nor/>
                      </m:rPr>
                      <a:rPr lang="el-GR" sz="800" b="0" i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∙</m:t>
                    </m:r>
                    <m:r>
                      <m:rPr>
                        <m:nor/>
                      </m:rPr>
                      <a:rPr lang="en-US" sz="800" b="0" i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800" b="0" i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g</m:t>
                    </m:r>
                    <m:r>
                      <m:rPr>
                        <m:nor/>
                      </m:rPr>
                      <a:rPr lang="en-US" sz="800" b="0" i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 ∙ </m:t>
                    </m:r>
                    <m:r>
                      <m:rPr>
                        <m:nor/>
                      </m:rPr>
                      <a:rPr lang="en-US" sz="800" b="0" i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h</m:t>
                    </m:r>
                    <m:r>
                      <m:rPr>
                        <m:nor/>
                      </m:rPr>
                      <a:rPr lang="el-GR" sz="800" b="0" i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   </m:t>
                    </m:r>
                    <m:r>
                      <a:rPr lang="el-GR" sz="8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l-GR" sz="8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≈</m:t>
                    </m:r>
                    <m:r>
                      <m:rPr>
                        <m:nor/>
                      </m:rPr>
                      <a:rPr lang="el-GR" sz="800" b="0" i="0" smtClean="0">
                        <a:solidFill>
                          <a:schemeClr val="bg1"/>
                        </a:solidFill>
                        <a:latin typeface="+mj-lt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l-GR" sz="800">
                        <a:solidFill>
                          <a:schemeClr val="bg1"/>
                        </a:solidFill>
                        <a:latin typeface="+mj-lt"/>
                      </a:rPr>
                      <m:t>ρ</m:t>
                    </m:r>
                    <m:r>
                      <m:rPr>
                        <m:nor/>
                      </m:rPr>
                      <a:rPr lang="en-US" sz="800" baseline="-25000">
                        <a:solidFill>
                          <a:schemeClr val="bg1"/>
                        </a:solidFill>
                        <a:latin typeface="+mj-lt"/>
                      </a:rPr>
                      <m:t>fluid</m:t>
                    </m:r>
                    <m:r>
                      <m:rPr>
                        <m:nor/>
                      </m:rPr>
                      <a:rPr lang="en-US" sz="800">
                        <a:solidFill>
                          <a:schemeClr val="bg1"/>
                        </a:solidFill>
                        <a:latin typeface="+mj-lt"/>
                      </a:rPr>
                      <m:t> </m:t>
                    </m:r>
                    <m:r>
                      <m:rPr>
                        <m:nor/>
                      </m:rPr>
                      <a:rPr lang="el-GR" sz="800">
                        <a:solidFill>
                          <a:schemeClr val="bg1"/>
                        </a:solidFill>
                        <a:latin typeface="+mj-lt"/>
                        <a:ea typeface="Cambria Math"/>
                      </a:rPr>
                      <m:t>∙</m:t>
                    </m:r>
                    <m:r>
                      <m:rPr>
                        <m:nor/>
                      </m:rPr>
                      <a:rPr lang="en-US" sz="800">
                        <a:solidFill>
                          <a:schemeClr val="bg1"/>
                        </a:solidFill>
                        <a:latin typeface="+mj-lt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800">
                        <a:solidFill>
                          <a:schemeClr val="bg1"/>
                        </a:solidFill>
                        <a:latin typeface="+mj-lt"/>
                        <a:ea typeface="Cambria Math"/>
                      </a:rPr>
                      <m:t>g</m:t>
                    </m:r>
                    <m:r>
                      <m:rPr>
                        <m:nor/>
                      </m:rPr>
                      <a:rPr lang="en-US" sz="800">
                        <a:solidFill>
                          <a:schemeClr val="bg1"/>
                        </a:solidFill>
                        <a:latin typeface="+mj-lt"/>
                        <a:ea typeface="Cambria Math"/>
                      </a:rPr>
                      <m:t> ∙</m:t>
                    </m:r>
                    <m:r>
                      <m:rPr>
                        <m:nor/>
                      </m:rPr>
                      <a:rPr lang="en-US" sz="800">
                        <a:solidFill>
                          <a:schemeClr val="bg1"/>
                        </a:solidFill>
                        <a:latin typeface="+mj-lt"/>
                        <a:ea typeface="Cambria Math"/>
                      </a:rPr>
                      <m:t>h</m:t>
                    </m:r>
                  </m:oMath>
                </a14:m>
                <a:endParaRPr lang="el-GR" sz="8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546" y="1164055"/>
                <a:ext cx="2339453" cy="215444"/>
              </a:xfrm>
              <a:prstGeom prst="rect">
                <a:avLst/>
              </a:prstGeom>
              <a:blipFill rotWithShape="1">
                <a:blip r:embed="rId2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18"/>
          <p:cNvSpPr txBox="1">
            <a:spLocks noChangeArrowheads="1"/>
          </p:cNvSpPr>
          <p:nvPr/>
        </p:nvSpPr>
        <p:spPr bwMode="auto">
          <a:xfrm>
            <a:off x="2808659" y="2124100"/>
            <a:ext cx="935360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l-GR" sz="700" dirty="0">
                <a:latin typeface="Arial" pitchFamily="34" charset="0"/>
                <a:cs typeface="Arial" pitchFamily="34" charset="0"/>
              </a:rPr>
              <a:t>π</a:t>
            </a:r>
            <a:r>
              <a:rPr lang="el-GR" sz="700" dirty="0" smtClean="0">
                <a:latin typeface="Arial" pitchFamily="34" charset="0"/>
                <a:cs typeface="Arial" pitchFamily="34" charset="0"/>
              </a:rPr>
              <a:t>υκνότητα ρευστού</a:t>
            </a:r>
            <a:endParaRPr lang="en-US" sz="700" baseline="-250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808659" y="2304100"/>
                <a:ext cx="322716" cy="18877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sz="700" i="0" dirty="0" smtClean="0">
                          <a:solidFill>
                            <a:schemeClr val="tx1"/>
                          </a:solidFill>
                          <a:latin typeface="+mj-lt"/>
                        </a:rPr>
                        <m:t>ρ</m:t>
                      </m:r>
                      <m:r>
                        <m:rPr>
                          <m:nor/>
                        </m:rPr>
                        <a:rPr lang="en-US" sz="700" b="0" i="0" dirty="0" smtClean="0">
                          <a:solidFill>
                            <a:schemeClr val="tx1"/>
                          </a:solidFill>
                          <a:latin typeface="+mj-lt"/>
                        </a:rPr>
                        <m:t>  </m:t>
                      </m:r>
                      <m:r>
                        <m:rPr>
                          <m:nor/>
                        </m:rPr>
                        <a:rPr lang="el-GR" sz="700" b="0" i="0" dirty="0" smtClean="0">
                          <a:solidFill>
                            <a:schemeClr val="tx1"/>
                          </a:solidFill>
                          <a:latin typeface="+mj-lt"/>
                        </a:rPr>
                        <m:t>= </m:t>
                      </m:r>
                      <m:r>
                        <m:rPr>
                          <m:nor/>
                        </m:rPr>
                        <a:rPr lang="en-US" sz="700" b="0" i="0" dirty="0" smtClean="0">
                          <a:solidFill>
                            <a:schemeClr val="tx1"/>
                          </a:solidFill>
                          <a:latin typeface="+mj-lt"/>
                        </a:rPr>
                        <m:t> </m:t>
                      </m:r>
                      <m:f>
                        <m:fPr>
                          <m:ctrlPr>
                            <a:rPr lang="el-GR" sz="7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700" b="0" i="0" dirty="0" smtClean="0">
                              <a:solidFill>
                                <a:schemeClr val="tx1"/>
                              </a:solidFill>
                              <a:latin typeface="+mj-lt"/>
                            </a:rPr>
                            <m:t>m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700" b="0" i="0" dirty="0" smtClean="0">
                              <a:solidFill>
                                <a:schemeClr val="tx1"/>
                              </a:solidFill>
                              <a:latin typeface="+mj-lt"/>
                            </a:rPr>
                            <m:t>V</m:t>
                          </m:r>
                        </m:den>
                      </m:f>
                    </m:oMath>
                  </m:oMathPara>
                </a14:m>
                <a:endParaRPr lang="el-GR" sz="7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8659" y="2304100"/>
                <a:ext cx="322716" cy="188770"/>
              </a:xfrm>
              <a:prstGeom prst="rect">
                <a:avLst/>
              </a:prstGeom>
              <a:blipFill rotWithShape="1">
                <a:blip r:embed="rId3"/>
                <a:stretch>
                  <a:fillRect l="-7547" r="-3774" b="-1935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354430" y="2304100"/>
                <a:ext cx="235577" cy="23968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l-GR" sz="7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7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f>
                            <m:fPr>
                              <m:ctrlPr>
                                <a:rPr lang="el-GR" sz="7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700" dirty="0">
                                  <a:solidFill>
                                    <a:schemeClr val="tx1"/>
                                  </a:solidFill>
                                  <a:latin typeface="+mj-lt"/>
                                </a:rPr>
                                <m:t>kg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700" dirty="0">
                                  <a:solidFill>
                                    <a:schemeClr val="tx1"/>
                                  </a:solidFill>
                                  <a:latin typeface="+mj-lt"/>
                                </a:rPr>
                                <m:t>m</m:t>
                              </m:r>
                              <m:r>
                                <m:rPr>
                                  <m:nor/>
                                </m:rPr>
                                <a:rPr lang="en-US" sz="700" baseline="30000" dirty="0">
                                  <a:solidFill>
                                    <a:schemeClr val="tx1"/>
                                  </a:solidFill>
                                  <a:latin typeface="+mj-lt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700" b="0" i="1" baseline="30000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l-GR" sz="7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4430" y="2304100"/>
                <a:ext cx="235577" cy="239681"/>
              </a:xfrm>
              <a:prstGeom prst="rect">
                <a:avLst/>
              </a:prstGeom>
              <a:blipFill rotWithShape="1">
                <a:blip r:embed="rId4"/>
                <a:stretch>
                  <a:fillRect b="-256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Ευθεία γραμμή σύνδεσης 38"/>
          <p:cNvCxnSpPr/>
          <p:nvPr/>
        </p:nvCxnSpPr>
        <p:spPr>
          <a:xfrm>
            <a:off x="2880000" y="1422000"/>
            <a:ext cx="0" cy="653166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18"/>
          <p:cNvSpPr txBox="1">
            <a:spLocks noChangeArrowheads="1"/>
          </p:cNvSpPr>
          <p:nvPr/>
        </p:nvSpPr>
        <p:spPr bwMode="auto">
          <a:xfrm>
            <a:off x="3162561" y="1640466"/>
            <a:ext cx="1045436" cy="348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l-GR" sz="7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α</a:t>
            </a:r>
            <a:r>
              <a:rPr lang="el-GR" sz="7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πόσταση από την </a:t>
            </a:r>
            <a:r>
              <a:rPr lang="el-GR" sz="7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ελεύ</a:t>
            </a:r>
            <a:r>
              <a:rPr lang="el-GR" sz="7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l-GR" sz="7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θερη</a:t>
            </a:r>
            <a:r>
              <a:rPr lang="el-GR" sz="7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επιφάνεια του υγρού</a:t>
            </a:r>
            <a:endParaRPr lang="en-US" sz="700" baseline="-25000" dirty="0">
              <a:solidFill>
                <a:schemeClr val="accent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" name="Ευθεία γραμμή σύνδεσης 32"/>
          <p:cNvCxnSpPr/>
          <p:nvPr/>
        </p:nvCxnSpPr>
        <p:spPr>
          <a:xfrm>
            <a:off x="3235186" y="1422000"/>
            <a:ext cx="0" cy="243423"/>
          </a:xfrm>
          <a:prstGeom prst="line">
            <a:avLst/>
          </a:prstGeom>
          <a:ln w="63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117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3"/>
          <p:cNvSpPr/>
          <p:nvPr/>
        </p:nvSpPr>
        <p:spPr>
          <a:xfrm>
            <a:off x="278714" y="1665423"/>
            <a:ext cx="1128445" cy="952967"/>
          </a:xfrm>
          <a:prstGeom prst="rect">
            <a:avLst/>
          </a:prstGeom>
          <a:solidFill>
            <a:srgbClr val="B7DD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585" tIns="65293" rIns="130585" bIns="65293" anchor="ctr"/>
          <a:lstStyle/>
          <a:p>
            <a:pPr algn="ctr" defTabSz="215342">
              <a:defRPr/>
            </a:pPr>
            <a:endParaRPr lang="en-US"/>
          </a:p>
        </p:txBody>
      </p:sp>
      <p:cxnSp>
        <p:nvCxnSpPr>
          <p:cNvPr id="18" name="Straight Connector 4"/>
          <p:cNvCxnSpPr/>
          <p:nvPr/>
        </p:nvCxnSpPr>
        <p:spPr>
          <a:xfrm>
            <a:off x="278713" y="1517941"/>
            <a:ext cx="0" cy="1107257"/>
          </a:xfrm>
          <a:prstGeom prst="line">
            <a:avLst/>
          </a:prstGeom>
          <a:ln w="1587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5"/>
          <p:cNvCxnSpPr/>
          <p:nvPr/>
        </p:nvCxnSpPr>
        <p:spPr>
          <a:xfrm>
            <a:off x="1402626" y="1517942"/>
            <a:ext cx="0" cy="1108800"/>
          </a:xfrm>
          <a:prstGeom prst="line">
            <a:avLst/>
          </a:prstGeom>
          <a:ln w="1587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6"/>
          <p:cNvCxnSpPr/>
          <p:nvPr/>
        </p:nvCxnSpPr>
        <p:spPr>
          <a:xfrm flipH="1">
            <a:off x="269650" y="2620800"/>
            <a:ext cx="1128445" cy="0"/>
          </a:xfrm>
          <a:prstGeom prst="line">
            <a:avLst/>
          </a:prstGeom>
          <a:ln w="1587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val 11"/>
          <p:cNvSpPr/>
          <p:nvPr/>
        </p:nvSpPr>
        <p:spPr>
          <a:xfrm>
            <a:off x="752297" y="2175942"/>
            <a:ext cx="52118" cy="5218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585" tIns="65293" rIns="130585" bIns="65293"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4" name="Ομάδα 23"/>
          <p:cNvGrpSpPr/>
          <p:nvPr/>
        </p:nvGrpSpPr>
        <p:grpSpPr>
          <a:xfrm>
            <a:off x="255600" y="1536862"/>
            <a:ext cx="254103" cy="338187"/>
            <a:chOff x="255600" y="1536862"/>
            <a:chExt cx="254103" cy="338187"/>
          </a:xfrm>
        </p:grpSpPr>
        <p:cxnSp>
          <p:nvCxnSpPr>
            <p:cNvPr id="26" name="Straight Connector 19"/>
            <p:cNvCxnSpPr/>
            <p:nvPr/>
          </p:nvCxnSpPr>
          <p:spPr>
            <a:xfrm flipH="1">
              <a:off x="288379" y="1665423"/>
              <a:ext cx="206201" cy="0"/>
            </a:xfrm>
            <a:prstGeom prst="line">
              <a:avLst/>
            </a:prstGeom>
            <a:ln w="9525" cmpd="sng">
              <a:solidFill>
                <a:schemeClr val="accent1"/>
              </a:solidFill>
              <a:prstDash val="solid"/>
              <a:headEnd type="triangle" w="sm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4"/>
            <p:cNvSpPr/>
            <p:nvPr/>
          </p:nvSpPr>
          <p:spPr>
            <a:xfrm>
              <a:off x="255600" y="1640466"/>
              <a:ext cx="52116" cy="49917"/>
            </a:xfrm>
            <a:prstGeom prst="ellipse">
              <a:avLst/>
            </a:prstGeom>
            <a:solidFill>
              <a:schemeClr val="accent1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30585" tIns="65293" rIns="130585" bIns="65293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TextBox 25"/>
            <p:cNvSpPr txBox="1">
              <a:spLocks noChangeArrowheads="1"/>
            </p:cNvSpPr>
            <p:nvPr/>
          </p:nvSpPr>
          <p:spPr bwMode="auto">
            <a:xfrm>
              <a:off x="423927" y="1536862"/>
              <a:ext cx="85776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noAutofit/>
            </a:bodyPr>
            <a:lstStyle>
              <a:lvl1pPr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dirty="0" smtClean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x</a:t>
              </a:r>
              <a:endParaRPr lang="en-US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TextBox 26"/>
            <p:cNvSpPr txBox="1">
              <a:spLocks noChangeArrowheads="1"/>
            </p:cNvSpPr>
            <p:nvPr/>
          </p:nvSpPr>
          <p:spPr bwMode="auto">
            <a:xfrm>
              <a:off x="307716" y="1782716"/>
              <a:ext cx="98185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>
              <a:lvl1pPr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z</a:t>
              </a:r>
            </a:p>
          </p:txBody>
        </p:sp>
        <p:cxnSp>
          <p:nvCxnSpPr>
            <p:cNvPr id="30" name="Straight Connector 19"/>
            <p:cNvCxnSpPr/>
            <p:nvPr/>
          </p:nvCxnSpPr>
          <p:spPr>
            <a:xfrm rot="5400000" flipH="1">
              <a:off x="176400" y="1768524"/>
              <a:ext cx="206201" cy="0"/>
            </a:xfrm>
            <a:prstGeom prst="line">
              <a:avLst/>
            </a:prstGeom>
            <a:ln w="9525" cmpd="sng">
              <a:solidFill>
                <a:schemeClr val="accent1"/>
              </a:solidFill>
              <a:prstDash val="solid"/>
              <a:headEnd type="triangle" w="sm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Arial" pitchFamily="34" charset="0"/>
              </a:rPr>
              <a:t>Η πίεση από κάθε υγρό σε ένα τυχαίο σημείο του    </a:t>
            </a:r>
            <a:br>
              <a:rPr lang="el-GR" dirty="0" smtClean="0">
                <a:latin typeface="Arial" pitchFamily="34" charset="0"/>
              </a:rPr>
            </a:br>
            <a:r>
              <a:rPr lang="el-GR" dirty="0" smtClean="0">
                <a:latin typeface="Arial" pitchFamily="34" charset="0"/>
              </a:rPr>
              <a:t>εξαρτάται από το βάθος και από το υγρό.</a:t>
            </a:r>
            <a:endParaRPr lang="en-US" dirty="0" smtClean="0">
              <a:latin typeface="Arial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804415" y="2203170"/>
            <a:ext cx="346690" cy="0"/>
          </a:xfrm>
          <a:prstGeom prst="line">
            <a:avLst/>
          </a:prstGeom>
          <a:ln w="6350" cmpd="sng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019679" y="1665424"/>
            <a:ext cx="0" cy="540015"/>
          </a:xfrm>
          <a:prstGeom prst="line">
            <a:avLst/>
          </a:prstGeom>
          <a:ln w="6350" cmpd="sng">
            <a:solidFill>
              <a:schemeClr val="accent1"/>
            </a:solidFill>
            <a:prstDash val="solid"/>
            <a:headEnd type="none" w="sm" len="sm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609" name="TextBox 18"/>
          <p:cNvSpPr txBox="1">
            <a:spLocks noChangeArrowheads="1"/>
          </p:cNvSpPr>
          <p:nvPr/>
        </p:nvSpPr>
        <p:spPr bwMode="auto">
          <a:xfrm>
            <a:off x="960765" y="1799294"/>
            <a:ext cx="321765" cy="239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585" tIns="65293" rIns="130585" bIns="65293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7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</a:t>
            </a:r>
          </a:p>
        </p:txBody>
      </p:sp>
      <p:sp>
        <p:nvSpPr>
          <p:cNvPr id="31" name="TextBox 18"/>
          <p:cNvSpPr txBox="1">
            <a:spLocks noChangeArrowheads="1"/>
          </p:cNvSpPr>
          <p:nvPr/>
        </p:nvSpPr>
        <p:spPr bwMode="auto">
          <a:xfrm>
            <a:off x="306087" y="2436530"/>
            <a:ext cx="235679" cy="19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l-GR" sz="7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ρ</a:t>
            </a:r>
            <a:r>
              <a:rPr lang="el-GR" sz="700" baseline="-25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υγρ</a:t>
            </a:r>
            <a:endParaRPr lang="en-US" sz="700" baseline="-250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800546" y="1164055"/>
                <a:ext cx="2339453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+mj-lt"/>
                  </a:rPr>
                  <a:t>p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800" i="0" baseline="-2500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hydrostatic</m:t>
                    </m:r>
                    <m:r>
                      <m:rPr>
                        <m:nor/>
                      </m:rPr>
                      <a:rPr lang="en-US" sz="800" i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 </m:t>
                    </m:r>
                    <m:r>
                      <m:rPr>
                        <m:nor/>
                      </m:rPr>
                      <a:rPr lang="en-US" sz="800" b="0" i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 =  </m:t>
                    </m:r>
                    <m:r>
                      <m:rPr>
                        <m:nor/>
                      </m:rPr>
                      <a:rPr lang="en-US" sz="800" dirty="0" smtClean="0">
                        <a:solidFill>
                          <a:schemeClr val="tx1"/>
                        </a:solidFill>
                        <a:latin typeface="+mj-lt"/>
                      </a:rPr>
                      <m:t>p</m:t>
                    </m:r>
                    <m:r>
                      <m:rPr>
                        <m:nor/>
                      </m:rPr>
                      <a:rPr lang="en-US" sz="800" b="0" i="0" baseline="-25000" smtClean="0">
                        <a:solidFill>
                          <a:schemeClr val="tx1"/>
                        </a:solidFill>
                        <a:latin typeface="+mj-lt"/>
                      </a:rPr>
                      <m:t>atm</m:t>
                    </m:r>
                    <m:r>
                      <m:rPr>
                        <m:nor/>
                      </m:rPr>
                      <a:rPr lang="en-US" sz="800" b="0" i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  +  </m:t>
                    </m:r>
                    <m:r>
                      <m:rPr>
                        <m:nor/>
                      </m:rPr>
                      <a:rPr lang="el-GR" sz="800" b="0" i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ρ</m:t>
                    </m:r>
                    <m:r>
                      <m:rPr>
                        <m:nor/>
                      </m:rPr>
                      <a:rPr lang="en-US" sz="800" b="0" i="0" baseline="-2500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fluid</m:t>
                    </m:r>
                    <m:r>
                      <m:rPr>
                        <m:nor/>
                      </m:rPr>
                      <a:rPr lang="en-US" sz="800" b="0" i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 </m:t>
                    </m:r>
                    <m:r>
                      <m:rPr>
                        <m:nor/>
                      </m:rPr>
                      <a:rPr lang="el-GR" sz="800" b="0" i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∙</m:t>
                    </m:r>
                    <m:r>
                      <m:rPr>
                        <m:nor/>
                      </m:rPr>
                      <a:rPr lang="en-US" sz="800" b="0" i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800" b="0" i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g</m:t>
                    </m:r>
                    <m:r>
                      <m:rPr>
                        <m:nor/>
                      </m:rPr>
                      <a:rPr lang="en-US" sz="800" b="0" i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 ∙ </m:t>
                    </m:r>
                    <m:r>
                      <m:rPr>
                        <m:nor/>
                      </m:rPr>
                      <a:rPr lang="en-US" sz="800" b="0" i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h</m:t>
                    </m:r>
                    <m:r>
                      <m:rPr>
                        <m:nor/>
                      </m:rPr>
                      <a:rPr lang="el-GR" sz="800" b="0" i="0" smtClean="0">
                        <a:latin typeface="+mj-lt"/>
                        <a:ea typeface="Cambria Math"/>
                      </a:rPr>
                      <m:t>   </m:t>
                    </m:r>
                    <m:r>
                      <a:rPr lang="el-GR" sz="8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l-GR" sz="8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≈</m:t>
                    </m:r>
                    <m:r>
                      <m:rPr>
                        <m:nor/>
                      </m:rPr>
                      <a:rPr lang="el-GR" sz="800" b="0" i="0" smtClean="0">
                        <a:solidFill>
                          <a:schemeClr val="bg1"/>
                        </a:solidFill>
                        <a:latin typeface="+mj-lt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l-GR" sz="800">
                        <a:solidFill>
                          <a:schemeClr val="bg1"/>
                        </a:solidFill>
                        <a:latin typeface="+mj-lt"/>
                      </a:rPr>
                      <m:t>ρ</m:t>
                    </m:r>
                    <m:r>
                      <m:rPr>
                        <m:nor/>
                      </m:rPr>
                      <a:rPr lang="en-US" sz="800" baseline="-25000">
                        <a:solidFill>
                          <a:schemeClr val="bg1"/>
                        </a:solidFill>
                        <a:latin typeface="+mj-lt"/>
                      </a:rPr>
                      <m:t>fluid</m:t>
                    </m:r>
                    <m:r>
                      <m:rPr>
                        <m:nor/>
                      </m:rPr>
                      <a:rPr lang="en-US" sz="800">
                        <a:solidFill>
                          <a:schemeClr val="bg1"/>
                        </a:solidFill>
                        <a:latin typeface="+mj-lt"/>
                      </a:rPr>
                      <m:t> </m:t>
                    </m:r>
                    <m:r>
                      <m:rPr>
                        <m:nor/>
                      </m:rPr>
                      <a:rPr lang="el-GR" sz="800">
                        <a:solidFill>
                          <a:schemeClr val="bg1"/>
                        </a:solidFill>
                        <a:latin typeface="+mj-lt"/>
                        <a:ea typeface="Cambria Math"/>
                      </a:rPr>
                      <m:t>∙</m:t>
                    </m:r>
                    <m:r>
                      <m:rPr>
                        <m:nor/>
                      </m:rPr>
                      <a:rPr lang="en-US" sz="800">
                        <a:solidFill>
                          <a:schemeClr val="bg1"/>
                        </a:solidFill>
                        <a:latin typeface="+mj-lt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800">
                        <a:solidFill>
                          <a:schemeClr val="bg1"/>
                        </a:solidFill>
                        <a:latin typeface="+mj-lt"/>
                        <a:ea typeface="Cambria Math"/>
                      </a:rPr>
                      <m:t>g</m:t>
                    </m:r>
                    <m:r>
                      <m:rPr>
                        <m:nor/>
                      </m:rPr>
                      <a:rPr lang="en-US" sz="800">
                        <a:solidFill>
                          <a:schemeClr val="bg1"/>
                        </a:solidFill>
                        <a:latin typeface="+mj-lt"/>
                        <a:ea typeface="Cambria Math"/>
                      </a:rPr>
                      <m:t> ∙</m:t>
                    </m:r>
                    <m:r>
                      <m:rPr>
                        <m:nor/>
                      </m:rPr>
                      <a:rPr lang="en-US" sz="800">
                        <a:solidFill>
                          <a:schemeClr val="bg1"/>
                        </a:solidFill>
                        <a:latin typeface="+mj-lt"/>
                        <a:ea typeface="Cambria Math"/>
                      </a:rPr>
                      <m:t>h</m:t>
                    </m:r>
                  </m:oMath>
                </a14:m>
                <a:endParaRPr lang="el-GR" sz="8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546" y="1164055"/>
                <a:ext cx="2339453" cy="215444"/>
              </a:xfrm>
              <a:prstGeom prst="rect">
                <a:avLst/>
              </a:prstGeom>
              <a:blipFill rotWithShape="1">
                <a:blip r:embed="rId2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18"/>
          <p:cNvSpPr txBox="1">
            <a:spLocks noChangeArrowheads="1"/>
          </p:cNvSpPr>
          <p:nvPr/>
        </p:nvSpPr>
        <p:spPr bwMode="auto">
          <a:xfrm>
            <a:off x="2808659" y="2124100"/>
            <a:ext cx="935360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l-GR" sz="7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π</a:t>
            </a:r>
            <a:r>
              <a:rPr lang="el-GR" sz="7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υκνότητα ρευστού</a:t>
            </a:r>
            <a:endParaRPr lang="en-US" sz="700" baseline="-25000" dirty="0">
              <a:solidFill>
                <a:schemeClr val="accent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808659" y="2304100"/>
                <a:ext cx="322716" cy="18877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sz="700" i="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ρ</m:t>
                      </m:r>
                      <m:r>
                        <m:rPr>
                          <m:nor/>
                        </m:rPr>
                        <a:rPr lang="en-US" sz="700" b="0" i="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  </m:t>
                      </m:r>
                      <m:r>
                        <m:rPr>
                          <m:nor/>
                        </m:rPr>
                        <a:rPr lang="el-GR" sz="700" b="0" i="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= </m:t>
                      </m:r>
                      <m:r>
                        <m:rPr>
                          <m:nor/>
                        </m:rPr>
                        <a:rPr lang="en-US" sz="700" b="0" i="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 </m:t>
                      </m:r>
                      <m:f>
                        <m:fPr>
                          <m:ctrlPr>
                            <a:rPr lang="el-GR" sz="700" b="0" i="1" dirty="0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700" b="0" i="0" dirty="0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+mj-lt"/>
                            </a:rPr>
                            <m:t>m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700" b="0" i="0" dirty="0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+mj-lt"/>
                            </a:rPr>
                            <m:t>V</m:t>
                          </m:r>
                        </m:den>
                      </m:f>
                    </m:oMath>
                  </m:oMathPara>
                </a14:m>
                <a:endParaRPr lang="el-GR" sz="7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8659" y="2304100"/>
                <a:ext cx="322716" cy="188770"/>
              </a:xfrm>
              <a:prstGeom prst="rect">
                <a:avLst/>
              </a:prstGeom>
              <a:blipFill rotWithShape="1">
                <a:blip r:embed="rId4"/>
                <a:stretch>
                  <a:fillRect l="-7547" r="-3774" b="-1935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354430" y="2304100"/>
                <a:ext cx="235577" cy="23968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l-GR" sz="700" b="0" i="1" dirty="0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700" b="0" i="1" dirty="0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 </m:t>
                          </m:r>
                          <m:f>
                            <m:fPr>
                              <m:ctrlPr>
                                <a:rPr lang="el-GR" sz="700" i="1" dirty="0">
                                  <a:solidFill>
                                    <a:schemeClr val="accent1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700" dirty="0">
                                  <a:solidFill>
                                    <a:schemeClr val="accent1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+mj-lt"/>
                                </a:rPr>
                                <m:t>kg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700" dirty="0">
                                  <a:solidFill>
                                    <a:schemeClr val="accent1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+mj-lt"/>
                                </a:rPr>
                                <m:t>m</m:t>
                              </m:r>
                              <m:r>
                                <m:rPr>
                                  <m:nor/>
                                </m:rPr>
                                <a:rPr lang="en-US" sz="700" baseline="30000" dirty="0">
                                  <a:solidFill>
                                    <a:schemeClr val="accent1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+mj-lt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700" b="0" i="1" baseline="30000" dirty="0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l-GR" sz="7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4430" y="2304100"/>
                <a:ext cx="235577" cy="239681"/>
              </a:xfrm>
              <a:prstGeom prst="rect">
                <a:avLst/>
              </a:prstGeom>
              <a:blipFill rotWithShape="1">
                <a:blip r:embed="rId5"/>
                <a:stretch>
                  <a:fillRect b="-256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Ευθεία γραμμή σύνδεσης 38"/>
          <p:cNvCxnSpPr/>
          <p:nvPr/>
        </p:nvCxnSpPr>
        <p:spPr>
          <a:xfrm>
            <a:off x="2880000" y="1422000"/>
            <a:ext cx="0" cy="653166"/>
          </a:xfrm>
          <a:prstGeom prst="line">
            <a:avLst/>
          </a:prstGeom>
          <a:ln w="63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18"/>
          <p:cNvSpPr txBox="1">
            <a:spLocks noChangeArrowheads="1"/>
          </p:cNvSpPr>
          <p:nvPr/>
        </p:nvSpPr>
        <p:spPr bwMode="auto">
          <a:xfrm>
            <a:off x="3162561" y="1640466"/>
            <a:ext cx="1045436" cy="348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l-GR" sz="7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α</a:t>
            </a:r>
            <a:r>
              <a:rPr lang="el-GR" sz="7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πόσταση από την </a:t>
            </a:r>
            <a:r>
              <a:rPr lang="el-GR" sz="7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ελεύ</a:t>
            </a:r>
            <a:r>
              <a:rPr lang="el-GR" sz="7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l-GR" sz="7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θερη</a:t>
            </a:r>
            <a:r>
              <a:rPr lang="el-GR" sz="7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επιφάνεια του υγρού</a:t>
            </a:r>
            <a:endParaRPr lang="en-US" sz="700" baseline="-25000" dirty="0">
              <a:solidFill>
                <a:schemeClr val="accent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4" name="Ευθεία γραμμή σύνδεσης 43"/>
          <p:cNvCxnSpPr/>
          <p:nvPr/>
        </p:nvCxnSpPr>
        <p:spPr>
          <a:xfrm>
            <a:off x="3235186" y="1422000"/>
            <a:ext cx="0" cy="243423"/>
          </a:xfrm>
          <a:prstGeom prst="line">
            <a:avLst/>
          </a:prstGeom>
          <a:ln w="63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Ευθεία γραμμή σύνδεσης 31"/>
          <p:cNvCxnSpPr/>
          <p:nvPr/>
        </p:nvCxnSpPr>
        <p:spPr>
          <a:xfrm>
            <a:off x="2520627" y="1422000"/>
            <a:ext cx="0" cy="122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18"/>
          <p:cNvSpPr txBox="1">
            <a:spLocks noChangeArrowheads="1"/>
          </p:cNvSpPr>
          <p:nvPr/>
        </p:nvSpPr>
        <p:spPr bwMode="auto">
          <a:xfrm>
            <a:off x="2402787" y="2705589"/>
            <a:ext cx="935360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l-GR" sz="700" dirty="0" smtClean="0">
                <a:latin typeface="Arial" pitchFamily="34" charset="0"/>
                <a:cs typeface="Arial" pitchFamily="34" charset="0"/>
              </a:rPr>
              <a:t>ατμοσφαιρική πίεση </a:t>
            </a:r>
            <a:endParaRPr lang="en-US" sz="700" baseline="-250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402787" y="2909382"/>
                <a:ext cx="1093248" cy="10772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700" dirty="0" smtClean="0">
                        <a:solidFill>
                          <a:schemeClr val="tx1"/>
                        </a:solidFill>
                        <a:latin typeface="+mj-lt"/>
                      </a:rPr>
                      <m:t>p</m:t>
                    </m:r>
                    <m:r>
                      <m:rPr>
                        <m:nor/>
                      </m:rPr>
                      <a:rPr lang="en-US" sz="700" baseline="-25000" smtClean="0">
                        <a:solidFill>
                          <a:schemeClr val="tx1"/>
                        </a:solidFill>
                        <a:latin typeface="+mj-lt"/>
                      </a:rPr>
                      <m:t>atm</m:t>
                    </m:r>
                    <m:r>
                      <m:rPr>
                        <m:nor/>
                      </m:rPr>
                      <a:rPr lang="en-US" sz="700" smtClean="0">
                        <a:solidFill>
                          <a:schemeClr val="tx1"/>
                        </a:solidFill>
                        <a:latin typeface="+mj-lt"/>
                      </a:rPr>
                      <m:t> </m:t>
                    </m:r>
                    <m:r>
                      <m:rPr>
                        <m:nor/>
                      </m:rPr>
                      <a:rPr lang="en-US" sz="700" b="0" smtClean="0">
                        <a:solidFill>
                          <a:schemeClr val="tx1"/>
                        </a:solidFill>
                        <a:latin typeface="+mj-lt"/>
                      </a:rPr>
                      <m:t> =  1 </m:t>
                    </m:r>
                    <m:r>
                      <m:rPr>
                        <m:nor/>
                      </m:rPr>
                      <a:rPr lang="en-US" sz="700" b="0" smtClean="0">
                        <a:solidFill>
                          <a:schemeClr val="tx1"/>
                        </a:solidFill>
                        <a:latin typeface="+mj-lt"/>
                      </a:rPr>
                      <m:t>atm</m:t>
                    </m:r>
                    <m:r>
                      <m:rPr>
                        <m:nor/>
                      </m:rPr>
                      <a:rPr lang="en-US" sz="700" b="0" smtClean="0">
                        <a:solidFill>
                          <a:schemeClr val="tx1"/>
                        </a:solidFill>
                        <a:latin typeface="+mj-lt"/>
                      </a:rPr>
                      <m:t> = 101.</m:t>
                    </m:r>
                  </m:oMath>
                </a14:m>
                <a:r>
                  <a:rPr lang="en-US" sz="700" dirty="0" smtClean="0">
                    <a:solidFill>
                      <a:schemeClr val="tx1"/>
                    </a:solidFill>
                    <a:latin typeface="+mj-lt"/>
                  </a:rPr>
                  <a:t>325 Pa</a:t>
                </a:r>
                <a:endParaRPr lang="el-GR" sz="7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2787" y="2909382"/>
                <a:ext cx="1093248" cy="107722"/>
              </a:xfrm>
              <a:prstGeom prst="rect">
                <a:avLst/>
              </a:prstGeom>
              <a:blipFill rotWithShape="1">
                <a:blip r:embed="rId6"/>
                <a:stretch>
                  <a:fillRect l="-2793" t="-27778" r="-5028" b="-50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Δεξιό βέλος 1"/>
          <p:cNvSpPr/>
          <p:nvPr/>
        </p:nvSpPr>
        <p:spPr>
          <a:xfrm rot="5400000">
            <a:off x="1130145" y="1448697"/>
            <a:ext cx="304770" cy="128682"/>
          </a:xfrm>
          <a:prstGeom prst="rightArrow">
            <a:avLst>
              <a:gd name="adj1" fmla="val 50000"/>
              <a:gd name="adj2" fmla="val 50576"/>
            </a:avLst>
          </a:prstGeom>
          <a:solidFill>
            <a:schemeClr val="accent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2" name="Δεξιό βέλος 41"/>
          <p:cNvSpPr/>
          <p:nvPr/>
        </p:nvSpPr>
        <p:spPr>
          <a:xfrm rot="5400000">
            <a:off x="898486" y="1448697"/>
            <a:ext cx="304770" cy="128682"/>
          </a:xfrm>
          <a:prstGeom prst="rightArrow">
            <a:avLst>
              <a:gd name="adj1" fmla="val 50000"/>
              <a:gd name="adj2" fmla="val 50576"/>
            </a:avLst>
          </a:prstGeom>
          <a:solidFill>
            <a:schemeClr val="accent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3" name="Δεξιό βέλος 42"/>
          <p:cNvSpPr/>
          <p:nvPr/>
        </p:nvSpPr>
        <p:spPr>
          <a:xfrm rot="5400000">
            <a:off x="665982" y="1448697"/>
            <a:ext cx="304770" cy="128682"/>
          </a:xfrm>
          <a:prstGeom prst="rightArrow">
            <a:avLst>
              <a:gd name="adj1" fmla="val 50000"/>
              <a:gd name="adj2" fmla="val 50576"/>
            </a:avLst>
          </a:prstGeom>
          <a:solidFill>
            <a:schemeClr val="accent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5" name="Δεξιό βέλος 44"/>
          <p:cNvSpPr/>
          <p:nvPr/>
        </p:nvSpPr>
        <p:spPr>
          <a:xfrm rot="5400000">
            <a:off x="436259" y="1448697"/>
            <a:ext cx="304770" cy="128682"/>
          </a:xfrm>
          <a:prstGeom prst="rightArrow">
            <a:avLst>
              <a:gd name="adj1" fmla="val 50000"/>
              <a:gd name="adj2" fmla="val 50576"/>
            </a:avLst>
          </a:prstGeom>
          <a:solidFill>
            <a:schemeClr val="accent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6" name="Δεξιό βέλος 45"/>
          <p:cNvSpPr/>
          <p:nvPr/>
        </p:nvSpPr>
        <p:spPr>
          <a:xfrm rot="5400000">
            <a:off x="215120" y="1448697"/>
            <a:ext cx="304770" cy="128682"/>
          </a:xfrm>
          <a:prstGeom prst="rightArrow">
            <a:avLst>
              <a:gd name="adj1" fmla="val 50000"/>
              <a:gd name="adj2" fmla="val 50576"/>
            </a:avLst>
          </a:prstGeom>
          <a:solidFill>
            <a:schemeClr val="accent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7" name="TextBox 18"/>
          <p:cNvSpPr txBox="1">
            <a:spLocks noChangeArrowheads="1"/>
          </p:cNvSpPr>
          <p:nvPr/>
        </p:nvSpPr>
        <p:spPr bwMode="auto">
          <a:xfrm>
            <a:off x="842936" y="1081565"/>
            <a:ext cx="235679" cy="19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sz="700" dirty="0" err="1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700" baseline="-25000" dirty="0" err="1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atm</a:t>
            </a:r>
            <a:endParaRPr lang="en-US" sz="700" baseline="-25000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17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3"/>
          <p:cNvSpPr/>
          <p:nvPr/>
        </p:nvSpPr>
        <p:spPr>
          <a:xfrm>
            <a:off x="278714" y="1665423"/>
            <a:ext cx="1128445" cy="952967"/>
          </a:xfrm>
          <a:prstGeom prst="rect">
            <a:avLst/>
          </a:prstGeom>
          <a:solidFill>
            <a:srgbClr val="B7DD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585" tIns="65293" rIns="130585" bIns="65293" anchor="ctr"/>
          <a:lstStyle/>
          <a:p>
            <a:pPr algn="ctr" defTabSz="215342">
              <a:defRPr/>
            </a:pPr>
            <a:endParaRPr lang="en-US"/>
          </a:p>
        </p:txBody>
      </p:sp>
      <p:cxnSp>
        <p:nvCxnSpPr>
          <p:cNvPr id="18" name="Straight Connector 4"/>
          <p:cNvCxnSpPr/>
          <p:nvPr/>
        </p:nvCxnSpPr>
        <p:spPr>
          <a:xfrm>
            <a:off x="278713" y="1517941"/>
            <a:ext cx="0" cy="1107257"/>
          </a:xfrm>
          <a:prstGeom prst="line">
            <a:avLst/>
          </a:prstGeom>
          <a:ln w="1587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5"/>
          <p:cNvCxnSpPr/>
          <p:nvPr/>
        </p:nvCxnSpPr>
        <p:spPr>
          <a:xfrm>
            <a:off x="1402626" y="1517942"/>
            <a:ext cx="0" cy="1108800"/>
          </a:xfrm>
          <a:prstGeom prst="line">
            <a:avLst/>
          </a:prstGeom>
          <a:ln w="1587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6"/>
          <p:cNvCxnSpPr/>
          <p:nvPr/>
        </p:nvCxnSpPr>
        <p:spPr>
          <a:xfrm flipH="1">
            <a:off x="269650" y="2620800"/>
            <a:ext cx="1128445" cy="0"/>
          </a:xfrm>
          <a:prstGeom prst="line">
            <a:avLst/>
          </a:prstGeom>
          <a:ln w="1587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val 11"/>
          <p:cNvSpPr/>
          <p:nvPr/>
        </p:nvSpPr>
        <p:spPr>
          <a:xfrm>
            <a:off x="752297" y="2175942"/>
            <a:ext cx="52118" cy="5218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585" tIns="65293" rIns="130585" bIns="65293"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4" name="Ομάδα 23"/>
          <p:cNvGrpSpPr/>
          <p:nvPr/>
        </p:nvGrpSpPr>
        <p:grpSpPr>
          <a:xfrm>
            <a:off x="255600" y="1536862"/>
            <a:ext cx="254103" cy="338187"/>
            <a:chOff x="255600" y="1536862"/>
            <a:chExt cx="254103" cy="338187"/>
          </a:xfrm>
        </p:grpSpPr>
        <p:cxnSp>
          <p:nvCxnSpPr>
            <p:cNvPr id="26" name="Straight Connector 19"/>
            <p:cNvCxnSpPr/>
            <p:nvPr/>
          </p:nvCxnSpPr>
          <p:spPr>
            <a:xfrm flipH="1">
              <a:off x="288379" y="1665423"/>
              <a:ext cx="206201" cy="0"/>
            </a:xfrm>
            <a:prstGeom prst="line">
              <a:avLst/>
            </a:prstGeom>
            <a:ln w="9525" cmpd="sng">
              <a:solidFill>
                <a:schemeClr val="accent1"/>
              </a:solidFill>
              <a:prstDash val="solid"/>
              <a:headEnd type="triangle" w="sm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4"/>
            <p:cNvSpPr/>
            <p:nvPr/>
          </p:nvSpPr>
          <p:spPr>
            <a:xfrm>
              <a:off x="255600" y="1640466"/>
              <a:ext cx="52116" cy="49917"/>
            </a:xfrm>
            <a:prstGeom prst="ellipse">
              <a:avLst/>
            </a:prstGeom>
            <a:solidFill>
              <a:schemeClr val="accent1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30585" tIns="65293" rIns="130585" bIns="65293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TextBox 25"/>
            <p:cNvSpPr txBox="1">
              <a:spLocks noChangeArrowheads="1"/>
            </p:cNvSpPr>
            <p:nvPr/>
          </p:nvSpPr>
          <p:spPr bwMode="auto">
            <a:xfrm>
              <a:off x="423927" y="1536862"/>
              <a:ext cx="85776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noAutofit/>
            </a:bodyPr>
            <a:lstStyle>
              <a:lvl1pPr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dirty="0" smtClean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x</a:t>
              </a:r>
              <a:endParaRPr lang="en-US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TextBox 26"/>
            <p:cNvSpPr txBox="1">
              <a:spLocks noChangeArrowheads="1"/>
            </p:cNvSpPr>
            <p:nvPr/>
          </p:nvSpPr>
          <p:spPr bwMode="auto">
            <a:xfrm>
              <a:off x="307716" y="1782716"/>
              <a:ext cx="98185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>
              <a:lvl1pPr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z</a:t>
              </a:r>
            </a:p>
          </p:txBody>
        </p:sp>
        <p:cxnSp>
          <p:nvCxnSpPr>
            <p:cNvPr id="30" name="Straight Connector 19"/>
            <p:cNvCxnSpPr/>
            <p:nvPr/>
          </p:nvCxnSpPr>
          <p:spPr>
            <a:xfrm rot="5400000" flipH="1">
              <a:off x="176400" y="1768524"/>
              <a:ext cx="206201" cy="0"/>
            </a:xfrm>
            <a:prstGeom prst="line">
              <a:avLst/>
            </a:prstGeom>
            <a:ln w="9525" cmpd="sng">
              <a:solidFill>
                <a:schemeClr val="accent1"/>
              </a:solidFill>
              <a:prstDash val="solid"/>
              <a:headEnd type="triangle" w="sm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Arial" pitchFamily="34" charset="0"/>
              </a:rPr>
              <a:t>Η πίεση από κάθε υγρό σε ένα τυχαίο σημείο του    </a:t>
            </a:r>
            <a:br>
              <a:rPr lang="el-GR" dirty="0" smtClean="0">
                <a:latin typeface="Arial" pitchFamily="34" charset="0"/>
              </a:rPr>
            </a:br>
            <a:r>
              <a:rPr lang="el-GR" dirty="0" smtClean="0">
                <a:latin typeface="Arial" pitchFamily="34" charset="0"/>
              </a:rPr>
              <a:t>εξαρτάται από το βάθος και από το υγρό.</a:t>
            </a:r>
            <a:endParaRPr lang="en-US" dirty="0" smtClean="0">
              <a:latin typeface="Arial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804415" y="2203170"/>
            <a:ext cx="346690" cy="0"/>
          </a:xfrm>
          <a:prstGeom prst="line">
            <a:avLst/>
          </a:prstGeom>
          <a:ln w="6350" cmpd="sng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019679" y="1665424"/>
            <a:ext cx="0" cy="540015"/>
          </a:xfrm>
          <a:prstGeom prst="line">
            <a:avLst/>
          </a:prstGeom>
          <a:ln w="6350" cmpd="sng">
            <a:solidFill>
              <a:schemeClr val="accent1"/>
            </a:solidFill>
            <a:prstDash val="solid"/>
            <a:headEnd type="none" w="sm" len="sm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609" name="TextBox 18"/>
          <p:cNvSpPr txBox="1">
            <a:spLocks noChangeArrowheads="1"/>
          </p:cNvSpPr>
          <p:nvPr/>
        </p:nvSpPr>
        <p:spPr bwMode="auto">
          <a:xfrm>
            <a:off x="960765" y="1799294"/>
            <a:ext cx="321765" cy="239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585" tIns="65293" rIns="130585" bIns="65293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7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</a:t>
            </a:r>
          </a:p>
        </p:txBody>
      </p:sp>
      <p:sp>
        <p:nvSpPr>
          <p:cNvPr id="31" name="TextBox 18"/>
          <p:cNvSpPr txBox="1">
            <a:spLocks noChangeArrowheads="1"/>
          </p:cNvSpPr>
          <p:nvPr/>
        </p:nvSpPr>
        <p:spPr bwMode="auto">
          <a:xfrm>
            <a:off x="306087" y="2436530"/>
            <a:ext cx="235679" cy="19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l-GR" sz="7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ρ</a:t>
            </a:r>
            <a:r>
              <a:rPr lang="el-GR" sz="700" baseline="-25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υγρ</a:t>
            </a:r>
            <a:endParaRPr lang="en-US" sz="700" baseline="-250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800546" y="1164055"/>
                <a:ext cx="2339453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0" dirty="0" smtClean="0">
                    <a:latin typeface="+mj-lt"/>
                  </a:rPr>
                  <a:t>p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800" i="0" baseline="-25000">
                        <a:latin typeface="+mj-lt"/>
                      </a:rPr>
                      <m:t>hydrostatic</m:t>
                    </m:r>
                    <m:r>
                      <m:rPr>
                        <m:nor/>
                      </m:rPr>
                      <a:rPr lang="en-US" sz="800" i="0">
                        <a:latin typeface="+mj-lt"/>
                      </a:rPr>
                      <m:t> </m:t>
                    </m:r>
                    <m:r>
                      <m:rPr>
                        <m:nor/>
                      </m:rPr>
                      <a:rPr lang="en-US" sz="800" b="0" i="0" smtClean="0">
                        <a:latin typeface="+mj-lt"/>
                      </a:rPr>
                      <m:t> </m:t>
                    </m:r>
                    <m:r>
                      <m:rPr>
                        <m:nor/>
                      </m:rPr>
                      <a:rPr lang="en-US" sz="800" b="0" i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=  </m:t>
                    </m:r>
                    <m:r>
                      <m:rPr>
                        <m:nor/>
                      </m:rPr>
                      <a:rPr lang="en-US" sz="80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p</m:t>
                    </m:r>
                    <m:r>
                      <m:rPr>
                        <m:nor/>
                      </m:rPr>
                      <a:rPr lang="en-US" sz="800" b="0" i="0" baseline="-2500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atm</m:t>
                    </m:r>
                    <m:r>
                      <m:rPr>
                        <m:nor/>
                      </m:rPr>
                      <a:rPr lang="en-US" sz="800" b="0" i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  +  </m:t>
                    </m:r>
                    <m:r>
                      <m:rPr>
                        <m:nor/>
                      </m:rPr>
                      <a:rPr lang="el-GR" sz="800" b="0" i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ρ</m:t>
                    </m:r>
                    <m:r>
                      <m:rPr>
                        <m:nor/>
                      </m:rPr>
                      <a:rPr lang="en-US" sz="800" b="0" i="0" baseline="-2500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fluid</m:t>
                    </m:r>
                    <m:r>
                      <m:rPr>
                        <m:nor/>
                      </m:rPr>
                      <a:rPr lang="en-US" sz="800" b="0" i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 </m:t>
                    </m:r>
                    <m:r>
                      <m:rPr>
                        <m:nor/>
                      </m:rPr>
                      <a:rPr lang="el-GR" sz="800" b="0" i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∙</m:t>
                    </m:r>
                    <m:r>
                      <m:rPr>
                        <m:nor/>
                      </m:rPr>
                      <a:rPr lang="en-US" sz="800" b="0" i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800" b="0" i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g</m:t>
                    </m:r>
                    <m:r>
                      <m:rPr>
                        <m:nor/>
                      </m:rPr>
                      <a:rPr lang="en-US" sz="800" b="0" i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 ∙ </m:t>
                    </m:r>
                    <m:r>
                      <m:rPr>
                        <m:nor/>
                      </m:rPr>
                      <a:rPr lang="en-US" sz="800" b="0" i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h</m:t>
                    </m:r>
                    <m:r>
                      <m:rPr>
                        <m:nor/>
                      </m:rPr>
                      <a:rPr lang="el-GR" sz="800" b="0" i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   </m:t>
                    </m:r>
                    <m:r>
                      <a:rPr lang="el-GR" sz="8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l-GR" sz="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≈</m:t>
                    </m:r>
                    <m:r>
                      <m:rPr>
                        <m:nor/>
                      </m:rPr>
                      <a:rPr lang="el-GR" sz="800" b="0" i="0" smtClean="0">
                        <a:solidFill>
                          <a:schemeClr val="tx1"/>
                        </a:solidFill>
                        <a:latin typeface="+mj-lt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l-GR" sz="800">
                        <a:solidFill>
                          <a:schemeClr val="tx1"/>
                        </a:solidFill>
                        <a:latin typeface="+mj-lt"/>
                      </a:rPr>
                      <m:t>ρ</m:t>
                    </m:r>
                    <m:r>
                      <m:rPr>
                        <m:nor/>
                      </m:rPr>
                      <a:rPr lang="en-US" sz="800" baseline="-25000">
                        <a:solidFill>
                          <a:schemeClr val="tx1"/>
                        </a:solidFill>
                        <a:latin typeface="+mj-lt"/>
                      </a:rPr>
                      <m:t>fluid</m:t>
                    </m:r>
                    <m:r>
                      <m:rPr>
                        <m:nor/>
                      </m:rPr>
                      <a:rPr lang="en-US" sz="800">
                        <a:solidFill>
                          <a:schemeClr val="tx1"/>
                        </a:solidFill>
                        <a:latin typeface="+mj-lt"/>
                      </a:rPr>
                      <m:t> </m:t>
                    </m:r>
                    <m:r>
                      <m:rPr>
                        <m:nor/>
                      </m:rPr>
                      <a:rPr lang="el-GR" sz="800">
                        <a:solidFill>
                          <a:schemeClr val="tx1"/>
                        </a:solidFill>
                        <a:latin typeface="+mj-lt"/>
                        <a:ea typeface="Cambria Math"/>
                      </a:rPr>
                      <m:t>∙</m:t>
                    </m:r>
                    <m:r>
                      <m:rPr>
                        <m:nor/>
                      </m:rPr>
                      <a:rPr lang="en-US" sz="800">
                        <a:solidFill>
                          <a:schemeClr val="tx1"/>
                        </a:solidFill>
                        <a:latin typeface="+mj-lt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800">
                        <a:solidFill>
                          <a:schemeClr val="tx1"/>
                        </a:solidFill>
                        <a:latin typeface="+mj-lt"/>
                        <a:ea typeface="Cambria Math"/>
                      </a:rPr>
                      <m:t>g</m:t>
                    </m:r>
                    <m:r>
                      <m:rPr>
                        <m:nor/>
                      </m:rPr>
                      <a:rPr lang="en-US" sz="800">
                        <a:solidFill>
                          <a:schemeClr val="tx1"/>
                        </a:solidFill>
                        <a:latin typeface="+mj-lt"/>
                        <a:ea typeface="Cambria Math"/>
                      </a:rPr>
                      <m:t> ∙</m:t>
                    </m:r>
                    <m:r>
                      <m:rPr>
                        <m:nor/>
                      </m:rPr>
                      <a:rPr lang="en-US" sz="800">
                        <a:solidFill>
                          <a:schemeClr val="tx1"/>
                        </a:solidFill>
                        <a:latin typeface="+mj-lt"/>
                        <a:ea typeface="Cambria Math"/>
                      </a:rPr>
                      <m:t>h</m:t>
                    </m:r>
                  </m:oMath>
                </a14:m>
                <a:endParaRPr lang="el-GR" sz="8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546" y="1164055"/>
                <a:ext cx="2339453" cy="215444"/>
              </a:xfrm>
              <a:prstGeom prst="rect">
                <a:avLst/>
              </a:prstGeom>
              <a:blipFill rotWithShape="1">
                <a:blip r:embed="rId2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117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3"/>
          <p:cNvSpPr/>
          <p:nvPr/>
        </p:nvSpPr>
        <p:spPr>
          <a:xfrm>
            <a:off x="278714" y="1665423"/>
            <a:ext cx="1128445" cy="952967"/>
          </a:xfrm>
          <a:prstGeom prst="rect">
            <a:avLst/>
          </a:prstGeom>
          <a:solidFill>
            <a:srgbClr val="B7DD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585" tIns="65293" rIns="130585" bIns="65293" anchor="ctr"/>
          <a:lstStyle/>
          <a:p>
            <a:pPr algn="ctr" defTabSz="215342">
              <a:defRPr/>
            </a:pPr>
            <a:endParaRPr lang="en-US"/>
          </a:p>
        </p:txBody>
      </p:sp>
      <p:cxnSp>
        <p:nvCxnSpPr>
          <p:cNvPr id="18" name="Straight Connector 4"/>
          <p:cNvCxnSpPr/>
          <p:nvPr/>
        </p:nvCxnSpPr>
        <p:spPr>
          <a:xfrm>
            <a:off x="278713" y="1517941"/>
            <a:ext cx="0" cy="1107257"/>
          </a:xfrm>
          <a:prstGeom prst="line">
            <a:avLst/>
          </a:prstGeom>
          <a:ln w="1587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5"/>
          <p:cNvCxnSpPr/>
          <p:nvPr/>
        </p:nvCxnSpPr>
        <p:spPr>
          <a:xfrm>
            <a:off x="1402626" y="1517942"/>
            <a:ext cx="0" cy="1108800"/>
          </a:xfrm>
          <a:prstGeom prst="line">
            <a:avLst/>
          </a:prstGeom>
          <a:ln w="1587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6"/>
          <p:cNvCxnSpPr/>
          <p:nvPr/>
        </p:nvCxnSpPr>
        <p:spPr>
          <a:xfrm flipH="1">
            <a:off x="269650" y="2620800"/>
            <a:ext cx="1128445" cy="0"/>
          </a:xfrm>
          <a:prstGeom prst="line">
            <a:avLst/>
          </a:prstGeom>
          <a:ln w="1587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" name="Ομάδα 23"/>
          <p:cNvGrpSpPr/>
          <p:nvPr/>
        </p:nvGrpSpPr>
        <p:grpSpPr>
          <a:xfrm>
            <a:off x="255600" y="1536862"/>
            <a:ext cx="254103" cy="338187"/>
            <a:chOff x="255600" y="1536862"/>
            <a:chExt cx="254103" cy="338187"/>
          </a:xfrm>
        </p:grpSpPr>
        <p:cxnSp>
          <p:nvCxnSpPr>
            <p:cNvPr id="26" name="Straight Connector 19"/>
            <p:cNvCxnSpPr/>
            <p:nvPr/>
          </p:nvCxnSpPr>
          <p:spPr>
            <a:xfrm flipH="1">
              <a:off x="288379" y="1665423"/>
              <a:ext cx="206201" cy="0"/>
            </a:xfrm>
            <a:prstGeom prst="line">
              <a:avLst/>
            </a:prstGeom>
            <a:ln w="9525" cmpd="sng">
              <a:solidFill>
                <a:schemeClr val="accent1"/>
              </a:solidFill>
              <a:prstDash val="solid"/>
              <a:headEnd type="triangle" w="sm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4"/>
            <p:cNvSpPr/>
            <p:nvPr/>
          </p:nvSpPr>
          <p:spPr>
            <a:xfrm>
              <a:off x="255600" y="1640466"/>
              <a:ext cx="52116" cy="49917"/>
            </a:xfrm>
            <a:prstGeom prst="ellipse">
              <a:avLst/>
            </a:prstGeom>
            <a:solidFill>
              <a:schemeClr val="accent1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30585" tIns="65293" rIns="130585" bIns="65293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TextBox 25"/>
            <p:cNvSpPr txBox="1">
              <a:spLocks noChangeArrowheads="1"/>
            </p:cNvSpPr>
            <p:nvPr/>
          </p:nvSpPr>
          <p:spPr bwMode="auto">
            <a:xfrm>
              <a:off x="423927" y="1536862"/>
              <a:ext cx="85776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noAutofit/>
            </a:bodyPr>
            <a:lstStyle>
              <a:lvl1pPr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dirty="0" smtClean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x</a:t>
              </a:r>
              <a:endParaRPr lang="en-US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TextBox 26"/>
            <p:cNvSpPr txBox="1">
              <a:spLocks noChangeArrowheads="1"/>
            </p:cNvSpPr>
            <p:nvPr/>
          </p:nvSpPr>
          <p:spPr bwMode="auto">
            <a:xfrm>
              <a:off x="307716" y="1782716"/>
              <a:ext cx="98185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>
              <a:lvl1pPr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z</a:t>
              </a:r>
            </a:p>
          </p:txBody>
        </p:sp>
        <p:cxnSp>
          <p:nvCxnSpPr>
            <p:cNvPr id="30" name="Straight Connector 19"/>
            <p:cNvCxnSpPr/>
            <p:nvPr/>
          </p:nvCxnSpPr>
          <p:spPr>
            <a:xfrm rot="5400000" flipH="1">
              <a:off x="176400" y="1768524"/>
              <a:ext cx="206201" cy="0"/>
            </a:xfrm>
            <a:prstGeom prst="line">
              <a:avLst/>
            </a:prstGeom>
            <a:ln w="9525" cmpd="sng">
              <a:solidFill>
                <a:schemeClr val="accent1"/>
              </a:solidFill>
              <a:prstDash val="solid"/>
              <a:headEnd type="triangle" w="sm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Arial" pitchFamily="34" charset="0"/>
              </a:rPr>
              <a:t>Η πίεση από κάθε υγρό σε ένα τυχαίο σημείο του    </a:t>
            </a:r>
            <a:br>
              <a:rPr lang="el-GR" dirty="0" smtClean="0">
                <a:latin typeface="Arial" pitchFamily="34" charset="0"/>
              </a:rPr>
            </a:br>
            <a:r>
              <a:rPr lang="el-GR" dirty="0" smtClean="0">
                <a:latin typeface="Arial" pitchFamily="34" charset="0"/>
              </a:rPr>
              <a:t>εξαρτάται από το βάθος και από το υγρό.</a:t>
            </a:r>
            <a:endParaRPr lang="en-US" dirty="0" smtClean="0">
              <a:latin typeface="Arial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 flipV="1">
            <a:off x="804415" y="2202036"/>
            <a:ext cx="346690" cy="1134"/>
          </a:xfrm>
          <a:prstGeom prst="line">
            <a:avLst/>
          </a:prstGeom>
          <a:ln w="6350" cmpd="sng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019679" y="1665424"/>
            <a:ext cx="0" cy="540015"/>
          </a:xfrm>
          <a:prstGeom prst="line">
            <a:avLst/>
          </a:prstGeom>
          <a:ln w="6350" cmpd="sng">
            <a:solidFill>
              <a:schemeClr val="accent1"/>
            </a:solidFill>
            <a:prstDash val="solid"/>
            <a:headEnd type="none" w="sm" len="sm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609" name="TextBox 18"/>
          <p:cNvSpPr txBox="1">
            <a:spLocks noChangeArrowheads="1"/>
          </p:cNvSpPr>
          <p:nvPr/>
        </p:nvSpPr>
        <p:spPr bwMode="auto">
          <a:xfrm>
            <a:off x="960765" y="1799294"/>
            <a:ext cx="321765" cy="239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585" tIns="65293" rIns="130585" bIns="65293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7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</a:t>
            </a:r>
          </a:p>
        </p:txBody>
      </p:sp>
      <p:sp>
        <p:nvSpPr>
          <p:cNvPr id="31" name="TextBox 18"/>
          <p:cNvSpPr txBox="1">
            <a:spLocks noChangeArrowheads="1"/>
          </p:cNvSpPr>
          <p:nvPr/>
        </p:nvSpPr>
        <p:spPr bwMode="auto">
          <a:xfrm>
            <a:off x="306087" y="2436530"/>
            <a:ext cx="235679" cy="19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l-GR" sz="7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ρ</a:t>
            </a:r>
            <a:r>
              <a:rPr lang="el-GR" sz="700" baseline="-25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υγρ</a:t>
            </a:r>
            <a:endParaRPr lang="en-US" sz="700" baseline="-250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800546" y="1164055"/>
                <a:ext cx="2339453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+mj-lt"/>
                  </a:rPr>
                  <a:t>p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800" i="0" baseline="-2500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hydrostatic</m:t>
                    </m:r>
                    <m:r>
                      <m:rPr>
                        <m:nor/>
                      </m:rPr>
                      <a:rPr lang="en-US" sz="800" i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 </m:t>
                    </m:r>
                    <m:r>
                      <m:rPr>
                        <m:nor/>
                      </m:rPr>
                      <a:rPr lang="en-US" sz="800" b="0" i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 =  </m:t>
                    </m:r>
                    <m:r>
                      <m:rPr>
                        <m:nor/>
                      </m:rPr>
                      <a:rPr lang="en-US" sz="8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p</m:t>
                    </m:r>
                    <m:r>
                      <m:rPr>
                        <m:nor/>
                      </m:rPr>
                      <a:rPr lang="en-US" sz="800" b="0" i="0" baseline="-2500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atm</m:t>
                    </m:r>
                    <m:r>
                      <m:rPr>
                        <m:nor/>
                      </m:rPr>
                      <a:rPr lang="en-US" sz="800" b="0" i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  +  </m:t>
                    </m:r>
                    <m:r>
                      <m:rPr>
                        <m:nor/>
                      </m:rPr>
                      <a:rPr lang="el-GR" sz="800" b="0" i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ρ</m:t>
                    </m:r>
                    <m:r>
                      <m:rPr>
                        <m:nor/>
                      </m:rPr>
                      <a:rPr lang="en-US" sz="800" b="0" i="0" baseline="-2500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fluid</m:t>
                    </m:r>
                    <m:r>
                      <m:rPr>
                        <m:nor/>
                      </m:rPr>
                      <a:rPr lang="en-US" sz="800" b="0" i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 </m:t>
                    </m:r>
                    <m:r>
                      <m:rPr>
                        <m:nor/>
                      </m:rPr>
                      <a:rPr lang="el-GR" sz="800" b="0" i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∙</m:t>
                    </m:r>
                    <m:r>
                      <m:rPr>
                        <m:nor/>
                      </m:rPr>
                      <a:rPr lang="en-US" sz="800" b="0" i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800" b="0" i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g</m:t>
                    </m:r>
                    <m:r>
                      <m:rPr>
                        <m:nor/>
                      </m:rPr>
                      <a:rPr lang="en-US" sz="800" b="0" i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 ∙ </m:t>
                    </m:r>
                    <m:r>
                      <m:rPr>
                        <m:nor/>
                      </m:rPr>
                      <a:rPr lang="en-US" sz="800" b="0" i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h</m:t>
                    </m:r>
                    <m:r>
                      <m:rPr>
                        <m:nor/>
                      </m:rPr>
                      <a:rPr lang="el-GR" sz="800" b="0" i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   </m:t>
                    </m:r>
                    <m:r>
                      <a:rPr lang="el-GR" sz="8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</a:rPr>
                      <m:t> ≈</m:t>
                    </m:r>
                    <m:r>
                      <m:rPr>
                        <m:nor/>
                      </m:rPr>
                      <a:rPr lang="el-GR" sz="800" b="0" i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l-GR" sz="80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ρ</m:t>
                    </m:r>
                    <m:r>
                      <m:rPr>
                        <m:nor/>
                      </m:rPr>
                      <a:rPr lang="en-US" sz="800" baseline="-2500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fluid</m:t>
                    </m:r>
                    <m:r>
                      <m:rPr>
                        <m:nor/>
                      </m:rPr>
                      <a:rPr lang="en-US" sz="80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 </m:t>
                    </m:r>
                    <m:r>
                      <m:rPr>
                        <m:nor/>
                      </m:rPr>
                      <a:rPr lang="el-GR" sz="80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∙</m:t>
                    </m:r>
                    <m:r>
                      <m:rPr>
                        <m:nor/>
                      </m:rPr>
                      <a:rPr lang="en-US" sz="80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80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g</m:t>
                    </m:r>
                    <m:r>
                      <m:rPr>
                        <m:nor/>
                      </m:rPr>
                      <a:rPr lang="en-US" sz="80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 ∙</m:t>
                    </m:r>
                    <m:r>
                      <m:rPr>
                        <m:nor/>
                      </m:rPr>
                      <a:rPr lang="en-US" sz="80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h</m:t>
                    </m:r>
                  </m:oMath>
                </a14:m>
                <a:endParaRPr lang="el-GR" sz="8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546" y="1164055"/>
                <a:ext cx="2339453" cy="215444"/>
              </a:xfrm>
              <a:prstGeom prst="rect">
                <a:avLst/>
              </a:prstGeom>
              <a:blipFill rotWithShape="1">
                <a:blip r:embed="rId2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9"/>
          <p:cNvCxnSpPr/>
          <p:nvPr/>
        </p:nvCxnSpPr>
        <p:spPr>
          <a:xfrm flipH="1" flipV="1">
            <a:off x="618607" y="2200902"/>
            <a:ext cx="185808" cy="2268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800546" y="1164055"/>
                <a:ext cx="2339453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+mj-lt"/>
                  </a:rPr>
                  <a:t>p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800" i="0" baseline="-2500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hydrostatic</m:t>
                    </m:r>
                    <m:r>
                      <m:rPr>
                        <m:nor/>
                      </m:rPr>
                      <a:rPr lang="en-US" sz="800" i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 </m:t>
                    </m:r>
                    <m:r>
                      <m:rPr>
                        <m:nor/>
                      </m:rPr>
                      <a:rPr lang="en-US" sz="800" b="0" i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 =  </m:t>
                    </m:r>
                    <m:r>
                      <m:rPr>
                        <m:nor/>
                      </m:rPr>
                      <a:rPr lang="en-US" sz="8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p</m:t>
                    </m:r>
                    <m:r>
                      <m:rPr>
                        <m:nor/>
                      </m:rPr>
                      <a:rPr lang="en-US" sz="800" b="0" i="0" baseline="-2500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atm</m:t>
                    </m:r>
                    <m:r>
                      <m:rPr>
                        <m:nor/>
                      </m:rPr>
                      <a:rPr lang="en-US" sz="800" b="0" i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  +  </m:t>
                    </m:r>
                    <m:r>
                      <m:rPr>
                        <m:nor/>
                      </m:rPr>
                      <a:rPr lang="el-GR" sz="800" b="0" i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ρ</m:t>
                    </m:r>
                    <m:r>
                      <m:rPr>
                        <m:nor/>
                      </m:rPr>
                      <a:rPr lang="en-US" sz="800" b="0" i="0" baseline="-2500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fluid</m:t>
                    </m:r>
                    <m:r>
                      <m:rPr>
                        <m:nor/>
                      </m:rPr>
                      <a:rPr lang="en-US" sz="800" b="0" i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 </m:t>
                    </m:r>
                    <m:r>
                      <m:rPr>
                        <m:nor/>
                      </m:rPr>
                      <a:rPr lang="el-GR" sz="800" b="0" i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∙</m:t>
                    </m:r>
                    <m:r>
                      <m:rPr>
                        <m:nor/>
                      </m:rPr>
                      <a:rPr lang="en-US" sz="800" b="0" i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800" b="0" i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g</m:t>
                    </m:r>
                    <m:r>
                      <m:rPr>
                        <m:nor/>
                      </m:rPr>
                      <a:rPr lang="en-US" sz="800" b="0" i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 ∙ </m:t>
                    </m:r>
                    <m:r>
                      <m:rPr>
                        <m:nor/>
                      </m:rPr>
                      <a:rPr lang="en-US" sz="800" b="0" i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h</m:t>
                    </m:r>
                    <m:r>
                      <m:rPr>
                        <m:nor/>
                      </m:rPr>
                      <a:rPr lang="el-GR" sz="800" b="0" i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   </m:t>
                    </m:r>
                    <m:r>
                      <a:rPr lang="el-GR" sz="8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</a:rPr>
                      <m:t> ≈</m:t>
                    </m:r>
                    <m:r>
                      <m:rPr>
                        <m:nor/>
                      </m:rPr>
                      <a:rPr lang="el-GR" sz="800" b="0" i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l-GR" sz="80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ρ</m:t>
                    </m:r>
                    <m:r>
                      <m:rPr>
                        <m:nor/>
                      </m:rPr>
                      <a:rPr lang="en-US" sz="800" baseline="-2500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fluid</m:t>
                    </m:r>
                    <m:r>
                      <m:rPr>
                        <m:nor/>
                      </m:rPr>
                      <a:rPr lang="en-US" sz="80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 </m:t>
                    </m:r>
                    <m:r>
                      <m:rPr>
                        <m:nor/>
                      </m:rPr>
                      <a:rPr lang="el-GR" sz="80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∙</m:t>
                    </m:r>
                    <m:r>
                      <m:rPr>
                        <m:nor/>
                      </m:rPr>
                      <a:rPr lang="en-US" sz="80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80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g</m:t>
                    </m:r>
                    <m:r>
                      <m:rPr>
                        <m:nor/>
                      </m:rPr>
                      <a:rPr lang="en-US" sz="80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 ∙</m:t>
                    </m:r>
                    <m:r>
                      <m:rPr>
                        <m:nor/>
                      </m:rPr>
                      <a:rPr lang="en-US" sz="80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h</m:t>
                    </m:r>
                  </m:oMath>
                </a14:m>
                <a:endParaRPr lang="el-GR" sz="8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546" y="1164055"/>
                <a:ext cx="2339453" cy="215444"/>
              </a:xfrm>
              <a:prstGeom prst="rect">
                <a:avLst/>
              </a:prstGeom>
              <a:blipFill rotWithShape="1">
                <a:blip r:embed="rId2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Content Placeholder 1"/>
          <p:cNvSpPr txBox="1">
            <a:spLocks/>
          </p:cNvSpPr>
          <p:nvPr/>
        </p:nvSpPr>
        <p:spPr>
          <a:xfrm>
            <a:off x="1872554" y="1494000"/>
            <a:ext cx="2267445" cy="154226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431868" rtl="0" eaLnBrk="1" latinLnBrk="0" hangingPunct="1">
              <a:lnSpc>
                <a:spcPct val="125000"/>
              </a:lnSpc>
              <a:spcBef>
                <a:spcPts val="0"/>
              </a:spcBef>
              <a:buFont typeface="Wingdings" pitchFamily="2" charset="2"/>
              <a:buNone/>
              <a:defRPr sz="700" kern="1200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-159961" algn="l" defTabSz="431868" rtl="0" eaLnBrk="1" latinLnBrk="0" hangingPunct="1">
              <a:lnSpc>
                <a:spcPct val="125000"/>
              </a:lnSpc>
              <a:spcBef>
                <a:spcPts val="0"/>
              </a:spcBef>
              <a:buFont typeface="Wingdings" pitchFamily="2" charset="2"/>
              <a:buChar char="§"/>
              <a:defRPr sz="7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539835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755768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9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971703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9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1187637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3572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19505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35438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ts val="500"/>
              </a:spcAft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  <a:spcAft>
                <a:spcPts val="500"/>
              </a:spcAft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  <a:spcAft>
                <a:spcPts val="500"/>
              </a:spcAft>
            </a:pPr>
            <a:r>
              <a:rPr lang="el-G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Η δύναμη που οφείλεται στην υδροστατική πίεση είναι κάθετη στην επιφάνεια, με φορά «προς τα μέσα».</a:t>
            </a:r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  <a:spcAft>
                <a:spcPts val="500"/>
              </a:spcAft>
            </a:pPr>
            <a:endParaRPr lang="en-US" sz="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  <a:spcAft>
                <a:spcPts val="500"/>
              </a:spcAft>
            </a:pPr>
            <a:r>
              <a:rPr lang="el-G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Αρχή του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Pascal 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l-G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Η πίεση που ασκείται από το υγρό, στο ίδιο σημείο, 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l-G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είναι ίδια προς όλες τις κατευθύνσεις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l-G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800545" y="1476028"/>
                <a:ext cx="2339453" cy="2950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0" dirty="0" smtClean="0">
                    <a:solidFill>
                      <a:schemeClr val="accent1"/>
                    </a:solidFill>
                    <a:latin typeface="+mj-lt"/>
                  </a:rPr>
                  <a:t>p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800" i="0">
                        <a:solidFill>
                          <a:schemeClr val="accent1"/>
                        </a:solidFill>
                        <a:latin typeface="+mj-lt"/>
                      </a:rPr>
                      <m:t> </m:t>
                    </m:r>
                    <m:r>
                      <m:rPr>
                        <m:nor/>
                      </m:rPr>
                      <a:rPr lang="en-US" sz="800" b="0" i="0" smtClean="0">
                        <a:solidFill>
                          <a:schemeClr val="accent1"/>
                        </a:solidFill>
                        <a:latin typeface="+mj-lt"/>
                      </a:rPr>
                      <m:t>=</m:t>
                    </m:r>
                    <m:r>
                      <a:rPr lang="en-US" sz="800" b="0" i="1" smtClean="0">
                        <a:solidFill>
                          <a:schemeClr val="accent1"/>
                        </a:solidFill>
                        <a:latin typeface="Cambria Math"/>
                      </a:rPr>
                      <m:t>  </m:t>
                    </m:r>
                    <m:f>
                      <m:fPr>
                        <m:ctrlPr>
                          <a:rPr lang="en-US" sz="800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800" b="0" i="0" smtClean="0">
                            <a:solidFill>
                              <a:schemeClr val="accent1"/>
                            </a:solidFill>
                            <a:latin typeface="+mj-lt"/>
                          </a:rPr>
                          <m:t>dF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800" b="0" i="0" smtClean="0">
                            <a:solidFill>
                              <a:schemeClr val="accent1"/>
                            </a:solidFill>
                            <a:latin typeface="+mj-lt"/>
                          </a:rPr>
                          <m:t>dA</m:t>
                        </m:r>
                      </m:den>
                    </m:f>
                    <m:r>
                      <m:rPr>
                        <m:nor/>
                      </m:rPr>
                      <a:rPr lang="en-US" sz="800" b="0" i="0" smtClean="0">
                        <a:solidFill>
                          <a:schemeClr val="accent1"/>
                        </a:solidFill>
                        <a:latin typeface="+mj-lt"/>
                      </a:rPr>
                      <m:t>     </m:t>
                    </m:r>
                    <m:r>
                      <m:rPr>
                        <m:nor/>
                      </m:rPr>
                      <a:rPr lang="en-US" sz="800" b="0" i="0" smtClean="0">
                        <a:solidFill>
                          <a:schemeClr val="accent1"/>
                        </a:solidFill>
                        <a:latin typeface="+mj-lt"/>
                        <a:sym typeface="Symbol"/>
                      </a:rPr>
                      <m:t>     </m:t>
                    </m:r>
                    <m:r>
                      <m:rPr>
                        <m:nor/>
                      </m:rPr>
                      <a:rPr lang="en-US" sz="800" b="0" i="0" smtClean="0">
                        <a:solidFill>
                          <a:schemeClr val="tx1"/>
                        </a:solidFill>
                        <a:latin typeface="+mj-lt"/>
                        <a:sym typeface="Symbol"/>
                      </a:rPr>
                      <m:t>d</m:t>
                    </m:r>
                    <m:acc>
                      <m:accPr>
                        <m:chr m:val="⃗"/>
                        <m:ctrlPr>
                          <a:rPr lang="en-US" sz="800" b="0" i="1" smtClean="0">
                            <a:solidFill>
                              <a:schemeClr val="tx1"/>
                            </a:solidFill>
                            <a:latin typeface="Cambria Math"/>
                            <a:sym typeface="Symbol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800" i="0">
                            <a:solidFill>
                              <a:schemeClr val="tx1"/>
                            </a:solidFill>
                            <a:latin typeface="+mj-lt"/>
                            <a:sym typeface="Symbol"/>
                          </a:rPr>
                          <m:t>F</m:t>
                        </m:r>
                      </m:e>
                    </m:acc>
                    <m:r>
                      <m:rPr>
                        <m:nor/>
                      </m:rPr>
                      <a:rPr lang="en-US" sz="800" b="0" i="0" smtClean="0">
                        <a:solidFill>
                          <a:schemeClr val="tx1"/>
                        </a:solidFill>
                        <a:latin typeface="+mj-lt"/>
                        <a:sym typeface="Symbol"/>
                      </a:rPr>
                      <m:t>=  </m:t>
                    </m:r>
                    <m:r>
                      <m:rPr>
                        <m:nor/>
                      </m:rPr>
                      <a:rPr lang="en-US" sz="800" b="0" i="0" smtClean="0">
                        <a:solidFill>
                          <a:schemeClr val="tx1"/>
                        </a:solidFill>
                        <a:latin typeface="+mj-lt"/>
                        <a:sym typeface="Symbol"/>
                      </a:rPr>
                      <m:t>p</m:t>
                    </m:r>
                    <m:r>
                      <m:rPr>
                        <m:nor/>
                      </m:rPr>
                      <a:rPr lang="en-US" sz="800" b="0" i="0" smtClean="0">
                        <a:solidFill>
                          <a:schemeClr val="tx1"/>
                        </a:solidFill>
                        <a:latin typeface="+mj-lt"/>
                        <a:sym typeface="Symbol"/>
                      </a:rPr>
                      <m:t> ∙ </m:t>
                    </m:r>
                    <m:r>
                      <m:rPr>
                        <m:nor/>
                      </m:rPr>
                      <a:rPr lang="en-US" sz="800" b="0" i="0" smtClean="0">
                        <a:solidFill>
                          <a:schemeClr val="tx1"/>
                        </a:solidFill>
                        <a:latin typeface="+mj-lt"/>
                        <a:ea typeface="Cambria Math"/>
                        <a:sym typeface="Symbol"/>
                      </a:rPr>
                      <m:t>d</m:t>
                    </m:r>
                    <m:acc>
                      <m:accPr>
                        <m:chr m:val="⃗"/>
                        <m:ctrlPr>
                          <a:rPr lang="en-US" sz="800" i="1">
                            <a:solidFill>
                              <a:schemeClr val="tx1"/>
                            </a:solidFill>
                            <a:latin typeface="Cambria Math"/>
                            <a:sym typeface="Symbol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800" b="0" i="0" smtClean="0">
                            <a:solidFill>
                              <a:schemeClr val="tx1"/>
                            </a:solidFill>
                            <a:latin typeface="+mj-lt"/>
                            <a:sym typeface="Symbol"/>
                          </a:rPr>
                          <m:t>A</m:t>
                        </m:r>
                      </m:e>
                    </m:acc>
                  </m:oMath>
                </a14:m>
                <a:endParaRPr lang="el-GR" sz="8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545" y="1476028"/>
                <a:ext cx="2339453" cy="29501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893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3"/>
          <p:cNvSpPr/>
          <p:nvPr/>
        </p:nvSpPr>
        <p:spPr>
          <a:xfrm>
            <a:off x="278714" y="1665423"/>
            <a:ext cx="1128445" cy="952967"/>
          </a:xfrm>
          <a:prstGeom prst="rect">
            <a:avLst/>
          </a:prstGeom>
          <a:solidFill>
            <a:srgbClr val="B7DD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585" tIns="65293" rIns="130585" bIns="65293" anchor="ctr"/>
          <a:lstStyle/>
          <a:p>
            <a:pPr algn="ctr" defTabSz="215342">
              <a:defRPr/>
            </a:pPr>
            <a:endParaRPr lang="en-US"/>
          </a:p>
        </p:txBody>
      </p:sp>
      <p:cxnSp>
        <p:nvCxnSpPr>
          <p:cNvPr id="18" name="Straight Connector 4"/>
          <p:cNvCxnSpPr/>
          <p:nvPr/>
        </p:nvCxnSpPr>
        <p:spPr>
          <a:xfrm>
            <a:off x="278713" y="1517941"/>
            <a:ext cx="0" cy="1107257"/>
          </a:xfrm>
          <a:prstGeom prst="line">
            <a:avLst/>
          </a:prstGeom>
          <a:ln w="1587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5"/>
          <p:cNvCxnSpPr/>
          <p:nvPr/>
        </p:nvCxnSpPr>
        <p:spPr>
          <a:xfrm>
            <a:off x="1402626" y="1517942"/>
            <a:ext cx="0" cy="1108800"/>
          </a:xfrm>
          <a:prstGeom prst="line">
            <a:avLst/>
          </a:prstGeom>
          <a:ln w="1587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6"/>
          <p:cNvCxnSpPr/>
          <p:nvPr/>
        </p:nvCxnSpPr>
        <p:spPr>
          <a:xfrm flipH="1">
            <a:off x="269650" y="2620800"/>
            <a:ext cx="1128445" cy="0"/>
          </a:xfrm>
          <a:prstGeom prst="line">
            <a:avLst/>
          </a:prstGeom>
          <a:ln w="1587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" name="Ομάδα 23"/>
          <p:cNvGrpSpPr/>
          <p:nvPr/>
        </p:nvGrpSpPr>
        <p:grpSpPr>
          <a:xfrm>
            <a:off x="255600" y="1536862"/>
            <a:ext cx="254103" cy="338187"/>
            <a:chOff x="255600" y="1536862"/>
            <a:chExt cx="254103" cy="338187"/>
          </a:xfrm>
        </p:grpSpPr>
        <p:cxnSp>
          <p:nvCxnSpPr>
            <p:cNvPr id="26" name="Straight Connector 19"/>
            <p:cNvCxnSpPr/>
            <p:nvPr/>
          </p:nvCxnSpPr>
          <p:spPr>
            <a:xfrm flipH="1">
              <a:off x="288379" y="1665423"/>
              <a:ext cx="206201" cy="0"/>
            </a:xfrm>
            <a:prstGeom prst="line">
              <a:avLst/>
            </a:prstGeom>
            <a:ln w="9525" cmpd="sng">
              <a:solidFill>
                <a:schemeClr val="accent1"/>
              </a:solidFill>
              <a:prstDash val="solid"/>
              <a:headEnd type="triangle" w="sm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4"/>
            <p:cNvSpPr/>
            <p:nvPr/>
          </p:nvSpPr>
          <p:spPr>
            <a:xfrm>
              <a:off x="255600" y="1640466"/>
              <a:ext cx="52116" cy="49917"/>
            </a:xfrm>
            <a:prstGeom prst="ellipse">
              <a:avLst/>
            </a:prstGeom>
            <a:solidFill>
              <a:schemeClr val="accent1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30585" tIns="65293" rIns="130585" bIns="65293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TextBox 25"/>
            <p:cNvSpPr txBox="1">
              <a:spLocks noChangeArrowheads="1"/>
            </p:cNvSpPr>
            <p:nvPr/>
          </p:nvSpPr>
          <p:spPr bwMode="auto">
            <a:xfrm>
              <a:off x="423927" y="1536862"/>
              <a:ext cx="85776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noAutofit/>
            </a:bodyPr>
            <a:lstStyle>
              <a:lvl1pPr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dirty="0" smtClean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x</a:t>
              </a:r>
              <a:endParaRPr lang="en-US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TextBox 26"/>
            <p:cNvSpPr txBox="1">
              <a:spLocks noChangeArrowheads="1"/>
            </p:cNvSpPr>
            <p:nvPr/>
          </p:nvSpPr>
          <p:spPr bwMode="auto">
            <a:xfrm>
              <a:off x="307716" y="1782716"/>
              <a:ext cx="98185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>
              <a:lvl1pPr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z</a:t>
              </a:r>
            </a:p>
          </p:txBody>
        </p:sp>
        <p:cxnSp>
          <p:nvCxnSpPr>
            <p:cNvPr id="30" name="Straight Connector 19"/>
            <p:cNvCxnSpPr/>
            <p:nvPr/>
          </p:nvCxnSpPr>
          <p:spPr>
            <a:xfrm rot="5400000" flipH="1">
              <a:off x="176400" y="1768524"/>
              <a:ext cx="206201" cy="0"/>
            </a:xfrm>
            <a:prstGeom prst="line">
              <a:avLst/>
            </a:prstGeom>
            <a:ln w="9525" cmpd="sng">
              <a:solidFill>
                <a:schemeClr val="accent1"/>
              </a:solidFill>
              <a:prstDash val="solid"/>
              <a:headEnd type="triangle" w="sm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Arial" pitchFamily="34" charset="0"/>
              </a:rPr>
              <a:t>Η πίεση από κάθε υγρό σε ένα τυχαίο σημείο του    </a:t>
            </a:r>
            <a:br>
              <a:rPr lang="el-GR" dirty="0" smtClean="0">
                <a:latin typeface="Arial" pitchFamily="34" charset="0"/>
              </a:rPr>
            </a:br>
            <a:r>
              <a:rPr lang="el-GR" dirty="0" smtClean="0">
                <a:latin typeface="Arial" pitchFamily="34" charset="0"/>
              </a:rPr>
              <a:t>εξαρτάται από το βάθος και από το υγρό.</a:t>
            </a:r>
            <a:endParaRPr lang="en-US" dirty="0" smtClean="0">
              <a:latin typeface="Arial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 flipV="1">
            <a:off x="804415" y="2202036"/>
            <a:ext cx="346690" cy="1134"/>
          </a:xfrm>
          <a:prstGeom prst="line">
            <a:avLst/>
          </a:prstGeom>
          <a:ln w="6350" cmpd="sng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019679" y="1665424"/>
            <a:ext cx="0" cy="540015"/>
          </a:xfrm>
          <a:prstGeom prst="line">
            <a:avLst/>
          </a:prstGeom>
          <a:ln w="6350" cmpd="sng">
            <a:solidFill>
              <a:schemeClr val="accent1"/>
            </a:solidFill>
            <a:prstDash val="solid"/>
            <a:headEnd type="none" w="sm" len="sm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609" name="TextBox 18"/>
          <p:cNvSpPr txBox="1">
            <a:spLocks noChangeArrowheads="1"/>
          </p:cNvSpPr>
          <p:nvPr/>
        </p:nvSpPr>
        <p:spPr bwMode="auto">
          <a:xfrm>
            <a:off x="960765" y="1799294"/>
            <a:ext cx="321765" cy="239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585" tIns="65293" rIns="130585" bIns="65293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7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</a:t>
            </a:r>
          </a:p>
        </p:txBody>
      </p:sp>
      <p:sp>
        <p:nvSpPr>
          <p:cNvPr id="31" name="TextBox 18"/>
          <p:cNvSpPr txBox="1">
            <a:spLocks noChangeArrowheads="1"/>
          </p:cNvSpPr>
          <p:nvPr/>
        </p:nvSpPr>
        <p:spPr bwMode="auto">
          <a:xfrm>
            <a:off x="306087" y="2436530"/>
            <a:ext cx="235679" cy="19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l-GR" sz="7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ρ</a:t>
            </a:r>
            <a:r>
              <a:rPr lang="el-GR" sz="700" baseline="-25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υγρ</a:t>
            </a:r>
            <a:endParaRPr lang="en-US" sz="700" baseline="-250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800546" y="1164055"/>
                <a:ext cx="2339453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+mj-lt"/>
                  </a:rPr>
                  <a:t>p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800" i="0" baseline="-2500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hydrostatic</m:t>
                    </m:r>
                    <m:r>
                      <m:rPr>
                        <m:nor/>
                      </m:rPr>
                      <a:rPr lang="en-US" sz="800" i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 </m:t>
                    </m:r>
                    <m:r>
                      <m:rPr>
                        <m:nor/>
                      </m:rPr>
                      <a:rPr lang="en-US" sz="800" b="0" i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 =  </m:t>
                    </m:r>
                    <m:r>
                      <m:rPr>
                        <m:nor/>
                      </m:rPr>
                      <a:rPr lang="en-US" sz="8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p</m:t>
                    </m:r>
                    <m:r>
                      <m:rPr>
                        <m:nor/>
                      </m:rPr>
                      <a:rPr lang="en-US" sz="800" b="0" i="0" baseline="-2500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atm</m:t>
                    </m:r>
                    <m:r>
                      <m:rPr>
                        <m:nor/>
                      </m:rPr>
                      <a:rPr lang="en-US" sz="800" b="0" i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  +  </m:t>
                    </m:r>
                    <m:r>
                      <m:rPr>
                        <m:nor/>
                      </m:rPr>
                      <a:rPr lang="el-GR" sz="800" b="0" i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ρ</m:t>
                    </m:r>
                    <m:r>
                      <m:rPr>
                        <m:nor/>
                      </m:rPr>
                      <a:rPr lang="en-US" sz="800" b="0" i="0" baseline="-2500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fluid</m:t>
                    </m:r>
                    <m:r>
                      <m:rPr>
                        <m:nor/>
                      </m:rPr>
                      <a:rPr lang="en-US" sz="800" b="0" i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 </m:t>
                    </m:r>
                    <m:r>
                      <m:rPr>
                        <m:nor/>
                      </m:rPr>
                      <a:rPr lang="el-GR" sz="800" b="0" i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∙</m:t>
                    </m:r>
                    <m:r>
                      <m:rPr>
                        <m:nor/>
                      </m:rPr>
                      <a:rPr lang="en-US" sz="800" b="0" i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800" b="0" i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g</m:t>
                    </m:r>
                    <m:r>
                      <m:rPr>
                        <m:nor/>
                      </m:rPr>
                      <a:rPr lang="en-US" sz="800" b="0" i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 ∙ </m:t>
                    </m:r>
                    <m:r>
                      <m:rPr>
                        <m:nor/>
                      </m:rPr>
                      <a:rPr lang="en-US" sz="800" b="0" i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h</m:t>
                    </m:r>
                    <m:r>
                      <m:rPr>
                        <m:nor/>
                      </m:rPr>
                      <a:rPr lang="el-GR" sz="800" b="0" i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   </m:t>
                    </m:r>
                    <m:r>
                      <a:rPr lang="el-GR" sz="8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</a:rPr>
                      <m:t> ≈</m:t>
                    </m:r>
                    <m:r>
                      <m:rPr>
                        <m:nor/>
                      </m:rPr>
                      <a:rPr lang="el-GR" sz="800" b="0" i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l-GR" sz="80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ρ</m:t>
                    </m:r>
                    <m:r>
                      <m:rPr>
                        <m:nor/>
                      </m:rPr>
                      <a:rPr lang="en-US" sz="800" baseline="-2500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fluid</m:t>
                    </m:r>
                    <m:r>
                      <m:rPr>
                        <m:nor/>
                      </m:rPr>
                      <a:rPr lang="en-US" sz="80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 </m:t>
                    </m:r>
                    <m:r>
                      <m:rPr>
                        <m:nor/>
                      </m:rPr>
                      <a:rPr lang="el-GR" sz="80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∙</m:t>
                    </m:r>
                    <m:r>
                      <m:rPr>
                        <m:nor/>
                      </m:rPr>
                      <a:rPr lang="en-US" sz="80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80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g</m:t>
                    </m:r>
                    <m:r>
                      <m:rPr>
                        <m:nor/>
                      </m:rPr>
                      <a:rPr lang="en-US" sz="80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 ∙</m:t>
                    </m:r>
                    <m:r>
                      <m:rPr>
                        <m:nor/>
                      </m:rPr>
                      <a:rPr lang="en-US" sz="80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h</m:t>
                    </m:r>
                  </m:oMath>
                </a14:m>
                <a:endParaRPr lang="el-GR" sz="8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546" y="1164055"/>
                <a:ext cx="2339453" cy="215444"/>
              </a:xfrm>
              <a:prstGeom prst="rect">
                <a:avLst/>
              </a:prstGeom>
              <a:blipFill rotWithShape="1">
                <a:blip r:embed="rId2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9"/>
          <p:cNvCxnSpPr/>
          <p:nvPr/>
        </p:nvCxnSpPr>
        <p:spPr>
          <a:xfrm flipH="1" flipV="1">
            <a:off x="618607" y="2200902"/>
            <a:ext cx="185808" cy="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Down Arrow 13"/>
          <p:cNvSpPr/>
          <p:nvPr/>
        </p:nvSpPr>
        <p:spPr>
          <a:xfrm>
            <a:off x="618607" y="1851479"/>
            <a:ext cx="185808" cy="317656"/>
          </a:xfrm>
          <a:prstGeom prst="downArrow">
            <a:avLst/>
          </a:prstGeom>
          <a:solidFill>
            <a:schemeClr val="accent2"/>
          </a:solidFill>
          <a:ln w="6350">
            <a:solidFill>
              <a:schemeClr val="accent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585" tIns="65293" rIns="130585" bIns="6529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Content Placeholder 1"/>
          <p:cNvSpPr txBox="1">
            <a:spLocks/>
          </p:cNvSpPr>
          <p:nvPr/>
        </p:nvSpPr>
        <p:spPr>
          <a:xfrm>
            <a:off x="1872554" y="1494000"/>
            <a:ext cx="2267445" cy="154226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431868" rtl="0" eaLnBrk="1" latinLnBrk="0" hangingPunct="1">
              <a:lnSpc>
                <a:spcPct val="125000"/>
              </a:lnSpc>
              <a:spcBef>
                <a:spcPts val="0"/>
              </a:spcBef>
              <a:buFont typeface="Wingdings" pitchFamily="2" charset="2"/>
              <a:buNone/>
              <a:defRPr sz="700" kern="1200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-159961" algn="l" defTabSz="431868" rtl="0" eaLnBrk="1" latinLnBrk="0" hangingPunct="1">
              <a:lnSpc>
                <a:spcPct val="125000"/>
              </a:lnSpc>
              <a:spcBef>
                <a:spcPts val="0"/>
              </a:spcBef>
              <a:buFont typeface="Wingdings" pitchFamily="2" charset="2"/>
              <a:buChar char="§"/>
              <a:defRPr sz="7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539835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755768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9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971703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9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1187637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3572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19505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35438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ts val="500"/>
              </a:spcAft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  <a:spcAft>
                <a:spcPts val="500"/>
              </a:spcAft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  <a:spcAft>
                <a:spcPts val="500"/>
              </a:spcAft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Η δύναμη που οφείλεται στην υδροστατική πίεση είναι κάθετη στην επιφάνεια, με φορά «προς τα μέσα»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!</a:t>
            </a:r>
            <a:endParaRPr lang="en-US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  <a:spcAft>
                <a:spcPts val="500"/>
              </a:spcAft>
            </a:pPr>
            <a:endParaRPr lang="en-US" sz="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  <a:spcAft>
                <a:spcPts val="500"/>
              </a:spcAft>
            </a:pPr>
            <a:r>
              <a:rPr lang="el-G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Αρχή του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Pascal 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l-G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Η πίεση που ασκείται από το υγρό, στο ίδιο σημείο, 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l-G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είναι ίδια προς όλες τις κατευθύνσεις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l-G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800545" y="1476028"/>
                <a:ext cx="2339453" cy="2950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+mj-lt"/>
                  </a:rPr>
                  <a:t>p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800" i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 </m:t>
                    </m:r>
                    <m:r>
                      <m:rPr>
                        <m:nor/>
                      </m:rPr>
                      <a:rPr lang="en-US" sz="800" b="0" i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=</m:t>
                    </m:r>
                    <m:r>
                      <a:rPr lang="en-US" sz="8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  </m:t>
                    </m:r>
                    <m:f>
                      <m:fPr>
                        <m:ctrlPr>
                          <a:rPr lang="en-US" sz="800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800" b="0" i="0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+mj-lt"/>
                          </a:rPr>
                          <m:t>dF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800" b="0" i="0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+mj-lt"/>
                          </a:rPr>
                          <m:t>dA</m:t>
                        </m:r>
                      </m:den>
                    </m:f>
                    <m:r>
                      <m:rPr>
                        <m:nor/>
                      </m:rPr>
                      <a:rPr lang="en-US" sz="800" b="0" i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     </m:t>
                    </m:r>
                    <m:r>
                      <m:rPr>
                        <m:nor/>
                      </m:rPr>
                      <a:rPr lang="en-US" sz="800" b="0" i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sym typeface="Symbol"/>
                      </a:rPr>
                      <m:t>     </m:t>
                    </m:r>
                    <m:r>
                      <m:rPr>
                        <m:nor/>
                      </m:rPr>
                      <a:rPr lang="en-US" sz="800" b="0" i="0" smtClean="0">
                        <a:solidFill>
                          <a:schemeClr val="tx1"/>
                        </a:solidFill>
                        <a:latin typeface="+mj-lt"/>
                        <a:sym typeface="Symbol"/>
                      </a:rPr>
                      <m:t>d</m:t>
                    </m:r>
                    <m:acc>
                      <m:accPr>
                        <m:chr m:val="⃗"/>
                        <m:ctrlPr>
                          <a:rPr lang="en-US" sz="800" b="0" i="1" smtClean="0">
                            <a:solidFill>
                              <a:schemeClr val="tx1"/>
                            </a:solidFill>
                            <a:latin typeface="Cambria Math"/>
                            <a:sym typeface="Symbol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800" i="0">
                            <a:solidFill>
                              <a:schemeClr val="tx1"/>
                            </a:solidFill>
                            <a:latin typeface="+mj-lt"/>
                            <a:sym typeface="Symbol"/>
                          </a:rPr>
                          <m:t>F</m:t>
                        </m:r>
                      </m:e>
                    </m:acc>
                    <m:r>
                      <m:rPr>
                        <m:nor/>
                      </m:rPr>
                      <a:rPr lang="en-US" sz="800" b="0" i="0" smtClean="0">
                        <a:solidFill>
                          <a:schemeClr val="tx1"/>
                        </a:solidFill>
                        <a:latin typeface="+mj-lt"/>
                        <a:sym typeface="Symbol"/>
                      </a:rPr>
                      <m:t>=  </m:t>
                    </m:r>
                    <m:r>
                      <m:rPr>
                        <m:nor/>
                      </m:rPr>
                      <a:rPr lang="en-US" sz="800" b="0" i="0" smtClean="0">
                        <a:solidFill>
                          <a:schemeClr val="tx1"/>
                        </a:solidFill>
                        <a:latin typeface="+mj-lt"/>
                        <a:sym typeface="Symbol"/>
                      </a:rPr>
                      <m:t>p</m:t>
                    </m:r>
                    <m:r>
                      <m:rPr>
                        <m:nor/>
                      </m:rPr>
                      <a:rPr lang="en-US" sz="800" b="0" i="0" smtClean="0">
                        <a:solidFill>
                          <a:schemeClr val="tx1"/>
                        </a:solidFill>
                        <a:latin typeface="+mj-lt"/>
                        <a:sym typeface="Symbol"/>
                      </a:rPr>
                      <m:t> ∙ </m:t>
                    </m:r>
                    <m:r>
                      <m:rPr>
                        <m:nor/>
                      </m:rPr>
                      <a:rPr lang="en-US" sz="800" b="0" i="0" smtClean="0">
                        <a:solidFill>
                          <a:schemeClr val="tx1"/>
                        </a:solidFill>
                        <a:latin typeface="+mj-lt"/>
                        <a:ea typeface="Cambria Math"/>
                        <a:sym typeface="Symbol"/>
                      </a:rPr>
                      <m:t>d</m:t>
                    </m:r>
                    <m:acc>
                      <m:accPr>
                        <m:chr m:val="⃗"/>
                        <m:ctrlPr>
                          <a:rPr lang="en-US" sz="800" i="1">
                            <a:solidFill>
                              <a:schemeClr val="tx1"/>
                            </a:solidFill>
                            <a:latin typeface="Cambria Math"/>
                            <a:sym typeface="Symbol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800" b="0" i="0" smtClean="0">
                            <a:solidFill>
                              <a:schemeClr val="tx1"/>
                            </a:solidFill>
                            <a:latin typeface="+mj-lt"/>
                            <a:sym typeface="Symbol"/>
                          </a:rPr>
                          <m:t>A</m:t>
                        </m:r>
                      </m:e>
                    </m:acc>
                  </m:oMath>
                </a14:m>
                <a:endParaRPr lang="el-GR" sz="8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545" y="1476028"/>
                <a:ext cx="2339453" cy="29501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630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3"/>
          <p:cNvSpPr/>
          <p:nvPr/>
        </p:nvSpPr>
        <p:spPr>
          <a:xfrm>
            <a:off x="278714" y="1665423"/>
            <a:ext cx="1128445" cy="952967"/>
          </a:xfrm>
          <a:prstGeom prst="rect">
            <a:avLst/>
          </a:prstGeom>
          <a:solidFill>
            <a:srgbClr val="B7DD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585" tIns="65293" rIns="130585" bIns="65293" anchor="ctr"/>
          <a:lstStyle/>
          <a:p>
            <a:pPr algn="ctr" defTabSz="215342">
              <a:defRPr/>
            </a:pPr>
            <a:endParaRPr lang="en-US"/>
          </a:p>
        </p:txBody>
      </p:sp>
      <p:cxnSp>
        <p:nvCxnSpPr>
          <p:cNvPr id="18" name="Straight Connector 4"/>
          <p:cNvCxnSpPr/>
          <p:nvPr/>
        </p:nvCxnSpPr>
        <p:spPr>
          <a:xfrm>
            <a:off x="278713" y="1517941"/>
            <a:ext cx="0" cy="1107257"/>
          </a:xfrm>
          <a:prstGeom prst="line">
            <a:avLst/>
          </a:prstGeom>
          <a:ln w="1587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5"/>
          <p:cNvCxnSpPr/>
          <p:nvPr/>
        </p:nvCxnSpPr>
        <p:spPr>
          <a:xfrm>
            <a:off x="1402626" y="1517942"/>
            <a:ext cx="0" cy="1108800"/>
          </a:xfrm>
          <a:prstGeom prst="line">
            <a:avLst/>
          </a:prstGeom>
          <a:ln w="1587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6"/>
          <p:cNvCxnSpPr/>
          <p:nvPr/>
        </p:nvCxnSpPr>
        <p:spPr>
          <a:xfrm flipH="1">
            <a:off x="269650" y="2620800"/>
            <a:ext cx="1128445" cy="0"/>
          </a:xfrm>
          <a:prstGeom prst="line">
            <a:avLst/>
          </a:prstGeom>
          <a:ln w="1587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" name="Ομάδα 23"/>
          <p:cNvGrpSpPr/>
          <p:nvPr/>
        </p:nvGrpSpPr>
        <p:grpSpPr>
          <a:xfrm>
            <a:off x="255600" y="1536862"/>
            <a:ext cx="254103" cy="338187"/>
            <a:chOff x="255600" y="1536862"/>
            <a:chExt cx="254103" cy="338187"/>
          </a:xfrm>
        </p:grpSpPr>
        <p:cxnSp>
          <p:nvCxnSpPr>
            <p:cNvPr id="26" name="Straight Connector 19"/>
            <p:cNvCxnSpPr/>
            <p:nvPr/>
          </p:nvCxnSpPr>
          <p:spPr>
            <a:xfrm flipH="1">
              <a:off x="288379" y="1665423"/>
              <a:ext cx="206201" cy="0"/>
            </a:xfrm>
            <a:prstGeom prst="line">
              <a:avLst/>
            </a:prstGeom>
            <a:ln w="9525" cmpd="sng">
              <a:solidFill>
                <a:schemeClr val="accent1"/>
              </a:solidFill>
              <a:prstDash val="solid"/>
              <a:headEnd type="triangle" w="sm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4"/>
            <p:cNvSpPr/>
            <p:nvPr/>
          </p:nvSpPr>
          <p:spPr>
            <a:xfrm>
              <a:off x="255600" y="1640466"/>
              <a:ext cx="52116" cy="49917"/>
            </a:xfrm>
            <a:prstGeom prst="ellipse">
              <a:avLst/>
            </a:prstGeom>
            <a:solidFill>
              <a:schemeClr val="accent1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30585" tIns="65293" rIns="130585" bIns="65293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TextBox 25"/>
            <p:cNvSpPr txBox="1">
              <a:spLocks noChangeArrowheads="1"/>
            </p:cNvSpPr>
            <p:nvPr/>
          </p:nvSpPr>
          <p:spPr bwMode="auto">
            <a:xfrm>
              <a:off x="423927" y="1536862"/>
              <a:ext cx="85776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noAutofit/>
            </a:bodyPr>
            <a:lstStyle>
              <a:lvl1pPr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dirty="0" smtClean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x</a:t>
              </a:r>
              <a:endParaRPr lang="en-US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TextBox 26"/>
            <p:cNvSpPr txBox="1">
              <a:spLocks noChangeArrowheads="1"/>
            </p:cNvSpPr>
            <p:nvPr/>
          </p:nvSpPr>
          <p:spPr bwMode="auto">
            <a:xfrm>
              <a:off x="307716" y="1782716"/>
              <a:ext cx="98185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>
              <a:lvl1pPr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z</a:t>
              </a:r>
            </a:p>
          </p:txBody>
        </p:sp>
        <p:cxnSp>
          <p:nvCxnSpPr>
            <p:cNvPr id="30" name="Straight Connector 19"/>
            <p:cNvCxnSpPr/>
            <p:nvPr/>
          </p:nvCxnSpPr>
          <p:spPr>
            <a:xfrm rot="5400000" flipH="1">
              <a:off x="176400" y="1768524"/>
              <a:ext cx="206201" cy="0"/>
            </a:xfrm>
            <a:prstGeom prst="line">
              <a:avLst/>
            </a:prstGeom>
            <a:ln w="9525" cmpd="sng">
              <a:solidFill>
                <a:schemeClr val="accent1"/>
              </a:solidFill>
              <a:prstDash val="solid"/>
              <a:headEnd type="triangle" w="sm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Arial" pitchFamily="34" charset="0"/>
              </a:rPr>
              <a:t>Η πίεση από κάθε υγρό σε ένα τυχαίο σημείο του    </a:t>
            </a:r>
            <a:br>
              <a:rPr lang="el-GR" dirty="0" smtClean="0">
                <a:latin typeface="Arial" pitchFamily="34" charset="0"/>
              </a:rPr>
            </a:br>
            <a:r>
              <a:rPr lang="el-GR" dirty="0" smtClean="0">
                <a:latin typeface="Arial" pitchFamily="34" charset="0"/>
              </a:rPr>
              <a:t>εξαρτάται από το βάθος και από το υγρό.</a:t>
            </a:r>
            <a:endParaRPr lang="en-US" dirty="0" smtClean="0">
              <a:latin typeface="Arial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 flipV="1">
            <a:off x="804415" y="2202036"/>
            <a:ext cx="346690" cy="1134"/>
          </a:xfrm>
          <a:prstGeom prst="line">
            <a:avLst/>
          </a:prstGeom>
          <a:ln w="6350" cmpd="sng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019679" y="1665424"/>
            <a:ext cx="0" cy="540015"/>
          </a:xfrm>
          <a:prstGeom prst="line">
            <a:avLst/>
          </a:prstGeom>
          <a:ln w="6350" cmpd="sng">
            <a:solidFill>
              <a:schemeClr val="accent1"/>
            </a:solidFill>
            <a:prstDash val="solid"/>
            <a:headEnd type="none" w="sm" len="sm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609" name="TextBox 18"/>
          <p:cNvSpPr txBox="1">
            <a:spLocks noChangeArrowheads="1"/>
          </p:cNvSpPr>
          <p:nvPr/>
        </p:nvSpPr>
        <p:spPr bwMode="auto">
          <a:xfrm>
            <a:off x="960765" y="1799294"/>
            <a:ext cx="321765" cy="239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585" tIns="65293" rIns="130585" bIns="65293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7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</a:t>
            </a:r>
          </a:p>
        </p:txBody>
      </p:sp>
      <p:sp>
        <p:nvSpPr>
          <p:cNvPr id="31" name="TextBox 18"/>
          <p:cNvSpPr txBox="1">
            <a:spLocks noChangeArrowheads="1"/>
          </p:cNvSpPr>
          <p:nvPr/>
        </p:nvSpPr>
        <p:spPr bwMode="auto">
          <a:xfrm>
            <a:off x="306087" y="2436530"/>
            <a:ext cx="235679" cy="19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l-GR" sz="7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ρ</a:t>
            </a:r>
            <a:r>
              <a:rPr lang="el-GR" sz="700" baseline="-25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υγρ</a:t>
            </a:r>
            <a:endParaRPr lang="en-US" sz="700" baseline="-250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800546" y="1164055"/>
                <a:ext cx="2339453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+mj-lt"/>
                  </a:rPr>
                  <a:t>p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800" i="0" baseline="-2500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hydrostatic</m:t>
                    </m:r>
                    <m:r>
                      <m:rPr>
                        <m:nor/>
                      </m:rPr>
                      <a:rPr lang="en-US" sz="800" i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 </m:t>
                    </m:r>
                    <m:r>
                      <m:rPr>
                        <m:nor/>
                      </m:rPr>
                      <a:rPr lang="en-US" sz="800" b="0" i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 =  </m:t>
                    </m:r>
                    <m:r>
                      <m:rPr>
                        <m:nor/>
                      </m:rPr>
                      <a:rPr lang="en-US" sz="8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p</m:t>
                    </m:r>
                    <m:r>
                      <m:rPr>
                        <m:nor/>
                      </m:rPr>
                      <a:rPr lang="en-US" sz="800" b="0" i="0" baseline="-2500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atm</m:t>
                    </m:r>
                    <m:r>
                      <m:rPr>
                        <m:nor/>
                      </m:rPr>
                      <a:rPr lang="en-US" sz="800" b="0" i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  +  </m:t>
                    </m:r>
                    <m:r>
                      <m:rPr>
                        <m:nor/>
                      </m:rPr>
                      <a:rPr lang="el-GR" sz="800" b="0" i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ρ</m:t>
                    </m:r>
                    <m:r>
                      <m:rPr>
                        <m:nor/>
                      </m:rPr>
                      <a:rPr lang="en-US" sz="800" b="0" i="0" baseline="-2500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fluid</m:t>
                    </m:r>
                    <m:r>
                      <m:rPr>
                        <m:nor/>
                      </m:rPr>
                      <a:rPr lang="en-US" sz="800" b="0" i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 </m:t>
                    </m:r>
                    <m:r>
                      <m:rPr>
                        <m:nor/>
                      </m:rPr>
                      <a:rPr lang="el-GR" sz="800" b="0" i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∙</m:t>
                    </m:r>
                    <m:r>
                      <m:rPr>
                        <m:nor/>
                      </m:rPr>
                      <a:rPr lang="en-US" sz="800" b="0" i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800" b="0" i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g</m:t>
                    </m:r>
                    <m:r>
                      <m:rPr>
                        <m:nor/>
                      </m:rPr>
                      <a:rPr lang="en-US" sz="800" b="0" i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 ∙ </m:t>
                    </m:r>
                    <m:r>
                      <m:rPr>
                        <m:nor/>
                      </m:rPr>
                      <a:rPr lang="en-US" sz="800" b="0" i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h</m:t>
                    </m:r>
                    <m:r>
                      <m:rPr>
                        <m:nor/>
                      </m:rPr>
                      <a:rPr lang="el-GR" sz="800" b="0" i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   </m:t>
                    </m:r>
                    <m:r>
                      <a:rPr lang="el-GR" sz="8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</a:rPr>
                      <m:t> ≈</m:t>
                    </m:r>
                    <m:r>
                      <m:rPr>
                        <m:nor/>
                      </m:rPr>
                      <a:rPr lang="el-GR" sz="800" b="0" i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l-GR" sz="80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ρ</m:t>
                    </m:r>
                    <m:r>
                      <m:rPr>
                        <m:nor/>
                      </m:rPr>
                      <a:rPr lang="en-US" sz="800" baseline="-2500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fluid</m:t>
                    </m:r>
                    <m:r>
                      <m:rPr>
                        <m:nor/>
                      </m:rPr>
                      <a:rPr lang="en-US" sz="80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 </m:t>
                    </m:r>
                    <m:r>
                      <m:rPr>
                        <m:nor/>
                      </m:rPr>
                      <a:rPr lang="el-GR" sz="80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∙</m:t>
                    </m:r>
                    <m:r>
                      <m:rPr>
                        <m:nor/>
                      </m:rPr>
                      <a:rPr lang="en-US" sz="80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80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g</m:t>
                    </m:r>
                    <m:r>
                      <m:rPr>
                        <m:nor/>
                      </m:rPr>
                      <a:rPr lang="en-US" sz="80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 ∙</m:t>
                    </m:r>
                    <m:r>
                      <m:rPr>
                        <m:nor/>
                      </m:rPr>
                      <a:rPr lang="en-US" sz="80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h</m:t>
                    </m:r>
                  </m:oMath>
                </a14:m>
                <a:endParaRPr lang="el-GR" sz="8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546" y="1164055"/>
                <a:ext cx="2339453" cy="215444"/>
              </a:xfrm>
              <a:prstGeom prst="rect">
                <a:avLst/>
              </a:prstGeom>
              <a:blipFill rotWithShape="1">
                <a:blip r:embed="rId2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9"/>
          <p:cNvCxnSpPr/>
          <p:nvPr/>
        </p:nvCxnSpPr>
        <p:spPr>
          <a:xfrm flipH="1" flipV="1">
            <a:off x="618607" y="2200902"/>
            <a:ext cx="185808" cy="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Down Arrow 13"/>
          <p:cNvSpPr/>
          <p:nvPr/>
        </p:nvSpPr>
        <p:spPr>
          <a:xfrm>
            <a:off x="618607" y="1851479"/>
            <a:ext cx="185808" cy="317656"/>
          </a:xfrm>
          <a:prstGeom prst="downArrow">
            <a:avLst/>
          </a:prstGeom>
          <a:solidFill>
            <a:schemeClr val="accent2"/>
          </a:solidFill>
          <a:ln w="6350">
            <a:solidFill>
              <a:schemeClr val="accent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585" tIns="65293" rIns="130585" bIns="6529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Content Placeholder 1"/>
          <p:cNvSpPr txBox="1">
            <a:spLocks/>
          </p:cNvSpPr>
          <p:nvPr/>
        </p:nvSpPr>
        <p:spPr>
          <a:xfrm>
            <a:off x="1872554" y="1494000"/>
            <a:ext cx="2267445" cy="154226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431868" rtl="0" eaLnBrk="1" latinLnBrk="0" hangingPunct="1">
              <a:lnSpc>
                <a:spcPct val="125000"/>
              </a:lnSpc>
              <a:spcBef>
                <a:spcPts val="0"/>
              </a:spcBef>
              <a:buFont typeface="Wingdings" pitchFamily="2" charset="2"/>
              <a:buNone/>
              <a:defRPr sz="700" kern="1200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-159961" algn="l" defTabSz="431868" rtl="0" eaLnBrk="1" latinLnBrk="0" hangingPunct="1">
              <a:lnSpc>
                <a:spcPct val="125000"/>
              </a:lnSpc>
              <a:spcBef>
                <a:spcPts val="0"/>
              </a:spcBef>
              <a:buFont typeface="Wingdings" pitchFamily="2" charset="2"/>
              <a:buChar char="§"/>
              <a:defRPr sz="7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539835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755768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9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971703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9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1187637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3572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19505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35438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ts val="500"/>
              </a:spcAft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  <a:spcAft>
                <a:spcPts val="500"/>
              </a:spcAft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  <a:spcAft>
                <a:spcPts val="500"/>
              </a:spcAft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Η δύναμη που οφείλεται στην υδροστατική πίεση είναι κάθετη στην επιφάνεια, με φορά «προς τα μέσα»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!</a:t>
            </a:r>
          </a:p>
          <a:p>
            <a:pPr>
              <a:spcBef>
                <a:spcPct val="0"/>
              </a:spcBef>
              <a:spcAft>
                <a:spcPts val="500"/>
              </a:spcAft>
            </a:pPr>
            <a:endParaRPr lang="en-US" sz="400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  <a:spcAft>
                <a:spcPts val="500"/>
              </a:spcAft>
            </a:pPr>
            <a:r>
              <a:rPr lang="el-GR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Αρχή του </a:t>
            </a:r>
            <a:r>
              <a:rPr lang="en-US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Pascal 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l-GR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Η πίεση που ασκείται από το υγρό, στο ίδιο σημείο, 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l-GR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είναι ίδια προς όλες τις κατευθύνσεις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800545" y="1476028"/>
                <a:ext cx="2339453" cy="2950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+mj-lt"/>
                  </a:rPr>
                  <a:t>p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800" i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 </m:t>
                    </m:r>
                    <m:r>
                      <m:rPr>
                        <m:nor/>
                      </m:rPr>
                      <a:rPr lang="en-US" sz="800" b="0" i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=</m:t>
                    </m:r>
                    <m:r>
                      <a:rPr lang="en-US" sz="8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  </m:t>
                    </m:r>
                    <m:f>
                      <m:fPr>
                        <m:ctrlPr>
                          <a:rPr lang="en-US" sz="800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800" b="0" i="0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+mj-lt"/>
                          </a:rPr>
                          <m:t>dF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800" b="0" i="0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+mj-lt"/>
                          </a:rPr>
                          <m:t>dA</m:t>
                        </m:r>
                      </m:den>
                    </m:f>
                    <m:r>
                      <m:rPr>
                        <m:nor/>
                      </m:rPr>
                      <a:rPr lang="en-US" sz="800" b="0" i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     </m:t>
                    </m:r>
                    <m:r>
                      <m:rPr>
                        <m:nor/>
                      </m:rPr>
                      <a:rPr lang="en-US" sz="800" b="0" i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sym typeface="Symbol"/>
                      </a:rPr>
                      <m:t>     </m:t>
                    </m:r>
                    <m:r>
                      <m:rPr>
                        <m:nor/>
                      </m:rPr>
                      <a:rPr lang="en-US" sz="800" b="0" i="0" smtClean="0">
                        <a:solidFill>
                          <a:schemeClr val="accent1"/>
                        </a:solidFill>
                        <a:latin typeface="+mj-lt"/>
                        <a:sym typeface="Symbol"/>
                      </a:rPr>
                      <m:t>d</m:t>
                    </m:r>
                    <m:acc>
                      <m:accPr>
                        <m:chr m:val="⃗"/>
                        <m:ctrlPr>
                          <a:rPr lang="en-US" sz="800" b="0" i="1" smtClean="0">
                            <a:solidFill>
                              <a:schemeClr val="accent1"/>
                            </a:solidFill>
                            <a:latin typeface="Cambria Math"/>
                            <a:sym typeface="Symbol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800" i="0">
                            <a:solidFill>
                              <a:schemeClr val="accent1"/>
                            </a:solidFill>
                            <a:latin typeface="+mj-lt"/>
                            <a:sym typeface="Symbol"/>
                          </a:rPr>
                          <m:t>F</m:t>
                        </m:r>
                      </m:e>
                    </m:acc>
                    <m:r>
                      <m:rPr>
                        <m:nor/>
                      </m:rPr>
                      <a:rPr lang="en-US" sz="800" b="0" i="0" smtClean="0">
                        <a:solidFill>
                          <a:schemeClr val="accent1"/>
                        </a:solidFill>
                        <a:latin typeface="+mj-lt"/>
                        <a:sym typeface="Symbol"/>
                      </a:rPr>
                      <m:t>=  </m:t>
                    </m:r>
                    <m:r>
                      <m:rPr>
                        <m:nor/>
                      </m:rPr>
                      <a:rPr lang="en-US" sz="800" b="0" i="0" smtClean="0">
                        <a:solidFill>
                          <a:schemeClr val="accent1"/>
                        </a:solidFill>
                        <a:latin typeface="+mj-lt"/>
                        <a:sym typeface="Symbol"/>
                      </a:rPr>
                      <m:t>p</m:t>
                    </m:r>
                    <m:r>
                      <m:rPr>
                        <m:nor/>
                      </m:rPr>
                      <a:rPr lang="en-US" sz="800" b="0" i="0" smtClean="0">
                        <a:solidFill>
                          <a:schemeClr val="accent1"/>
                        </a:solidFill>
                        <a:latin typeface="+mj-lt"/>
                        <a:sym typeface="Symbol"/>
                      </a:rPr>
                      <m:t> ∙ </m:t>
                    </m:r>
                    <m:r>
                      <m:rPr>
                        <m:nor/>
                      </m:rPr>
                      <a:rPr lang="en-US" sz="800" b="0" i="0" smtClean="0">
                        <a:solidFill>
                          <a:schemeClr val="accent1"/>
                        </a:solidFill>
                        <a:latin typeface="+mj-lt"/>
                        <a:ea typeface="Cambria Math"/>
                        <a:sym typeface="Symbol"/>
                      </a:rPr>
                      <m:t>d</m:t>
                    </m:r>
                    <m:acc>
                      <m:accPr>
                        <m:chr m:val="⃗"/>
                        <m:ctrlPr>
                          <a:rPr lang="en-US" sz="800" i="1">
                            <a:solidFill>
                              <a:schemeClr val="accent1"/>
                            </a:solidFill>
                            <a:latin typeface="Cambria Math"/>
                            <a:sym typeface="Symbol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800" b="0" i="0" smtClean="0">
                            <a:solidFill>
                              <a:schemeClr val="accent1"/>
                            </a:solidFill>
                            <a:latin typeface="+mj-lt"/>
                            <a:sym typeface="Symbol"/>
                          </a:rPr>
                          <m:t>A</m:t>
                        </m:r>
                      </m:e>
                    </m:acc>
                  </m:oMath>
                </a14:m>
                <a:endParaRPr lang="el-GR" sz="800" dirty="0">
                  <a:solidFill>
                    <a:schemeClr val="accent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545" y="1476028"/>
                <a:ext cx="2339453" cy="29501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664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3"/>
          <p:cNvSpPr/>
          <p:nvPr/>
        </p:nvSpPr>
        <p:spPr>
          <a:xfrm>
            <a:off x="278714" y="1665423"/>
            <a:ext cx="1128445" cy="952967"/>
          </a:xfrm>
          <a:prstGeom prst="rect">
            <a:avLst/>
          </a:prstGeom>
          <a:solidFill>
            <a:srgbClr val="B7DD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585" tIns="65293" rIns="130585" bIns="65293" anchor="ctr"/>
          <a:lstStyle/>
          <a:p>
            <a:pPr algn="ctr" defTabSz="215342">
              <a:defRPr/>
            </a:pPr>
            <a:endParaRPr lang="en-US"/>
          </a:p>
        </p:txBody>
      </p:sp>
      <p:cxnSp>
        <p:nvCxnSpPr>
          <p:cNvPr id="18" name="Straight Connector 4"/>
          <p:cNvCxnSpPr/>
          <p:nvPr/>
        </p:nvCxnSpPr>
        <p:spPr>
          <a:xfrm>
            <a:off x="278713" y="1517941"/>
            <a:ext cx="0" cy="1107257"/>
          </a:xfrm>
          <a:prstGeom prst="line">
            <a:avLst/>
          </a:prstGeom>
          <a:ln w="1587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5"/>
          <p:cNvCxnSpPr/>
          <p:nvPr/>
        </p:nvCxnSpPr>
        <p:spPr>
          <a:xfrm>
            <a:off x="1402626" y="1517942"/>
            <a:ext cx="0" cy="1108800"/>
          </a:xfrm>
          <a:prstGeom prst="line">
            <a:avLst/>
          </a:prstGeom>
          <a:ln w="1587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6"/>
          <p:cNvCxnSpPr/>
          <p:nvPr/>
        </p:nvCxnSpPr>
        <p:spPr>
          <a:xfrm flipH="1">
            <a:off x="269650" y="2620800"/>
            <a:ext cx="1128445" cy="0"/>
          </a:xfrm>
          <a:prstGeom prst="line">
            <a:avLst/>
          </a:prstGeom>
          <a:ln w="1587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" name="Ομάδα 23"/>
          <p:cNvGrpSpPr/>
          <p:nvPr/>
        </p:nvGrpSpPr>
        <p:grpSpPr>
          <a:xfrm>
            <a:off x="255600" y="1536862"/>
            <a:ext cx="254103" cy="338187"/>
            <a:chOff x="255600" y="1536862"/>
            <a:chExt cx="254103" cy="338187"/>
          </a:xfrm>
        </p:grpSpPr>
        <p:cxnSp>
          <p:nvCxnSpPr>
            <p:cNvPr id="26" name="Straight Connector 19"/>
            <p:cNvCxnSpPr/>
            <p:nvPr/>
          </p:nvCxnSpPr>
          <p:spPr>
            <a:xfrm flipH="1">
              <a:off x="288379" y="1665423"/>
              <a:ext cx="206201" cy="0"/>
            </a:xfrm>
            <a:prstGeom prst="line">
              <a:avLst/>
            </a:prstGeom>
            <a:ln w="9525" cmpd="sng">
              <a:solidFill>
                <a:schemeClr val="accent1"/>
              </a:solidFill>
              <a:prstDash val="solid"/>
              <a:headEnd type="triangle" w="sm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4"/>
            <p:cNvSpPr/>
            <p:nvPr/>
          </p:nvSpPr>
          <p:spPr>
            <a:xfrm>
              <a:off x="255600" y="1640466"/>
              <a:ext cx="52116" cy="49917"/>
            </a:xfrm>
            <a:prstGeom prst="ellipse">
              <a:avLst/>
            </a:prstGeom>
            <a:solidFill>
              <a:schemeClr val="accent1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30585" tIns="65293" rIns="130585" bIns="65293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TextBox 25"/>
            <p:cNvSpPr txBox="1">
              <a:spLocks noChangeArrowheads="1"/>
            </p:cNvSpPr>
            <p:nvPr/>
          </p:nvSpPr>
          <p:spPr bwMode="auto">
            <a:xfrm>
              <a:off x="423927" y="1536862"/>
              <a:ext cx="85776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noAutofit/>
            </a:bodyPr>
            <a:lstStyle>
              <a:lvl1pPr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dirty="0" smtClean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x</a:t>
              </a:r>
              <a:endParaRPr lang="en-US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TextBox 26"/>
            <p:cNvSpPr txBox="1">
              <a:spLocks noChangeArrowheads="1"/>
            </p:cNvSpPr>
            <p:nvPr/>
          </p:nvSpPr>
          <p:spPr bwMode="auto">
            <a:xfrm>
              <a:off x="307716" y="1782716"/>
              <a:ext cx="98185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>
              <a:lvl1pPr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z</a:t>
              </a:r>
            </a:p>
          </p:txBody>
        </p:sp>
        <p:cxnSp>
          <p:nvCxnSpPr>
            <p:cNvPr id="30" name="Straight Connector 19"/>
            <p:cNvCxnSpPr/>
            <p:nvPr/>
          </p:nvCxnSpPr>
          <p:spPr>
            <a:xfrm rot="5400000" flipH="1">
              <a:off x="176400" y="1768524"/>
              <a:ext cx="206201" cy="0"/>
            </a:xfrm>
            <a:prstGeom prst="line">
              <a:avLst/>
            </a:prstGeom>
            <a:ln w="9525" cmpd="sng">
              <a:solidFill>
                <a:schemeClr val="accent1"/>
              </a:solidFill>
              <a:prstDash val="solid"/>
              <a:headEnd type="triangle" w="sm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Arial" pitchFamily="34" charset="0"/>
              </a:rPr>
              <a:t>Η πίεση από κάθε υγρό σε ένα τυχαίο σημείο του    </a:t>
            </a:r>
            <a:br>
              <a:rPr lang="el-GR" dirty="0" smtClean="0">
                <a:latin typeface="Arial" pitchFamily="34" charset="0"/>
              </a:rPr>
            </a:br>
            <a:r>
              <a:rPr lang="el-GR" dirty="0" smtClean="0">
                <a:latin typeface="Arial" pitchFamily="34" charset="0"/>
              </a:rPr>
              <a:t>εξαρτάται από το βάθος και από το υγρό.</a:t>
            </a:r>
            <a:endParaRPr lang="en-US" dirty="0" smtClean="0">
              <a:latin typeface="Arial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 flipV="1">
            <a:off x="804415" y="2202036"/>
            <a:ext cx="346690" cy="1134"/>
          </a:xfrm>
          <a:prstGeom prst="line">
            <a:avLst/>
          </a:prstGeom>
          <a:ln w="6350" cmpd="sng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019679" y="1665424"/>
            <a:ext cx="0" cy="540015"/>
          </a:xfrm>
          <a:prstGeom prst="line">
            <a:avLst/>
          </a:prstGeom>
          <a:ln w="6350" cmpd="sng">
            <a:solidFill>
              <a:schemeClr val="accent1"/>
            </a:solidFill>
            <a:prstDash val="solid"/>
            <a:headEnd type="none" w="sm" len="sm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609" name="TextBox 18"/>
          <p:cNvSpPr txBox="1">
            <a:spLocks noChangeArrowheads="1"/>
          </p:cNvSpPr>
          <p:nvPr/>
        </p:nvSpPr>
        <p:spPr bwMode="auto">
          <a:xfrm>
            <a:off x="960765" y="1799294"/>
            <a:ext cx="321765" cy="239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585" tIns="65293" rIns="130585" bIns="65293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7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</a:t>
            </a:r>
          </a:p>
        </p:txBody>
      </p:sp>
      <p:sp>
        <p:nvSpPr>
          <p:cNvPr id="31" name="TextBox 18"/>
          <p:cNvSpPr txBox="1">
            <a:spLocks noChangeArrowheads="1"/>
          </p:cNvSpPr>
          <p:nvPr/>
        </p:nvSpPr>
        <p:spPr bwMode="auto">
          <a:xfrm>
            <a:off x="306087" y="2436530"/>
            <a:ext cx="235679" cy="19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l-GR" sz="7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ρ</a:t>
            </a:r>
            <a:r>
              <a:rPr lang="el-GR" sz="700" baseline="-25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υγρ</a:t>
            </a:r>
            <a:endParaRPr lang="en-US" sz="700" baseline="-250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800546" y="1164055"/>
                <a:ext cx="2339453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+mj-lt"/>
                  </a:rPr>
                  <a:t>p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800" i="0" baseline="-2500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hydrostatic</m:t>
                    </m:r>
                    <m:r>
                      <m:rPr>
                        <m:nor/>
                      </m:rPr>
                      <a:rPr lang="en-US" sz="800" i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 </m:t>
                    </m:r>
                    <m:r>
                      <m:rPr>
                        <m:nor/>
                      </m:rPr>
                      <a:rPr lang="en-US" sz="800" b="0" i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 =  </m:t>
                    </m:r>
                    <m:r>
                      <m:rPr>
                        <m:nor/>
                      </m:rPr>
                      <a:rPr lang="en-US" sz="8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p</m:t>
                    </m:r>
                    <m:r>
                      <m:rPr>
                        <m:nor/>
                      </m:rPr>
                      <a:rPr lang="en-US" sz="800" b="0" i="0" baseline="-2500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atm</m:t>
                    </m:r>
                    <m:r>
                      <m:rPr>
                        <m:nor/>
                      </m:rPr>
                      <a:rPr lang="en-US" sz="800" b="0" i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  +  </m:t>
                    </m:r>
                    <m:r>
                      <m:rPr>
                        <m:nor/>
                      </m:rPr>
                      <a:rPr lang="el-GR" sz="800" b="0" i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ρ</m:t>
                    </m:r>
                    <m:r>
                      <m:rPr>
                        <m:nor/>
                      </m:rPr>
                      <a:rPr lang="en-US" sz="800" b="0" i="0" baseline="-2500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fluid</m:t>
                    </m:r>
                    <m:r>
                      <m:rPr>
                        <m:nor/>
                      </m:rPr>
                      <a:rPr lang="en-US" sz="800" b="0" i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 </m:t>
                    </m:r>
                    <m:r>
                      <m:rPr>
                        <m:nor/>
                      </m:rPr>
                      <a:rPr lang="el-GR" sz="800" b="0" i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∙</m:t>
                    </m:r>
                    <m:r>
                      <m:rPr>
                        <m:nor/>
                      </m:rPr>
                      <a:rPr lang="en-US" sz="800" b="0" i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800" b="0" i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g</m:t>
                    </m:r>
                    <m:r>
                      <m:rPr>
                        <m:nor/>
                      </m:rPr>
                      <a:rPr lang="en-US" sz="800" b="0" i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 ∙ </m:t>
                    </m:r>
                    <m:r>
                      <m:rPr>
                        <m:nor/>
                      </m:rPr>
                      <a:rPr lang="en-US" sz="800" b="0" i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h</m:t>
                    </m:r>
                    <m:r>
                      <m:rPr>
                        <m:nor/>
                      </m:rPr>
                      <a:rPr lang="el-GR" sz="800" b="0" i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   </m:t>
                    </m:r>
                    <m:r>
                      <a:rPr lang="el-GR" sz="8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</a:rPr>
                      <m:t> ≈</m:t>
                    </m:r>
                    <m:r>
                      <m:rPr>
                        <m:nor/>
                      </m:rPr>
                      <a:rPr lang="el-GR" sz="800" b="0" i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l-GR" sz="80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ρ</m:t>
                    </m:r>
                    <m:r>
                      <m:rPr>
                        <m:nor/>
                      </m:rPr>
                      <a:rPr lang="en-US" sz="800" baseline="-2500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fluid</m:t>
                    </m:r>
                    <m:r>
                      <m:rPr>
                        <m:nor/>
                      </m:rPr>
                      <a:rPr lang="en-US" sz="80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 </m:t>
                    </m:r>
                    <m:r>
                      <m:rPr>
                        <m:nor/>
                      </m:rPr>
                      <a:rPr lang="el-GR" sz="80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∙</m:t>
                    </m:r>
                    <m:r>
                      <m:rPr>
                        <m:nor/>
                      </m:rPr>
                      <a:rPr lang="en-US" sz="80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80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g</m:t>
                    </m:r>
                    <m:r>
                      <m:rPr>
                        <m:nor/>
                      </m:rPr>
                      <a:rPr lang="en-US" sz="80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 ∙</m:t>
                    </m:r>
                    <m:r>
                      <m:rPr>
                        <m:nor/>
                      </m:rPr>
                      <a:rPr lang="en-US" sz="80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h</m:t>
                    </m:r>
                  </m:oMath>
                </a14:m>
                <a:endParaRPr lang="el-GR" sz="8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546" y="1164055"/>
                <a:ext cx="2339453" cy="215444"/>
              </a:xfrm>
              <a:prstGeom prst="rect">
                <a:avLst/>
              </a:prstGeom>
              <a:blipFill rotWithShape="1">
                <a:blip r:embed="rId2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9"/>
          <p:cNvCxnSpPr/>
          <p:nvPr/>
        </p:nvCxnSpPr>
        <p:spPr>
          <a:xfrm flipH="1">
            <a:off x="745499" y="2127600"/>
            <a:ext cx="117830" cy="138408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Down Arrow 13"/>
          <p:cNvSpPr/>
          <p:nvPr/>
        </p:nvSpPr>
        <p:spPr>
          <a:xfrm rot="18621504">
            <a:off x="564101" y="1919761"/>
            <a:ext cx="183787" cy="319499"/>
          </a:xfrm>
          <a:prstGeom prst="downArrow">
            <a:avLst/>
          </a:prstGeom>
          <a:solidFill>
            <a:schemeClr val="accent2"/>
          </a:solidFill>
          <a:ln w="6350">
            <a:solidFill>
              <a:schemeClr val="accent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585" tIns="65293" rIns="130585" bIns="6529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Content Placeholder 1"/>
          <p:cNvSpPr txBox="1">
            <a:spLocks/>
          </p:cNvSpPr>
          <p:nvPr/>
        </p:nvSpPr>
        <p:spPr>
          <a:xfrm>
            <a:off x="1872554" y="1494000"/>
            <a:ext cx="2267445" cy="154226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431868" rtl="0" eaLnBrk="1" latinLnBrk="0" hangingPunct="1">
              <a:lnSpc>
                <a:spcPct val="125000"/>
              </a:lnSpc>
              <a:spcBef>
                <a:spcPts val="0"/>
              </a:spcBef>
              <a:buFont typeface="Wingdings" pitchFamily="2" charset="2"/>
              <a:buNone/>
              <a:defRPr sz="700" kern="1200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-159961" algn="l" defTabSz="431868" rtl="0" eaLnBrk="1" latinLnBrk="0" hangingPunct="1">
              <a:lnSpc>
                <a:spcPct val="125000"/>
              </a:lnSpc>
              <a:spcBef>
                <a:spcPts val="0"/>
              </a:spcBef>
              <a:buFont typeface="Wingdings" pitchFamily="2" charset="2"/>
              <a:buChar char="§"/>
              <a:defRPr sz="7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539835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755768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9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971703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9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1187637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3572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19505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35438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ts val="500"/>
              </a:spcAft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  <a:spcAft>
                <a:spcPts val="500"/>
              </a:spcAft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  <a:spcAft>
                <a:spcPts val="500"/>
              </a:spcAft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Η δύναμη που οφείλεται στην υδροστατική πίεση είναι κάθετη στην επιφάνεια, με φορά «προς τα μέσα»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!</a:t>
            </a:r>
          </a:p>
          <a:p>
            <a:pPr>
              <a:spcBef>
                <a:spcPct val="0"/>
              </a:spcBef>
              <a:spcAft>
                <a:spcPts val="500"/>
              </a:spcAft>
            </a:pPr>
            <a:endParaRPr lang="en-US" sz="400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  <a:spcAft>
                <a:spcPts val="500"/>
              </a:spcAft>
            </a:pPr>
            <a:r>
              <a:rPr lang="el-GR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Αρχή του </a:t>
            </a:r>
            <a:r>
              <a:rPr lang="en-US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Pascal 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l-GR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Η πίεση που ασκείται από το υγρό, στο ίδιο σημείο, 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l-GR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είναι ίδια προς όλες τις κατευθύνσεις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800545" y="1476028"/>
                <a:ext cx="2339453" cy="2950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+mj-lt"/>
                  </a:rPr>
                  <a:t>p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800" i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 </m:t>
                    </m:r>
                    <m:r>
                      <m:rPr>
                        <m:nor/>
                      </m:rPr>
                      <a:rPr lang="en-US" sz="800" b="0" i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=</m:t>
                    </m:r>
                    <m:r>
                      <a:rPr lang="en-US" sz="8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  </m:t>
                    </m:r>
                    <m:f>
                      <m:fPr>
                        <m:ctrlPr>
                          <a:rPr lang="en-US" sz="800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800" b="0" i="0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+mj-lt"/>
                          </a:rPr>
                          <m:t>dF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800" b="0" i="0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+mj-lt"/>
                          </a:rPr>
                          <m:t>dA</m:t>
                        </m:r>
                      </m:den>
                    </m:f>
                    <m:r>
                      <m:rPr>
                        <m:nor/>
                      </m:rPr>
                      <a:rPr lang="en-US" sz="800" b="0" i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     </m:t>
                    </m:r>
                    <m:r>
                      <m:rPr>
                        <m:nor/>
                      </m:rPr>
                      <a:rPr lang="en-US" sz="800" b="0" i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sym typeface="Symbol"/>
                      </a:rPr>
                      <m:t>     </m:t>
                    </m:r>
                    <m:r>
                      <m:rPr>
                        <m:nor/>
                      </m:rPr>
                      <a:rPr lang="en-US" sz="800" b="0" i="0" smtClean="0">
                        <a:solidFill>
                          <a:schemeClr val="accent1"/>
                        </a:solidFill>
                        <a:latin typeface="+mj-lt"/>
                        <a:sym typeface="Symbol"/>
                      </a:rPr>
                      <m:t>d</m:t>
                    </m:r>
                    <m:acc>
                      <m:accPr>
                        <m:chr m:val="⃗"/>
                        <m:ctrlPr>
                          <a:rPr lang="en-US" sz="800" b="0" i="1" smtClean="0">
                            <a:solidFill>
                              <a:schemeClr val="accent1"/>
                            </a:solidFill>
                            <a:latin typeface="Cambria Math"/>
                            <a:sym typeface="Symbol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800" i="0">
                            <a:solidFill>
                              <a:schemeClr val="accent1"/>
                            </a:solidFill>
                            <a:latin typeface="+mj-lt"/>
                            <a:sym typeface="Symbol"/>
                          </a:rPr>
                          <m:t>F</m:t>
                        </m:r>
                      </m:e>
                    </m:acc>
                    <m:r>
                      <m:rPr>
                        <m:nor/>
                      </m:rPr>
                      <a:rPr lang="en-US" sz="800" b="0" i="0" smtClean="0">
                        <a:solidFill>
                          <a:schemeClr val="accent1"/>
                        </a:solidFill>
                        <a:latin typeface="+mj-lt"/>
                        <a:sym typeface="Symbol"/>
                      </a:rPr>
                      <m:t>=  </m:t>
                    </m:r>
                    <m:r>
                      <m:rPr>
                        <m:nor/>
                      </m:rPr>
                      <a:rPr lang="en-US" sz="800" b="0" i="0" smtClean="0">
                        <a:solidFill>
                          <a:schemeClr val="accent1"/>
                        </a:solidFill>
                        <a:latin typeface="+mj-lt"/>
                        <a:sym typeface="Symbol"/>
                      </a:rPr>
                      <m:t>p</m:t>
                    </m:r>
                    <m:r>
                      <m:rPr>
                        <m:nor/>
                      </m:rPr>
                      <a:rPr lang="en-US" sz="800" b="0" i="0" smtClean="0">
                        <a:solidFill>
                          <a:schemeClr val="accent1"/>
                        </a:solidFill>
                        <a:latin typeface="+mj-lt"/>
                        <a:sym typeface="Symbol"/>
                      </a:rPr>
                      <m:t> ∙ </m:t>
                    </m:r>
                    <m:r>
                      <m:rPr>
                        <m:nor/>
                      </m:rPr>
                      <a:rPr lang="en-US" sz="800" b="0" i="0" smtClean="0">
                        <a:solidFill>
                          <a:schemeClr val="accent1"/>
                        </a:solidFill>
                        <a:latin typeface="+mj-lt"/>
                        <a:ea typeface="Cambria Math"/>
                        <a:sym typeface="Symbol"/>
                      </a:rPr>
                      <m:t>d</m:t>
                    </m:r>
                    <m:acc>
                      <m:accPr>
                        <m:chr m:val="⃗"/>
                        <m:ctrlPr>
                          <a:rPr lang="en-US" sz="800" i="1">
                            <a:solidFill>
                              <a:schemeClr val="accent1"/>
                            </a:solidFill>
                            <a:latin typeface="Cambria Math"/>
                            <a:sym typeface="Symbol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800" b="0" i="0" smtClean="0">
                            <a:solidFill>
                              <a:schemeClr val="accent1"/>
                            </a:solidFill>
                            <a:latin typeface="+mj-lt"/>
                            <a:sym typeface="Symbol"/>
                          </a:rPr>
                          <m:t>A</m:t>
                        </m:r>
                      </m:e>
                    </m:acc>
                  </m:oMath>
                </a14:m>
                <a:endParaRPr lang="el-GR" sz="800" dirty="0">
                  <a:solidFill>
                    <a:schemeClr val="accent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545" y="1476028"/>
                <a:ext cx="2339453" cy="29501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630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3"/>
          <p:cNvSpPr/>
          <p:nvPr/>
        </p:nvSpPr>
        <p:spPr>
          <a:xfrm>
            <a:off x="278714" y="1665423"/>
            <a:ext cx="1128445" cy="952967"/>
          </a:xfrm>
          <a:prstGeom prst="rect">
            <a:avLst/>
          </a:prstGeom>
          <a:solidFill>
            <a:srgbClr val="B7DD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585" tIns="65293" rIns="130585" bIns="65293" anchor="ctr"/>
          <a:lstStyle/>
          <a:p>
            <a:pPr algn="ctr" defTabSz="215342">
              <a:defRPr/>
            </a:pPr>
            <a:endParaRPr lang="en-US"/>
          </a:p>
        </p:txBody>
      </p:sp>
      <p:cxnSp>
        <p:nvCxnSpPr>
          <p:cNvPr id="18" name="Straight Connector 4"/>
          <p:cNvCxnSpPr/>
          <p:nvPr/>
        </p:nvCxnSpPr>
        <p:spPr>
          <a:xfrm>
            <a:off x="278713" y="1517941"/>
            <a:ext cx="0" cy="1107257"/>
          </a:xfrm>
          <a:prstGeom prst="line">
            <a:avLst/>
          </a:prstGeom>
          <a:ln w="1587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5"/>
          <p:cNvCxnSpPr/>
          <p:nvPr/>
        </p:nvCxnSpPr>
        <p:spPr>
          <a:xfrm>
            <a:off x="1402626" y="1517942"/>
            <a:ext cx="0" cy="1108800"/>
          </a:xfrm>
          <a:prstGeom prst="line">
            <a:avLst/>
          </a:prstGeom>
          <a:ln w="1587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6"/>
          <p:cNvCxnSpPr/>
          <p:nvPr/>
        </p:nvCxnSpPr>
        <p:spPr>
          <a:xfrm flipH="1">
            <a:off x="269650" y="2620800"/>
            <a:ext cx="1128445" cy="0"/>
          </a:xfrm>
          <a:prstGeom prst="line">
            <a:avLst/>
          </a:prstGeom>
          <a:ln w="1587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" name="Ομάδα 23"/>
          <p:cNvGrpSpPr/>
          <p:nvPr/>
        </p:nvGrpSpPr>
        <p:grpSpPr>
          <a:xfrm>
            <a:off x="255600" y="1536862"/>
            <a:ext cx="254103" cy="338187"/>
            <a:chOff x="255600" y="1536862"/>
            <a:chExt cx="254103" cy="338187"/>
          </a:xfrm>
        </p:grpSpPr>
        <p:cxnSp>
          <p:nvCxnSpPr>
            <p:cNvPr id="26" name="Straight Connector 19"/>
            <p:cNvCxnSpPr/>
            <p:nvPr/>
          </p:nvCxnSpPr>
          <p:spPr>
            <a:xfrm flipH="1">
              <a:off x="288379" y="1665423"/>
              <a:ext cx="206201" cy="0"/>
            </a:xfrm>
            <a:prstGeom prst="line">
              <a:avLst/>
            </a:prstGeom>
            <a:ln w="9525" cmpd="sng">
              <a:solidFill>
                <a:schemeClr val="accent1"/>
              </a:solidFill>
              <a:prstDash val="solid"/>
              <a:headEnd type="triangle" w="sm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4"/>
            <p:cNvSpPr/>
            <p:nvPr/>
          </p:nvSpPr>
          <p:spPr>
            <a:xfrm>
              <a:off x="255600" y="1640466"/>
              <a:ext cx="52116" cy="49917"/>
            </a:xfrm>
            <a:prstGeom prst="ellipse">
              <a:avLst/>
            </a:prstGeom>
            <a:solidFill>
              <a:schemeClr val="accent1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30585" tIns="65293" rIns="130585" bIns="65293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TextBox 25"/>
            <p:cNvSpPr txBox="1">
              <a:spLocks noChangeArrowheads="1"/>
            </p:cNvSpPr>
            <p:nvPr/>
          </p:nvSpPr>
          <p:spPr bwMode="auto">
            <a:xfrm>
              <a:off x="423927" y="1536862"/>
              <a:ext cx="85776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noAutofit/>
            </a:bodyPr>
            <a:lstStyle>
              <a:lvl1pPr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dirty="0" smtClean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x</a:t>
              </a:r>
              <a:endParaRPr lang="en-US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TextBox 26"/>
            <p:cNvSpPr txBox="1">
              <a:spLocks noChangeArrowheads="1"/>
            </p:cNvSpPr>
            <p:nvPr/>
          </p:nvSpPr>
          <p:spPr bwMode="auto">
            <a:xfrm>
              <a:off x="307716" y="1782716"/>
              <a:ext cx="98185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>
              <a:lvl1pPr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z</a:t>
              </a:r>
            </a:p>
          </p:txBody>
        </p:sp>
        <p:cxnSp>
          <p:nvCxnSpPr>
            <p:cNvPr id="30" name="Straight Connector 19"/>
            <p:cNvCxnSpPr/>
            <p:nvPr/>
          </p:nvCxnSpPr>
          <p:spPr>
            <a:xfrm rot="5400000" flipH="1">
              <a:off x="176400" y="1768524"/>
              <a:ext cx="206201" cy="0"/>
            </a:xfrm>
            <a:prstGeom prst="line">
              <a:avLst/>
            </a:prstGeom>
            <a:ln w="9525" cmpd="sng">
              <a:solidFill>
                <a:schemeClr val="accent1"/>
              </a:solidFill>
              <a:prstDash val="solid"/>
              <a:headEnd type="triangle" w="sm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Arial" pitchFamily="34" charset="0"/>
              </a:rPr>
              <a:t>Η πίεση από κάθε υγρό σε ένα τυχαίο σημείο του    </a:t>
            </a:r>
            <a:br>
              <a:rPr lang="el-GR" dirty="0" smtClean="0">
                <a:latin typeface="Arial" pitchFamily="34" charset="0"/>
              </a:rPr>
            </a:br>
            <a:r>
              <a:rPr lang="el-GR" dirty="0" smtClean="0">
                <a:latin typeface="Arial" pitchFamily="34" charset="0"/>
              </a:rPr>
              <a:t>εξαρτάται από το βάθος και από το υγρό.</a:t>
            </a:r>
            <a:endParaRPr lang="en-US" dirty="0" smtClean="0">
              <a:latin typeface="Arial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 flipV="1">
            <a:off x="804415" y="2202036"/>
            <a:ext cx="346690" cy="1134"/>
          </a:xfrm>
          <a:prstGeom prst="line">
            <a:avLst/>
          </a:prstGeom>
          <a:ln w="6350" cmpd="sng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019679" y="1665424"/>
            <a:ext cx="0" cy="540015"/>
          </a:xfrm>
          <a:prstGeom prst="line">
            <a:avLst/>
          </a:prstGeom>
          <a:ln w="6350" cmpd="sng">
            <a:solidFill>
              <a:schemeClr val="accent1"/>
            </a:solidFill>
            <a:prstDash val="solid"/>
            <a:headEnd type="none" w="sm" len="sm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609" name="TextBox 18"/>
          <p:cNvSpPr txBox="1">
            <a:spLocks noChangeArrowheads="1"/>
          </p:cNvSpPr>
          <p:nvPr/>
        </p:nvSpPr>
        <p:spPr bwMode="auto">
          <a:xfrm>
            <a:off x="960765" y="1799294"/>
            <a:ext cx="321765" cy="239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585" tIns="65293" rIns="130585" bIns="65293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7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</a:t>
            </a:r>
          </a:p>
        </p:txBody>
      </p:sp>
      <p:sp>
        <p:nvSpPr>
          <p:cNvPr id="31" name="TextBox 18"/>
          <p:cNvSpPr txBox="1">
            <a:spLocks noChangeArrowheads="1"/>
          </p:cNvSpPr>
          <p:nvPr/>
        </p:nvSpPr>
        <p:spPr bwMode="auto">
          <a:xfrm>
            <a:off x="306087" y="2436530"/>
            <a:ext cx="235679" cy="19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l-GR" sz="7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ρ</a:t>
            </a:r>
            <a:r>
              <a:rPr lang="el-GR" sz="700" baseline="-25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υγρ</a:t>
            </a:r>
            <a:endParaRPr lang="en-US" sz="700" baseline="-250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800546" y="1164055"/>
                <a:ext cx="2339453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+mj-lt"/>
                  </a:rPr>
                  <a:t>p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800" i="0" baseline="-2500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hydrostatic</m:t>
                    </m:r>
                    <m:r>
                      <m:rPr>
                        <m:nor/>
                      </m:rPr>
                      <a:rPr lang="en-US" sz="800" i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 </m:t>
                    </m:r>
                    <m:r>
                      <m:rPr>
                        <m:nor/>
                      </m:rPr>
                      <a:rPr lang="en-US" sz="800" b="0" i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 =  </m:t>
                    </m:r>
                    <m:r>
                      <m:rPr>
                        <m:nor/>
                      </m:rPr>
                      <a:rPr lang="en-US" sz="8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p</m:t>
                    </m:r>
                    <m:r>
                      <m:rPr>
                        <m:nor/>
                      </m:rPr>
                      <a:rPr lang="en-US" sz="800" b="0" i="0" baseline="-2500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atm</m:t>
                    </m:r>
                    <m:r>
                      <m:rPr>
                        <m:nor/>
                      </m:rPr>
                      <a:rPr lang="en-US" sz="800" b="0" i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  +  </m:t>
                    </m:r>
                    <m:r>
                      <m:rPr>
                        <m:nor/>
                      </m:rPr>
                      <a:rPr lang="el-GR" sz="800" b="0" i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ρ</m:t>
                    </m:r>
                    <m:r>
                      <m:rPr>
                        <m:nor/>
                      </m:rPr>
                      <a:rPr lang="en-US" sz="800" b="0" i="0" baseline="-2500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fluid</m:t>
                    </m:r>
                    <m:r>
                      <m:rPr>
                        <m:nor/>
                      </m:rPr>
                      <a:rPr lang="en-US" sz="800" b="0" i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 </m:t>
                    </m:r>
                    <m:r>
                      <m:rPr>
                        <m:nor/>
                      </m:rPr>
                      <a:rPr lang="el-GR" sz="800" b="0" i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∙</m:t>
                    </m:r>
                    <m:r>
                      <m:rPr>
                        <m:nor/>
                      </m:rPr>
                      <a:rPr lang="en-US" sz="800" b="0" i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800" b="0" i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g</m:t>
                    </m:r>
                    <m:r>
                      <m:rPr>
                        <m:nor/>
                      </m:rPr>
                      <a:rPr lang="en-US" sz="800" b="0" i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 ∙ </m:t>
                    </m:r>
                    <m:r>
                      <m:rPr>
                        <m:nor/>
                      </m:rPr>
                      <a:rPr lang="en-US" sz="800" b="0" i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h</m:t>
                    </m:r>
                    <m:r>
                      <m:rPr>
                        <m:nor/>
                      </m:rPr>
                      <a:rPr lang="el-GR" sz="800" b="0" i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   </m:t>
                    </m:r>
                    <m:r>
                      <a:rPr lang="el-GR" sz="8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</a:rPr>
                      <m:t> ≈</m:t>
                    </m:r>
                    <m:r>
                      <m:rPr>
                        <m:nor/>
                      </m:rPr>
                      <a:rPr lang="el-GR" sz="800" b="0" i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l-GR" sz="80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ρ</m:t>
                    </m:r>
                    <m:r>
                      <m:rPr>
                        <m:nor/>
                      </m:rPr>
                      <a:rPr lang="en-US" sz="800" baseline="-2500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fluid</m:t>
                    </m:r>
                    <m:r>
                      <m:rPr>
                        <m:nor/>
                      </m:rPr>
                      <a:rPr lang="en-US" sz="80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 </m:t>
                    </m:r>
                    <m:r>
                      <m:rPr>
                        <m:nor/>
                      </m:rPr>
                      <a:rPr lang="el-GR" sz="80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∙</m:t>
                    </m:r>
                    <m:r>
                      <m:rPr>
                        <m:nor/>
                      </m:rPr>
                      <a:rPr lang="en-US" sz="80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80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g</m:t>
                    </m:r>
                    <m:r>
                      <m:rPr>
                        <m:nor/>
                      </m:rPr>
                      <a:rPr lang="en-US" sz="80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 ∙</m:t>
                    </m:r>
                    <m:r>
                      <m:rPr>
                        <m:nor/>
                      </m:rPr>
                      <a:rPr lang="en-US" sz="80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h</m:t>
                    </m:r>
                  </m:oMath>
                </a14:m>
                <a:endParaRPr lang="el-GR" sz="8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546" y="1164055"/>
                <a:ext cx="2339453" cy="215444"/>
              </a:xfrm>
              <a:prstGeom prst="rect">
                <a:avLst/>
              </a:prstGeom>
              <a:blipFill rotWithShape="1">
                <a:blip r:embed="rId2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9"/>
          <p:cNvCxnSpPr/>
          <p:nvPr/>
        </p:nvCxnSpPr>
        <p:spPr>
          <a:xfrm>
            <a:off x="820800" y="2121487"/>
            <a:ext cx="0" cy="15429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Down Arrow 13"/>
          <p:cNvSpPr/>
          <p:nvPr/>
        </p:nvSpPr>
        <p:spPr>
          <a:xfrm rot="16200000">
            <a:off x="542574" y="2043418"/>
            <a:ext cx="183787" cy="317234"/>
          </a:xfrm>
          <a:prstGeom prst="downArrow">
            <a:avLst/>
          </a:prstGeom>
          <a:solidFill>
            <a:schemeClr val="accent2"/>
          </a:solidFill>
          <a:ln w="6350">
            <a:solidFill>
              <a:schemeClr val="accent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585" tIns="65293" rIns="130585" bIns="6529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Content Placeholder 1"/>
          <p:cNvSpPr txBox="1">
            <a:spLocks/>
          </p:cNvSpPr>
          <p:nvPr/>
        </p:nvSpPr>
        <p:spPr>
          <a:xfrm>
            <a:off x="1872554" y="1494000"/>
            <a:ext cx="2267445" cy="154226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431868" rtl="0" eaLnBrk="1" latinLnBrk="0" hangingPunct="1">
              <a:lnSpc>
                <a:spcPct val="125000"/>
              </a:lnSpc>
              <a:spcBef>
                <a:spcPts val="0"/>
              </a:spcBef>
              <a:buFont typeface="Wingdings" pitchFamily="2" charset="2"/>
              <a:buNone/>
              <a:defRPr sz="700" kern="1200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-159961" algn="l" defTabSz="431868" rtl="0" eaLnBrk="1" latinLnBrk="0" hangingPunct="1">
              <a:lnSpc>
                <a:spcPct val="125000"/>
              </a:lnSpc>
              <a:spcBef>
                <a:spcPts val="0"/>
              </a:spcBef>
              <a:buFont typeface="Wingdings" pitchFamily="2" charset="2"/>
              <a:buChar char="§"/>
              <a:defRPr sz="7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539835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755768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9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971703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9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1187637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3572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19505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35438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ts val="500"/>
              </a:spcAft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  <a:spcAft>
                <a:spcPts val="500"/>
              </a:spcAft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  <a:spcAft>
                <a:spcPts val="500"/>
              </a:spcAft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Η δύναμη που οφείλεται στην υδροστατική πίεση είναι κάθετη στην επιφάνεια, με φορά «προς τα μέσα»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!</a:t>
            </a:r>
          </a:p>
          <a:p>
            <a:pPr>
              <a:spcBef>
                <a:spcPct val="0"/>
              </a:spcBef>
              <a:spcAft>
                <a:spcPts val="500"/>
              </a:spcAft>
            </a:pPr>
            <a:endParaRPr lang="en-US" sz="400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  <a:spcAft>
                <a:spcPts val="500"/>
              </a:spcAft>
            </a:pPr>
            <a:r>
              <a:rPr lang="el-GR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Αρχή του </a:t>
            </a:r>
            <a:r>
              <a:rPr lang="en-US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Pascal 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l-GR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Η πίεση που ασκείται από το υγρό, στο ίδιο σημείο, 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l-GR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είναι ίδια προς όλες τις κατευθύνσεις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800545" y="1476028"/>
                <a:ext cx="2339453" cy="2950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+mj-lt"/>
                  </a:rPr>
                  <a:t>p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800" i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 </m:t>
                    </m:r>
                    <m:r>
                      <m:rPr>
                        <m:nor/>
                      </m:rPr>
                      <a:rPr lang="en-US" sz="800" b="0" i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=</m:t>
                    </m:r>
                    <m:r>
                      <a:rPr lang="en-US" sz="8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  </m:t>
                    </m:r>
                    <m:f>
                      <m:fPr>
                        <m:ctrlPr>
                          <a:rPr lang="en-US" sz="800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800" b="0" i="0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+mj-lt"/>
                          </a:rPr>
                          <m:t>dF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800" b="0" i="0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+mj-lt"/>
                          </a:rPr>
                          <m:t>dA</m:t>
                        </m:r>
                      </m:den>
                    </m:f>
                    <m:r>
                      <m:rPr>
                        <m:nor/>
                      </m:rPr>
                      <a:rPr lang="en-US" sz="800" b="0" i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     </m:t>
                    </m:r>
                    <m:r>
                      <m:rPr>
                        <m:nor/>
                      </m:rPr>
                      <a:rPr lang="en-US" sz="800" b="0" i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sym typeface="Symbol"/>
                      </a:rPr>
                      <m:t>     </m:t>
                    </m:r>
                    <m:r>
                      <m:rPr>
                        <m:nor/>
                      </m:rPr>
                      <a:rPr lang="en-US" sz="800" b="0" i="0" smtClean="0">
                        <a:solidFill>
                          <a:schemeClr val="accent1"/>
                        </a:solidFill>
                        <a:latin typeface="+mj-lt"/>
                        <a:sym typeface="Symbol"/>
                      </a:rPr>
                      <m:t>d</m:t>
                    </m:r>
                    <m:acc>
                      <m:accPr>
                        <m:chr m:val="⃗"/>
                        <m:ctrlPr>
                          <a:rPr lang="en-US" sz="800" b="0" i="1" smtClean="0">
                            <a:solidFill>
                              <a:schemeClr val="accent1"/>
                            </a:solidFill>
                            <a:latin typeface="Cambria Math"/>
                            <a:sym typeface="Symbol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800" i="0">
                            <a:solidFill>
                              <a:schemeClr val="accent1"/>
                            </a:solidFill>
                            <a:latin typeface="+mj-lt"/>
                            <a:sym typeface="Symbol"/>
                          </a:rPr>
                          <m:t>F</m:t>
                        </m:r>
                      </m:e>
                    </m:acc>
                    <m:r>
                      <m:rPr>
                        <m:nor/>
                      </m:rPr>
                      <a:rPr lang="en-US" sz="800" b="0" i="0" smtClean="0">
                        <a:solidFill>
                          <a:schemeClr val="accent1"/>
                        </a:solidFill>
                        <a:latin typeface="+mj-lt"/>
                        <a:sym typeface="Symbol"/>
                      </a:rPr>
                      <m:t>=  </m:t>
                    </m:r>
                    <m:r>
                      <m:rPr>
                        <m:nor/>
                      </m:rPr>
                      <a:rPr lang="en-US" sz="800" b="0" i="0" smtClean="0">
                        <a:solidFill>
                          <a:schemeClr val="accent1"/>
                        </a:solidFill>
                        <a:latin typeface="+mj-lt"/>
                        <a:sym typeface="Symbol"/>
                      </a:rPr>
                      <m:t>p</m:t>
                    </m:r>
                    <m:r>
                      <m:rPr>
                        <m:nor/>
                      </m:rPr>
                      <a:rPr lang="en-US" sz="800" b="0" i="0" smtClean="0">
                        <a:solidFill>
                          <a:schemeClr val="accent1"/>
                        </a:solidFill>
                        <a:latin typeface="+mj-lt"/>
                        <a:sym typeface="Symbol"/>
                      </a:rPr>
                      <m:t> ∙ </m:t>
                    </m:r>
                    <m:r>
                      <m:rPr>
                        <m:nor/>
                      </m:rPr>
                      <a:rPr lang="en-US" sz="800" b="0" i="0" smtClean="0">
                        <a:solidFill>
                          <a:schemeClr val="accent1"/>
                        </a:solidFill>
                        <a:latin typeface="+mj-lt"/>
                        <a:ea typeface="Cambria Math"/>
                        <a:sym typeface="Symbol"/>
                      </a:rPr>
                      <m:t>d</m:t>
                    </m:r>
                    <m:acc>
                      <m:accPr>
                        <m:chr m:val="⃗"/>
                        <m:ctrlPr>
                          <a:rPr lang="en-US" sz="800" i="1">
                            <a:solidFill>
                              <a:schemeClr val="accent1"/>
                            </a:solidFill>
                            <a:latin typeface="Cambria Math"/>
                            <a:sym typeface="Symbol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800" b="0" i="0" smtClean="0">
                            <a:solidFill>
                              <a:schemeClr val="accent1"/>
                            </a:solidFill>
                            <a:latin typeface="+mj-lt"/>
                            <a:sym typeface="Symbol"/>
                          </a:rPr>
                          <m:t>A</m:t>
                        </m:r>
                      </m:e>
                    </m:acc>
                  </m:oMath>
                </a14:m>
                <a:endParaRPr lang="el-GR" sz="800" dirty="0">
                  <a:solidFill>
                    <a:schemeClr val="accent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545" y="1476028"/>
                <a:ext cx="2339453" cy="29501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630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Arial" pitchFamily="34" charset="0"/>
              </a:rPr>
              <a:t>Πώς υπολογίζεται η άντωση που δέχεται </a:t>
            </a:r>
            <a:br>
              <a:rPr lang="el-GR" dirty="0" smtClean="0">
                <a:latin typeface="Arial" pitchFamily="34" charset="0"/>
              </a:rPr>
            </a:br>
            <a:r>
              <a:rPr lang="el-GR" dirty="0" smtClean="0">
                <a:latin typeface="Arial" pitchFamily="34" charset="0"/>
              </a:rPr>
              <a:t>ένα σώμα που είναι βυθισμένο σε υγρό;</a:t>
            </a:r>
            <a:endParaRPr lang="en-US" dirty="0" smtClean="0">
              <a:latin typeface="Arial" pitchFamily="34" charset="0"/>
            </a:endParaRPr>
          </a:p>
        </p:txBody>
      </p:sp>
      <p:grpSp>
        <p:nvGrpSpPr>
          <p:cNvPr id="4" name="Ομάδα 3"/>
          <p:cNvGrpSpPr/>
          <p:nvPr/>
        </p:nvGrpSpPr>
        <p:grpSpPr>
          <a:xfrm>
            <a:off x="180000" y="1432800"/>
            <a:ext cx="1151559" cy="1108801"/>
            <a:chOff x="255600" y="1517941"/>
            <a:chExt cx="1151559" cy="1108801"/>
          </a:xfrm>
        </p:grpSpPr>
        <p:sp>
          <p:nvSpPr>
            <p:cNvPr id="17" name="Rectangle 3"/>
            <p:cNvSpPr/>
            <p:nvPr/>
          </p:nvSpPr>
          <p:spPr>
            <a:xfrm>
              <a:off x="278714" y="1665423"/>
              <a:ext cx="1128445" cy="952967"/>
            </a:xfrm>
            <a:prstGeom prst="rect">
              <a:avLst/>
            </a:prstGeom>
            <a:solidFill>
              <a:srgbClr val="B7DD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30585" tIns="65293" rIns="130585" bIns="65293" anchor="ctr"/>
            <a:lstStyle/>
            <a:p>
              <a:pPr algn="ctr" defTabSz="215342">
                <a:defRPr/>
              </a:pPr>
              <a:endParaRPr lang="en-US"/>
            </a:p>
          </p:txBody>
        </p:sp>
        <p:cxnSp>
          <p:nvCxnSpPr>
            <p:cNvPr id="18" name="Straight Connector 4"/>
            <p:cNvCxnSpPr/>
            <p:nvPr/>
          </p:nvCxnSpPr>
          <p:spPr>
            <a:xfrm>
              <a:off x="278713" y="1517941"/>
              <a:ext cx="0" cy="1107257"/>
            </a:xfrm>
            <a:prstGeom prst="line">
              <a:avLst/>
            </a:prstGeom>
            <a:ln w="1587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5"/>
            <p:cNvCxnSpPr/>
            <p:nvPr/>
          </p:nvCxnSpPr>
          <p:spPr>
            <a:xfrm>
              <a:off x="1400400" y="1517942"/>
              <a:ext cx="0" cy="1108800"/>
            </a:xfrm>
            <a:prstGeom prst="line">
              <a:avLst/>
            </a:prstGeom>
            <a:ln w="1587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6"/>
            <p:cNvCxnSpPr/>
            <p:nvPr/>
          </p:nvCxnSpPr>
          <p:spPr>
            <a:xfrm flipH="1">
              <a:off x="269650" y="2620800"/>
              <a:ext cx="1128445" cy="0"/>
            </a:xfrm>
            <a:prstGeom prst="line">
              <a:avLst/>
            </a:prstGeom>
            <a:ln w="1587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Ομάδα 23"/>
            <p:cNvGrpSpPr/>
            <p:nvPr/>
          </p:nvGrpSpPr>
          <p:grpSpPr>
            <a:xfrm>
              <a:off x="255600" y="1536862"/>
              <a:ext cx="254103" cy="338187"/>
              <a:chOff x="255600" y="1536862"/>
              <a:chExt cx="254103" cy="338187"/>
            </a:xfrm>
          </p:grpSpPr>
          <p:cxnSp>
            <p:nvCxnSpPr>
              <p:cNvPr id="26" name="Straight Connector 19"/>
              <p:cNvCxnSpPr/>
              <p:nvPr/>
            </p:nvCxnSpPr>
            <p:spPr>
              <a:xfrm flipH="1">
                <a:off x="288379" y="1665423"/>
                <a:ext cx="206201" cy="0"/>
              </a:xfrm>
              <a:prstGeom prst="line">
                <a:avLst/>
              </a:prstGeom>
              <a:ln w="9525" cmpd="sng">
                <a:solidFill>
                  <a:schemeClr val="accent1"/>
                </a:solidFill>
                <a:prstDash val="solid"/>
                <a:headEnd type="triangle" w="sm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Oval 24"/>
              <p:cNvSpPr/>
              <p:nvPr/>
            </p:nvSpPr>
            <p:spPr>
              <a:xfrm>
                <a:off x="255600" y="1640466"/>
                <a:ext cx="52116" cy="49917"/>
              </a:xfrm>
              <a:prstGeom prst="ellipse">
                <a:avLst/>
              </a:prstGeom>
              <a:solidFill>
                <a:schemeClr val="accent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30585" tIns="65293" rIns="130585" bIns="65293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" name="TextBox 25"/>
              <p:cNvSpPr txBox="1">
                <a:spLocks noChangeArrowheads="1"/>
              </p:cNvSpPr>
              <p:nvPr/>
            </p:nvSpPr>
            <p:spPr bwMode="auto">
              <a:xfrm>
                <a:off x="423927" y="1536862"/>
                <a:ext cx="85776" cy="92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noAutofit/>
              </a:bodyPr>
              <a:lstStyle>
                <a:lvl1pPr eaLnBrk="0" hangingPunct="0"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defTabSz="1492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defTabSz="1492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defTabSz="1492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defTabSz="1492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algn="ctr" eaLnBrk="1" hangingPunct="1"/>
                <a:r>
                  <a:rPr lang="en-US" dirty="0" smtClean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x</a:t>
                </a:r>
                <a:endParaRPr lang="en-US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" name="TextBox 26"/>
              <p:cNvSpPr txBox="1">
                <a:spLocks noChangeArrowheads="1"/>
              </p:cNvSpPr>
              <p:nvPr/>
            </p:nvSpPr>
            <p:spPr bwMode="auto">
              <a:xfrm>
                <a:off x="307716" y="1782716"/>
                <a:ext cx="98185" cy="92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noAutofit/>
              </a:bodyPr>
              <a:lstStyle>
                <a:lvl1pPr eaLnBrk="0" hangingPunct="0"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defTabSz="1492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defTabSz="1492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defTabSz="1492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defTabSz="1492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algn="ctr" eaLnBrk="1" hangingPunct="1"/>
                <a:r>
                  <a:rPr lang="en-US" dirty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z</a:t>
                </a:r>
              </a:p>
            </p:txBody>
          </p:sp>
          <p:cxnSp>
            <p:nvCxnSpPr>
              <p:cNvPr id="30" name="Straight Connector 19"/>
              <p:cNvCxnSpPr/>
              <p:nvPr/>
            </p:nvCxnSpPr>
            <p:spPr>
              <a:xfrm rot="5400000" flipH="1">
                <a:off x="176400" y="1768524"/>
                <a:ext cx="206201" cy="0"/>
              </a:xfrm>
              <a:prstGeom prst="line">
                <a:avLst/>
              </a:prstGeom>
              <a:ln w="9525" cmpd="sng">
                <a:solidFill>
                  <a:schemeClr val="accent1"/>
                </a:solidFill>
                <a:prstDash val="solid"/>
                <a:headEnd type="triangle" w="sm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18"/>
            <p:cNvSpPr txBox="1">
              <a:spLocks noChangeArrowheads="1"/>
            </p:cNvSpPr>
            <p:nvPr/>
          </p:nvSpPr>
          <p:spPr bwMode="auto">
            <a:xfrm>
              <a:off x="306087" y="2436530"/>
              <a:ext cx="235679" cy="190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>
              <a:lvl1pPr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l-GR" sz="700" dirty="0" smtClean="0">
                  <a:latin typeface="Arial" pitchFamily="34" charset="0"/>
                  <a:cs typeface="Arial" pitchFamily="34" charset="0"/>
                </a:rPr>
                <a:t>ρ</a:t>
              </a:r>
              <a:r>
                <a:rPr lang="el-GR" sz="700" baseline="-25000" dirty="0" smtClean="0">
                  <a:latin typeface="Arial" pitchFamily="34" charset="0"/>
                  <a:cs typeface="Arial" pitchFamily="34" charset="0"/>
                </a:rPr>
                <a:t>υγρ</a:t>
              </a:r>
              <a:endParaRPr lang="en-US" sz="70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8"/>
            <p:cNvSpPr/>
            <p:nvPr/>
          </p:nvSpPr>
          <p:spPr>
            <a:xfrm>
              <a:off x="709245" y="2137369"/>
              <a:ext cx="185808" cy="15656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63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30585" tIns="65293" rIns="130585" bIns="65293"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3284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Arial" pitchFamily="34" charset="0"/>
              </a:rPr>
              <a:t>Πώς υπολογίζεται η άντωση που δέχεται </a:t>
            </a:r>
            <a:br>
              <a:rPr lang="el-GR" dirty="0" smtClean="0">
                <a:latin typeface="Arial" pitchFamily="34" charset="0"/>
              </a:rPr>
            </a:br>
            <a:r>
              <a:rPr lang="el-GR" dirty="0" smtClean="0">
                <a:latin typeface="Arial" pitchFamily="34" charset="0"/>
              </a:rPr>
              <a:t>ένα σώμα που είναι βυθισμένο σε υγρό;</a:t>
            </a:r>
            <a:endParaRPr lang="en-US" dirty="0" smtClean="0">
              <a:latin typeface="Arial" pitchFamily="34" charset="0"/>
            </a:endParaRPr>
          </a:p>
        </p:txBody>
      </p:sp>
      <p:grpSp>
        <p:nvGrpSpPr>
          <p:cNvPr id="4" name="Ομάδα 3"/>
          <p:cNvGrpSpPr/>
          <p:nvPr/>
        </p:nvGrpSpPr>
        <p:grpSpPr>
          <a:xfrm>
            <a:off x="180000" y="1432800"/>
            <a:ext cx="1151559" cy="1108801"/>
            <a:chOff x="255600" y="1517941"/>
            <a:chExt cx="1151559" cy="1108801"/>
          </a:xfrm>
        </p:grpSpPr>
        <p:sp>
          <p:nvSpPr>
            <p:cNvPr id="17" name="Rectangle 3"/>
            <p:cNvSpPr/>
            <p:nvPr/>
          </p:nvSpPr>
          <p:spPr>
            <a:xfrm>
              <a:off x="278714" y="1665423"/>
              <a:ext cx="1128445" cy="952967"/>
            </a:xfrm>
            <a:prstGeom prst="rect">
              <a:avLst/>
            </a:prstGeom>
            <a:solidFill>
              <a:srgbClr val="B7DD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30585" tIns="65293" rIns="130585" bIns="65293" anchor="ctr"/>
            <a:lstStyle/>
            <a:p>
              <a:pPr algn="ctr" defTabSz="215342">
                <a:defRPr/>
              </a:pPr>
              <a:endParaRPr lang="en-US"/>
            </a:p>
          </p:txBody>
        </p:sp>
        <p:cxnSp>
          <p:nvCxnSpPr>
            <p:cNvPr id="18" name="Straight Connector 4"/>
            <p:cNvCxnSpPr/>
            <p:nvPr/>
          </p:nvCxnSpPr>
          <p:spPr>
            <a:xfrm>
              <a:off x="278713" y="1517941"/>
              <a:ext cx="0" cy="1107257"/>
            </a:xfrm>
            <a:prstGeom prst="line">
              <a:avLst/>
            </a:prstGeom>
            <a:ln w="1587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5"/>
            <p:cNvCxnSpPr/>
            <p:nvPr/>
          </p:nvCxnSpPr>
          <p:spPr>
            <a:xfrm>
              <a:off x="1400400" y="1517942"/>
              <a:ext cx="0" cy="1108800"/>
            </a:xfrm>
            <a:prstGeom prst="line">
              <a:avLst/>
            </a:prstGeom>
            <a:ln w="1587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6"/>
            <p:cNvCxnSpPr/>
            <p:nvPr/>
          </p:nvCxnSpPr>
          <p:spPr>
            <a:xfrm flipH="1">
              <a:off x="269650" y="2620800"/>
              <a:ext cx="1128445" cy="0"/>
            </a:xfrm>
            <a:prstGeom prst="line">
              <a:avLst/>
            </a:prstGeom>
            <a:ln w="1587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Ομάδα 23"/>
            <p:cNvGrpSpPr/>
            <p:nvPr/>
          </p:nvGrpSpPr>
          <p:grpSpPr>
            <a:xfrm>
              <a:off x="255600" y="1536862"/>
              <a:ext cx="254103" cy="338187"/>
              <a:chOff x="255600" y="1536862"/>
              <a:chExt cx="254103" cy="338187"/>
            </a:xfrm>
          </p:grpSpPr>
          <p:cxnSp>
            <p:nvCxnSpPr>
              <p:cNvPr id="26" name="Straight Connector 19"/>
              <p:cNvCxnSpPr/>
              <p:nvPr/>
            </p:nvCxnSpPr>
            <p:spPr>
              <a:xfrm flipH="1">
                <a:off x="288379" y="1665423"/>
                <a:ext cx="206201" cy="0"/>
              </a:xfrm>
              <a:prstGeom prst="line">
                <a:avLst/>
              </a:prstGeom>
              <a:ln w="9525" cmpd="sng">
                <a:solidFill>
                  <a:schemeClr val="accent1"/>
                </a:solidFill>
                <a:prstDash val="solid"/>
                <a:headEnd type="triangle" w="sm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Oval 24"/>
              <p:cNvSpPr/>
              <p:nvPr/>
            </p:nvSpPr>
            <p:spPr>
              <a:xfrm>
                <a:off x="255600" y="1640466"/>
                <a:ext cx="52116" cy="49917"/>
              </a:xfrm>
              <a:prstGeom prst="ellipse">
                <a:avLst/>
              </a:prstGeom>
              <a:solidFill>
                <a:schemeClr val="accent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30585" tIns="65293" rIns="130585" bIns="65293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" name="TextBox 25"/>
              <p:cNvSpPr txBox="1">
                <a:spLocks noChangeArrowheads="1"/>
              </p:cNvSpPr>
              <p:nvPr/>
            </p:nvSpPr>
            <p:spPr bwMode="auto">
              <a:xfrm>
                <a:off x="423927" y="1536862"/>
                <a:ext cx="85776" cy="92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noAutofit/>
              </a:bodyPr>
              <a:lstStyle>
                <a:lvl1pPr eaLnBrk="0" hangingPunct="0"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defTabSz="1492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defTabSz="1492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defTabSz="1492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defTabSz="1492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algn="ctr" eaLnBrk="1" hangingPunct="1"/>
                <a:r>
                  <a:rPr lang="en-US" dirty="0" smtClean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x</a:t>
                </a:r>
                <a:endParaRPr lang="en-US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" name="TextBox 26"/>
              <p:cNvSpPr txBox="1">
                <a:spLocks noChangeArrowheads="1"/>
              </p:cNvSpPr>
              <p:nvPr/>
            </p:nvSpPr>
            <p:spPr bwMode="auto">
              <a:xfrm>
                <a:off x="307716" y="1782716"/>
                <a:ext cx="98185" cy="92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noAutofit/>
              </a:bodyPr>
              <a:lstStyle>
                <a:lvl1pPr eaLnBrk="0" hangingPunct="0"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defTabSz="1492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defTabSz="1492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defTabSz="1492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defTabSz="1492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algn="ctr" eaLnBrk="1" hangingPunct="1"/>
                <a:r>
                  <a:rPr lang="en-US" dirty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z</a:t>
                </a:r>
              </a:p>
            </p:txBody>
          </p:sp>
          <p:cxnSp>
            <p:nvCxnSpPr>
              <p:cNvPr id="30" name="Straight Connector 19"/>
              <p:cNvCxnSpPr/>
              <p:nvPr/>
            </p:nvCxnSpPr>
            <p:spPr>
              <a:xfrm rot="5400000" flipH="1">
                <a:off x="176400" y="1768524"/>
                <a:ext cx="206201" cy="0"/>
              </a:xfrm>
              <a:prstGeom prst="line">
                <a:avLst/>
              </a:prstGeom>
              <a:ln w="9525" cmpd="sng">
                <a:solidFill>
                  <a:schemeClr val="accent1"/>
                </a:solidFill>
                <a:prstDash val="solid"/>
                <a:headEnd type="triangle" w="sm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18"/>
            <p:cNvSpPr txBox="1">
              <a:spLocks noChangeArrowheads="1"/>
            </p:cNvSpPr>
            <p:nvPr/>
          </p:nvSpPr>
          <p:spPr bwMode="auto">
            <a:xfrm>
              <a:off x="306087" y="2436530"/>
              <a:ext cx="235679" cy="190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>
              <a:lvl1pPr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l-GR" sz="700" dirty="0" smtClean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ρ</a:t>
              </a:r>
              <a:r>
                <a:rPr lang="el-GR" sz="700" baseline="-25000" dirty="0" smtClean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υγρ</a:t>
              </a:r>
              <a:endParaRPr lang="en-US" sz="700" baseline="-25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8"/>
            <p:cNvSpPr/>
            <p:nvPr/>
          </p:nvSpPr>
          <p:spPr>
            <a:xfrm>
              <a:off x="709245" y="2137369"/>
              <a:ext cx="185808" cy="15656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63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30585" tIns="65293" rIns="130585" bIns="65293"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5" name="Θέση περιεχομένου 1"/>
          <p:cNvSpPr txBox="1">
            <a:spLocks/>
          </p:cNvSpPr>
          <p:nvPr/>
        </p:nvSpPr>
        <p:spPr>
          <a:xfrm>
            <a:off x="1656531" y="1152212"/>
            <a:ext cx="2483468" cy="183598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431868" rtl="0" eaLnBrk="1" latinLnBrk="0" hangingPunct="1">
              <a:lnSpc>
                <a:spcPct val="125000"/>
              </a:lnSpc>
              <a:spcBef>
                <a:spcPts val="0"/>
              </a:spcBef>
              <a:buFont typeface="Wingdings" pitchFamily="2" charset="2"/>
              <a:buNone/>
              <a:defRPr sz="700" kern="1200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-159961" algn="l" defTabSz="431868" rtl="0" eaLnBrk="1" latinLnBrk="0" hangingPunct="1">
              <a:lnSpc>
                <a:spcPct val="125000"/>
              </a:lnSpc>
              <a:spcBef>
                <a:spcPts val="0"/>
              </a:spcBef>
              <a:buFont typeface="Wingdings" pitchFamily="2" charset="2"/>
              <a:buChar char="§"/>
              <a:defRPr sz="7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539835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755768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9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971703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9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1187637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3572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19505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35438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271463" algn="l"/>
              </a:tabLst>
            </a:pPr>
            <a:r>
              <a:rPr lang="el-GR" dirty="0" smtClean="0">
                <a:solidFill>
                  <a:schemeClr val="accent2"/>
                </a:solidFill>
              </a:rPr>
              <a:t>1</a:t>
            </a:r>
            <a:r>
              <a:rPr lang="el-G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Στον κατακόρυφο άξονα (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z)</a:t>
            </a:r>
          </a:p>
          <a:p>
            <a:pPr>
              <a:tabLst>
                <a:tab pos="360363" algn="l"/>
              </a:tabLst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tabLst>
                <a:tab pos="360363" algn="l"/>
              </a:tabLst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tabLst>
                <a:tab pos="360363" algn="l"/>
              </a:tabLst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tabLst>
                <a:tab pos="360363" algn="l"/>
              </a:tabLst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tabLst>
                <a:tab pos="360363" algn="l"/>
              </a:tabLst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tabLst>
                <a:tab pos="360363" algn="l"/>
              </a:tabLst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tabLst>
                <a:tab pos="360363" algn="l"/>
              </a:tabLst>
            </a:pPr>
            <a:endParaRPr lang="en-US" sz="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tabLst>
                <a:tab pos="360363" algn="l"/>
              </a:tabLst>
            </a:pPr>
            <a:endParaRPr lang="el-GR" sz="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tabLst>
                <a:tab pos="360363" algn="l"/>
              </a:tabLst>
            </a:pPr>
            <a:endParaRPr lang="en-US" sz="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tabLst>
                <a:tab pos="271463" algn="l"/>
              </a:tabLst>
            </a:pPr>
            <a:r>
              <a:rPr lang="en-US" dirty="0" smtClean="0">
                <a:solidFill>
                  <a:schemeClr val="bg1"/>
                </a:solidFill>
              </a:rPr>
              <a:t>2</a:t>
            </a:r>
            <a:r>
              <a:rPr lang="el-GR" dirty="0" smtClean="0">
                <a:solidFill>
                  <a:schemeClr val="bg1"/>
                </a:solidFill>
              </a:rPr>
              <a:t>	Στον οριζόντιο άξονα (</a:t>
            </a:r>
            <a:r>
              <a:rPr lang="en-US" dirty="0" smtClean="0">
                <a:solidFill>
                  <a:schemeClr val="bg1"/>
                </a:solidFill>
              </a:rPr>
              <a:t>x)</a:t>
            </a:r>
            <a:endParaRPr lang="el-GR" dirty="0" smtClean="0">
              <a:solidFill>
                <a:schemeClr val="bg1"/>
              </a:solidFill>
            </a:endParaRPr>
          </a:p>
          <a:p>
            <a:pPr>
              <a:tabLst>
                <a:tab pos="360363" algn="l"/>
              </a:tabLst>
            </a:pPr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54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Γιατί τα πλοία επιπλέουν;</a:t>
            </a:r>
            <a:br>
              <a:rPr lang="el-GR" dirty="0" smtClean="0"/>
            </a:br>
            <a:r>
              <a:rPr lang="el-GR" dirty="0" smtClean="0"/>
              <a:t>Από τον Νεύτωνα στον Αρχιμήδη.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l-GR" sz="700" dirty="0" smtClean="0"/>
          </a:p>
          <a:p>
            <a:endParaRPr lang="el-GR" sz="700" dirty="0" smtClean="0"/>
          </a:p>
          <a:p>
            <a:pPr>
              <a:tabLst>
                <a:tab pos="219075" algn="l"/>
              </a:tabLst>
            </a:pPr>
            <a:r>
              <a:rPr lang="el-GR" sz="700" dirty="0" smtClean="0">
                <a:solidFill>
                  <a:schemeClr val="accent2"/>
                </a:solidFill>
              </a:rPr>
              <a:t>1	</a:t>
            </a:r>
            <a:r>
              <a:rPr lang="el-GR" sz="700" dirty="0" smtClean="0"/>
              <a:t>Οι δυνάμεις που δέχεται ένα σώμα βυθισμένο σε υγρό</a:t>
            </a:r>
          </a:p>
          <a:p>
            <a:pPr indent="219075"/>
            <a:r>
              <a:rPr lang="el-GR" sz="700" dirty="0"/>
              <a:t>Περιγραφή Βάρους και Άντωσης</a:t>
            </a:r>
          </a:p>
          <a:p>
            <a:endParaRPr lang="el-GR" sz="700" dirty="0" smtClean="0"/>
          </a:p>
          <a:p>
            <a:endParaRPr lang="el-GR" sz="700" dirty="0"/>
          </a:p>
          <a:p>
            <a:pPr>
              <a:tabLst>
                <a:tab pos="219075" algn="l"/>
              </a:tabLst>
            </a:pPr>
            <a:r>
              <a:rPr lang="el-GR" sz="700" dirty="0" smtClean="0">
                <a:solidFill>
                  <a:schemeClr val="accent2"/>
                </a:solidFill>
              </a:rPr>
              <a:t>2	</a:t>
            </a:r>
            <a:r>
              <a:rPr lang="el-GR" sz="700" dirty="0" smtClean="0"/>
              <a:t>Η αρχή του Αρχιμήδη</a:t>
            </a:r>
          </a:p>
          <a:p>
            <a:pPr>
              <a:tabLst>
                <a:tab pos="219075" algn="l"/>
              </a:tabLst>
            </a:pPr>
            <a:r>
              <a:rPr lang="el-GR" sz="700" dirty="0" smtClean="0">
                <a:solidFill>
                  <a:schemeClr val="accent1"/>
                </a:solidFill>
              </a:rPr>
              <a:t>	</a:t>
            </a:r>
            <a:r>
              <a:rPr lang="el-GR" sz="700" dirty="0"/>
              <a:t>Πώς συνδέεται το βάρος με το βυθισμένο όγκο</a:t>
            </a:r>
          </a:p>
          <a:p>
            <a:endParaRPr lang="el-GR" sz="700" dirty="0" smtClean="0"/>
          </a:p>
          <a:p>
            <a:endParaRPr lang="el-GR" sz="700" dirty="0"/>
          </a:p>
          <a:p>
            <a:pPr>
              <a:tabLst>
                <a:tab pos="219075" algn="l"/>
              </a:tabLst>
            </a:pPr>
            <a:r>
              <a:rPr lang="el-GR" sz="700" dirty="0" smtClean="0">
                <a:solidFill>
                  <a:schemeClr val="accent2"/>
                </a:solidFill>
              </a:rPr>
              <a:t>3	</a:t>
            </a:r>
            <a:r>
              <a:rPr lang="el-GR" sz="700" dirty="0" smtClean="0"/>
              <a:t>Πότε ένα σώμα επιπλέει;</a:t>
            </a:r>
          </a:p>
          <a:p>
            <a:pPr>
              <a:tabLst>
                <a:tab pos="219075" algn="l"/>
              </a:tabLst>
            </a:pPr>
            <a:r>
              <a:rPr lang="el-GR" sz="700" dirty="0" smtClean="0">
                <a:solidFill>
                  <a:schemeClr val="accent1"/>
                </a:solidFill>
              </a:rPr>
              <a:t>	</a:t>
            </a:r>
            <a:r>
              <a:rPr lang="el-GR" sz="700" dirty="0"/>
              <a:t>Άντωση και μέση πυκνότητα</a:t>
            </a:r>
          </a:p>
        </p:txBody>
      </p:sp>
    </p:spTree>
    <p:extLst>
      <p:ext uri="{BB962C8B-B14F-4D97-AF65-F5344CB8AC3E}">
        <p14:creationId xmlns:p14="http://schemas.microsoft.com/office/powerpoint/2010/main" val="215100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Arial" pitchFamily="34" charset="0"/>
              </a:rPr>
              <a:t>Πώς υπολογίζεται η άντωση που δέχεται </a:t>
            </a:r>
            <a:br>
              <a:rPr lang="el-GR" dirty="0" smtClean="0">
                <a:latin typeface="Arial" pitchFamily="34" charset="0"/>
              </a:rPr>
            </a:br>
            <a:r>
              <a:rPr lang="el-GR" dirty="0" smtClean="0">
                <a:latin typeface="Arial" pitchFamily="34" charset="0"/>
              </a:rPr>
              <a:t>ένα σώμα που είναι βυθισμένο σε υγρό;</a:t>
            </a:r>
            <a:endParaRPr lang="en-US" dirty="0" smtClean="0">
              <a:latin typeface="Arial" pitchFamily="34" charset="0"/>
            </a:endParaRPr>
          </a:p>
        </p:txBody>
      </p:sp>
      <p:grpSp>
        <p:nvGrpSpPr>
          <p:cNvPr id="4" name="Ομάδα 3"/>
          <p:cNvGrpSpPr/>
          <p:nvPr/>
        </p:nvGrpSpPr>
        <p:grpSpPr>
          <a:xfrm>
            <a:off x="180000" y="1432800"/>
            <a:ext cx="1151559" cy="1108801"/>
            <a:chOff x="255600" y="1517941"/>
            <a:chExt cx="1151559" cy="1108801"/>
          </a:xfrm>
        </p:grpSpPr>
        <p:sp>
          <p:nvSpPr>
            <p:cNvPr id="17" name="Rectangle 3"/>
            <p:cNvSpPr/>
            <p:nvPr/>
          </p:nvSpPr>
          <p:spPr>
            <a:xfrm>
              <a:off x="278714" y="1665423"/>
              <a:ext cx="1128445" cy="952967"/>
            </a:xfrm>
            <a:prstGeom prst="rect">
              <a:avLst/>
            </a:prstGeom>
            <a:solidFill>
              <a:srgbClr val="B7DD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30585" tIns="65293" rIns="130585" bIns="65293" anchor="ctr"/>
            <a:lstStyle/>
            <a:p>
              <a:pPr algn="ctr" defTabSz="215342">
                <a:defRPr/>
              </a:pPr>
              <a:endParaRPr lang="en-US"/>
            </a:p>
          </p:txBody>
        </p:sp>
        <p:cxnSp>
          <p:nvCxnSpPr>
            <p:cNvPr id="18" name="Straight Connector 4"/>
            <p:cNvCxnSpPr/>
            <p:nvPr/>
          </p:nvCxnSpPr>
          <p:spPr>
            <a:xfrm>
              <a:off x="278713" y="1517941"/>
              <a:ext cx="0" cy="1107257"/>
            </a:xfrm>
            <a:prstGeom prst="line">
              <a:avLst/>
            </a:prstGeom>
            <a:ln w="1587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5"/>
            <p:cNvCxnSpPr/>
            <p:nvPr/>
          </p:nvCxnSpPr>
          <p:spPr>
            <a:xfrm>
              <a:off x="1400400" y="1517942"/>
              <a:ext cx="0" cy="1108800"/>
            </a:xfrm>
            <a:prstGeom prst="line">
              <a:avLst/>
            </a:prstGeom>
            <a:ln w="1587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6"/>
            <p:cNvCxnSpPr/>
            <p:nvPr/>
          </p:nvCxnSpPr>
          <p:spPr>
            <a:xfrm flipH="1">
              <a:off x="269650" y="2620800"/>
              <a:ext cx="1128445" cy="0"/>
            </a:xfrm>
            <a:prstGeom prst="line">
              <a:avLst/>
            </a:prstGeom>
            <a:ln w="1587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Ομάδα 23"/>
            <p:cNvGrpSpPr/>
            <p:nvPr/>
          </p:nvGrpSpPr>
          <p:grpSpPr>
            <a:xfrm>
              <a:off x="255600" y="1536862"/>
              <a:ext cx="254103" cy="338187"/>
              <a:chOff x="255600" y="1536862"/>
              <a:chExt cx="254103" cy="338187"/>
            </a:xfrm>
          </p:grpSpPr>
          <p:cxnSp>
            <p:nvCxnSpPr>
              <p:cNvPr id="26" name="Straight Connector 19"/>
              <p:cNvCxnSpPr/>
              <p:nvPr/>
            </p:nvCxnSpPr>
            <p:spPr>
              <a:xfrm flipH="1">
                <a:off x="288379" y="1665423"/>
                <a:ext cx="206201" cy="0"/>
              </a:xfrm>
              <a:prstGeom prst="line">
                <a:avLst/>
              </a:prstGeom>
              <a:ln w="9525" cmpd="sng">
                <a:solidFill>
                  <a:schemeClr val="accent1"/>
                </a:solidFill>
                <a:prstDash val="solid"/>
                <a:headEnd type="triangle" w="sm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Oval 24"/>
              <p:cNvSpPr/>
              <p:nvPr/>
            </p:nvSpPr>
            <p:spPr>
              <a:xfrm>
                <a:off x="255600" y="1640466"/>
                <a:ext cx="52116" cy="49917"/>
              </a:xfrm>
              <a:prstGeom prst="ellipse">
                <a:avLst/>
              </a:prstGeom>
              <a:solidFill>
                <a:schemeClr val="accent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30585" tIns="65293" rIns="130585" bIns="65293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" name="TextBox 25"/>
              <p:cNvSpPr txBox="1">
                <a:spLocks noChangeArrowheads="1"/>
              </p:cNvSpPr>
              <p:nvPr/>
            </p:nvSpPr>
            <p:spPr bwMode="auto">
              <a:xfrm>
                <a:off x="423927" y="1536862"/>
                <a:ext cx="85776" cy="92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noAutofit/>
              </a:bodyPr>
              <a:lstStyle>
                <a:lvl1pPr eaLnBrk="0" hangingPunct="0"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defTabSz="1492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defTabSz="1492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defTabSz="1492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defTabSz="1492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algn="ctr" eaLnBrk="1" hangingPunct="1"/>
                <a:r>
                  <a:rPr lang="en-US" dirty="0" smtClean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x</a:t>
                </a:r>
                <a:endParaRPr lang="en-US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" name="TextBox 26"/>
              <p:cNvSpPr txBox="1">
                <a:spLocks noChangeArrowheads="1"/>
              </p:cNvSpPr>
              <p:nvPr/>
            </p:nvSpPr>
            <p:spPr bwMode="auto">
              <a:xfrm>
                <a:off x="307716" y="1782716"/>
                <a:ext cx="98185" cy="92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noAutofit/>
              </a:bodyPr>
              <a:lstStyle>
                <a:lvl1pPr eaLnBrk="0" hangingPunct="0"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defTabSz="1492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defTabSz="1492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defTabSz="1492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defTabSz="1492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algn="ctr" eaLnBrk="1" hangingPunct="1"/>
                <a:r>
                  <a:rPr lang="en-US" dirty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z</a:t>
                </a:r>
              </a:p>
            </p:txBody>
          </p:sp>
          <p:cxnSp>
            <p:nvCxnSpPr>
              <p:cNvPr id="30" name="Straight Connector 19"/>
              <p:cNvCxnSpPr/>
              <p:nvPr/>
            </p:nvCxnSpPr>
            <p:spPr>
              <a:xfrm rot="5400000" flipH="1">
                <a:off x="176400" y="1768524"/>
                <a:ext cx="206201" cy="0"/>
              </a:xfrm>
              <a:prstGeom prst="line">
                <a:avLst/>
              </a:prstGeom>
              <a:ln w="9525" cmpd="sng">
                <a:solidFill>
                  <a:schemeClr val="accent1"/>
                </a:solidFill>
                <a:prstDash val="solid"/>
                <a:headEnd type="triangle" w="sm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18"/>
            <p:cNvSpPr txBox="1">
              <a:spLocks noChangeArrowheads="1"/>
            </p:cNvSpPr>
            <p:nvPr/>
          </p:nvSpPr>
          <p:spPr bwMode="auto">
            <a:xfrm>
              <a:off x="306087" y="2436530"/>
              <a:ext cx="235679" cy="190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>
              <a:lvl1pPr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l-GR" sz="700" dirty="0" smtClean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ρ</a:t>
              </a:r>
              <a:r>
                <a:rPr lang="el-GR" sz="700" baseline="-25000" dirty="0" smtClean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υγρ</a:t>
              </a:r>
              <a:endParaRPr lang="en-US" sz="700" baseline="-25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8"/>
            <p:cNvSpPr/>
            <p:nvPr/>
          </p:nvSpPr>
          <p:spPr>
            <a:xfrm>
              <a:off x="709245" y="2137369"/>
              <a:ext cx="185808" cy="15656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63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30585" tIns="65293" rIns="130585" bIns="65293"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5" name="Straight Connector 12"/>
            <p:cNvCxnSpPr/>
            <p:nvPr/>
          </p:nvCxnSpPr>
          <p:spPr>
            <a:xfrm flipH="1">
              <a:off x="910913" y="2137369"/>
              <a:ext cx="208468" cy="0"/>
            </a:xfrm>
            <a:prstGeom prst="line">
              <a:avLst/>
            </a:prstGeom>
            <a:ln w="6350" cmpd="sng"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14"/>
            <p:cNvCxnSpPr/>
            <p:nvPr/>
          </p:nvCxnSpPr>
          <p:spPr>
            <a:xfrm>
              <a:off x="1019679" y="1665423"/>
              <a:ext cx="0" cy="471946"/>
            </a:xfrm>
            <a:prstGeom prst="line">
              <a:avLst/>
            </a:prstGeom>
            <a:ln w="6350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headEnd type="none" w="sm" len="sm"/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18"/>
            <p:cNvSpPr txBox="1">
              <a:spLocks noChangeArrowheads="1"/>
            </p:cNvSpPr>
            <p:nvPr/>
          </p:nvSpPr>
          <p:spPr bwMode="auto">
            <a:xfrm>
              <a:off x="1051403" y="1742568"/>
              <a:ext cx="158617" cy="211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51412" rIns="0" bIns="51412">
              <a:spAutoFit/>
            </a:bodyPr>
            <a:lstStyle>
              <a:lvl1pPr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7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h</a:t>
              </a:r>
              <a:r>
                <a:rPr lang="el-GR" sz="700" baseline="-250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en-US" sz="700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5" name="Θέση περιεχομένου 1"/>
          <p:cNvSpPr txBox="1">
            <a:spLocks/>
          </p:cNvSpPr>
          <p:nvPr/>
        </p:nvSpPr>
        <p:spPr>
          <a:xfrm>
            <a:off x="1656531" y="1152212"/>
            <a:ext cx="2483468" cy="183598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431868" rtl="0" eaLnBrk="1" latinLnBrk="0" hangingPunct="1">
              <a:lnSpc>
                <a:spcPct val="125000"/>
              </a:lnSpc>
              <a:spcBef>
                <a:spcPts val="0"/>
              </a:spcBef>
              <a:buFont typeface="Wingdings" pitchFamily="2" charset="2"/>
              <a:buNone/>
              <a:defRPr sz="700" kern="1200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-159961" algn="l" defTabSz="431868" rtl="0" eaLnBrk="1" latinLnBrk="0" hangingPunct="1">
              <a:lnSpc>
                <a:spcPct val="125000"/>
              </a:lnSpc>
              <a:spcBef>
                <a:spcPts val="0"/>
              </a:spcBef>
              <a:buFont typeface="Wingdings" pitchFamily="2" charset="2"/>
              <a:buChar char="§"/>
              <a:defRPr sz="7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539835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755768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9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971703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9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1187637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3572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19505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35438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271463" algn="l"/>
              </a:tabLst>
            </a:pPr>
            <a:r>
              <a:rPr lang="el-GR" dirty="0" smtClean="0">
                <a:solidFill>
                  <a:schemeClr val="accent2"/>
                </a:solidFill>
              </a:rPr>
              <a:t>1</a:t>
            </a:r>
            <a:r>
              <a:rPr lang="el-G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Στον κατακόρυφο άξονα (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z)</a:t>
            </a:r>
          </a:p>
          <a:p>
            <a:pPr>
              <a:tabLst>
                <a:tab pos="360363" algn="l"/>
              </a:tabLst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tabLst>
                <a:tab pos="360363" algn="l"/>
              </a:tabLst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tabLst>
                <a:tab pos="360363" algn="l"/>
              </a:tabLst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tabLst>
                <a:tab pos="360363" algn="l"/>
              </a:tabLst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tabLst>
                <a:tab pos="360363" algn="l"/>
              </a:tabLst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tabLst>
                <a:tab pos="360363" algn="l"/>
              </a:tabLst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tabLst>
                <a:tab pos="360363" algn="l"/>
              </a:tabLst>
            </a:pPr>
            <a:endParaRPr lang="en-US" sz="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tabLst>
                <a:tab pos="360363" algn="l"/>
              </a:tabLst>
            </a:pPr>
            <a:endParaRPr lang="el-GR" sz="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tabLst>
                <a:tab pos="360363" algn="l"/>
              </a:tabLst>
            </a:pPr>
            <a:endParaRPr lang="en-US" sz="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tabLst>
                <a:tab pos="271463" algn="l"/>
              </a:tabLst>
            </a:pPr>
            <a:r>
              <a:rPr lang="en-US" dirty="0" smtClean="0">
                <a:solidFill>
                  <a:schemeClr val="bg1"/>
                </a:solidFill>
              </a:rPr>
              <a:t>2</a:t>
            </a:r>
            <a:r>
              <a:rPr lang="el-GR" dirty="0" smtClean="0">
                <a:solidFill>
                  <a:schemeClr val="bg1"/>
                </a:solidFill>
              </a:rPr>
              <a:t>	Στον οριζόντιο άξονα (</a:t>
            </a:r>
            <a:r>
              <a:rPr lang="en-US" dirty="0" smtClean="0">
                <a:solidFill>
                  <a:schemeClr val="bg1"/>
                </a:solidFill>
              </a:rPr>
              <a:t>x)</a:t>
            </a:r>
            <a:endParaRPr lang="el-GR" dirty="0" smtClean="0">
              <a:solidFill>
                <a:schemeClr val="bg1"/>
              </a:solidFill>
            </a:endParaRPr>
          </a:p>
          <a:p>
            <a:pPr>
              <a:tabLst>
                <a:tab pos="360363" algn="l"/>
              </a:tabLst>
            </a:pPr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30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Arial" pitchFamily="34" charset="0"/>
              </a:rPr>
              <a:t>Πώς υπολογίζεται η άντωση που δέχεται </a:t>
            </a:r>
            <a:br>
              <a:rPr lang="el-GR" dirty="0" smtClean="0">
                <a:latin typeface="Arial" pitchFamily="34" charset="0"/>
              </a:rPr>
            </a:br>
            <a:r>
              <a:rPr lang="el-GR" dirty="0" smtClean="0">
                <a:latin typeface="Arial" pitchFamily="34" charset="0"/>
              </a:rPr>
              <a:t>ένα σώμα που είναι βυθισμένο σε υγρό;</a:t>
            </a:r>
            <a:endParaRPr lang="en-US" dirty="0" smtClean="0">
              <a:latin typeface="Arial" pitchFamily="34" charset="0"/>
            </a:endParaRPr>
          </a:p>
        </p:txBody>
      </p:sp>
      <p:grpSp>
        <p:nvGrpSpPr>
          <p:cNvPr id="4" name="Ομάδα 3"/>
          <p:cNvGrpSpPr/>
          <p:nvPr/>
        </p:nvGrpSpPr>
        <p:grpSpPr>
          <a:xfrm>
            <a:off x="180000" y="1432800"/>
            <a:ext cx="1151559" cy="1108801"/>
            <a:chOff x="255600" y="1517941"/>
            <a:chExt cx="1151559" cy="1108801"/>
          </a:xfrm>
        </p:grpSpPr>
        <p:sp>
          <p:nvSpPr>
            <p:cNvPr id="17" name="Rectangle 3"/>
            <p:cNvSpPr/>
            <p:nvPr/>
          </p:nvSpPr>
          <p:spPr>
            <a:xfrm>
              <a:off x="278714" y="1665423"/>
              <a:ext cx="1128445" cy="952967"/>
            </a:xfrm>
            <a:prstGeom prst="rect">
              <a:avLst/>
            </a:prstGeom>
            <a:solidFill>
              <a:srgbClr val="B7DD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30585" tIns="65293" rIns="130585" bIns="65293" anchor="ctr"/>
            <a:lstStyle/>
            <a:p>
              <a:pPr algn="ctr" defTabSz="215342">
                <a:defRPr/>
              </a:pPr>
              <a:endParaRPr lang="en-US"/>
            </a:p>
          </p:txBody>
        </p:sp>
        <p:cxnSp>
          <p:nvCxnSpPr>
            <p:cNvPr id="18" name="Straight Connector 4"/>
            <p:cNvCxnSpPr/>
            <p:nvPr/>
          </p:nvCxnSpPr>
          <p:spPr>
            <a:xfrm>
              <a:off x="278713" y="1517941"/>
              <a:ext cx="0" cy="1107257"/>
            </a:xfrm>
            <a:prstGeom prst="line">
              <a:avLst/>
            </a:prstGeom>
            <a:ln w="1587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5"/>
            <p:cNvCxnSpPr/>
            <p:nvPr/>
          </p:nvCxnSpPr>
          <p:spPr>
            <a:xfrm>
              <a:off x="1400400" y="1517942"/>
              <a:ext cx="0" cy="1108800"/>
            </a:xfrm>
            <a:prstGeom prst="line">
              <a:avLst/>
            </a:prstGeom>
            <a:ln w="1587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6"/>
            <p:cNvCxnSpPr/>
            <p:nvPr/>
          </p:nvCxnSpPr>
          <p:spPr>
            <a:xfrm flipH="1">
              <a:off x="269650" y="2620800"/>
              <a:ext cx="1128445" cy="0"/>
            </a:xfrm>
            <a:prstGeom prst="line">
              <a:avLst/>
            </a:prstGeom>
            <a:ln w="1587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Ομάδα 23"/>
            <p:cNvGrpSpPr/>
            <p:nvPr/>
          </p:nvGrpSpPr>
          <p:grpSpPr>
            <a:xfrm>
              <a:off x="255600" y="1536862"/>
              <a:ext cx="254103" cy="338187"/>
              <a:chOff x="255600" y="1536862"/>
              <a:chExt cx="254103" cy="338187"/>
            </a:xfrm>
          </p:grpSpPr>
          <p:cxnSp>
            <p:nvCxnSpPr>
              <p:cNvPr id="26" name="Straight Connector 19"/>
              <p:cNvCxnSpPr/>
              <p:nvPr/>
            </p:nvCxnSpPr>
            <p:spPr>
              <a:xfrm flipH="1">
                <a:off x="288379" y="1665423"/>
                <a:ext cx="206201" cy="0"/>
              </a:xfrm>
              <a:prstGeom prst="line">
                <a:avLst/>
              </a:prstGeom>
              <a:ln w="9525" cmpd="sng">
                <a:solidFill>
                  <a:schemeClr val="accent1"/>
                </a:solidFill>
                <a:prstDash val="solid"/>
                <a:headEnd type="triangle" w="sm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Oval 24"/>
              <p:cNvSpPr/>
              <p:nvPr/>
            </p:nvSpPr>
            <p:spPr>
              <a:xfrm>
                <a:off x="255600" y="1640466"/>
                <a:ext cx="52116" cy="49917"/>
              </a:xfrm>
              <a:prstGeom prst="ellipse">
                <a:avLst/>
              </a:prstGeom>
              <a:solidFill>
                <a:schemeClr val="accent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30585" tIns="65293" rIns="130585" bIns="65293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" name="TextBox 25"/>
              <p:cNvSpPr txBox="1">
                <a:spLocks noChangeArrowheads="1"/>
              </p:cNvSpPr>
              <p:nvPr/>
            </p:nvSpPr>
            <p:spPr bwMode="auto">
              <a:xfrm>
                <a:off x="423927" y="1536862"/>
                <a:ext cx="85776" cy="92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noAutofit/>
              </a:bodyPr>
              <a:lstStyle>
                <a:lvl1pPr eaLnBrk="0" hangingPunct="0"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defTabSz="1492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defTabSz="1492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defTabSz="1492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defTabSz="1492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algn="ctr" eaLnBrk="1" hangingPunct="1"/>
                <a:r>
                  <a:rPr lang="en-US" dirty="0" smtClean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x</a:t>
                </a:r>
                <a:endParaRPr lang="en-US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" name="TextBox 26"/>
              <p:cNvSpPr txBox="1">
                <a:spLocks noChangeArrowheads="1"/>
              </p:cNvSpPr>
              <p:nvPr/>
            </p:nvSpPr>
            <p:spPr bwMode="auto">
              <a:xfrm>
                <a:off x="307716" y="1782716"/>
                <a:ext cx="98185" cy="92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noAutofit/>
              </a:bodyPr>
              <a:lstStyle>
                <a:lvl1pPr eaLnBrk="0" hangingPunct="0"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defTabSz="1492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defTabSz="1492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defTabSz="1492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defTabSz="1492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algn="ctr" eaLnBrk="1" hangingPunct="1"/>
                <a:r>
                  <a:rPr lang="en-US" dirty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z</a:t>
                </a:r>
              </a:p>
            </p:txBody>
          </p:sp>
          <p:cxnSp>
            <p:nvCxnSpPr>
              <p:cNvPr id="30" name="Straight Connector 19"/>
              <p:cNvCxnSpPr/>
              <p:nvPr/>
            </p:nvCxnSpPr>
            <p:spPr>
              <a:xfrm rot="5400000" flipH="1">
                <a:off x="176400" y="1768524"/>
                <a:ext cx="206201" cy="0"/>
              </a:xfrm>
              <a:prstGeom prst="line">
                <a:avLst/>
              </a:prstGeom>
              <a:ln w="9525" cmpd="sng">
                <a:solidFill>
                  <a:schemeClr val="accent1"/>
                </a:solidFill>
                <a:prstDash val="solid"/>
                <a:headEnd type="triangle" w="sm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18"/>
            <p:cNvSpPr txBox="1">
              <a:spLocks noChangeArrowheads="1"/>
            </p:cNvSpPr>
            <p:nvPr/>
          </p:nvSpPr>
          <p:spPr bwMode="auto">
            <a:xfrm>
              <a:off x="306087" y="2436530"/>
              <a:ext cx="235679" cy="190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>
              <a:lvl1pPr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l-GR" sz="700" dirty="0" smtClean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ρ</a:t>
              </a:r>
              <a:r>
                <a:rPr lang="el-GR" sz="700" baseline="-25000" dirty="0" smtClean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υγρ</a:t>
              </a:r>
              <a:endParaRPr lang="en-US" sz="700" baseline="-25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8"/>
            <p:cNvSpPr/>
            <p:nvPr/>
          </p:nvSpPr>
          <p:spPr>
            <a:xfrm>
              <a:off x="709245" y="2137369"/>
              <a:ext cx="185808" cy="15656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63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30585" tIns="65293" rIns="130585" bIns="65293"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5" name="Straight Connector 12"/>
            <p:cNvCxnSpPr/>
            <p:nvPr/>
          </p:nvCxnSpPr>
          <p:spPr>
            <a:xfrm flipH="1">
              <a:off x="910913" y="2137369"/>
              <a:ext cx="208468" cy="0"/>
            </a:xfrm>
            <a:prstGeom prst="line">
              <a:avLst/>
            </a:prstGeom>
            <a:ln w="6350" cmpd="sng"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14"/>
            <p:cNvCxnSpPr/>
            <p:nvPr/>
          </p:nvCxnSpPr>
          <p:spPr>
            <a:xfrm>
              <a:off x="1019679" y="1665423"/>
              <a:ext cx="0" cy="471946"/>
            </a:xfrm>
            <a:prstGeom prst="line">
              <a:avLst/>
            </a:prstGeom>
            <a:ln w="6350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headEnd type="none" w="sm" len="sm"/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18"/>
            <p:cNvSpPr txBox="1">
              <a:spLocks noChangeArrowheads="1"/>
            </p:cNvSpPr>
            <p:nvPr/>
          </p:nvSpPr>
          <p:spPr bwMode="auto">
            <a:xfrm>
              <a:off x="1051403" y="1742568"/>
              <a:ext cx="158617" cy="211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51412" rIns="0" bIns="51412">
              <a:spAutoFit/>
            </a:bodyPr>
            <a:lstStyle>
              <a:lvl1pPr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7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h</a:t>
              </a:r>
              <a:r>
                <a:rPr lang="el-GR" sz="700" baseline="-250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en-US" sz="700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5" name="Θέση περιεχομένου 1"/>
          <p:cNvSpPr txBox="1">
            <a:spLocks/>
          </p:cNvSpPr>
          <p:nvPr/>
        </p:nvSpPr>
        <p:spPr>
          <a:xfrm>
            <a:off x="1656531" y="1152212"/>
            <a:ext cx="2483468" cy="183598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431868" rtl="0" eaLnBrk="1" latinLnBrk="0" hangingPunct="1">
              <a:lnSpc>
                <a:spcPct val="125000"/>
              </a:lnSpc>
              <a:spcBef>
                <a:spcPts val="0"/>
              </a:spcBef>
              <a:buFont typeface="Wingdings" pitchFamily="2" charset="2"/>
              <a:buNone/>
              <a:defRPr sz="700" kern="1200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-159961" algn="l" defTabSz="431868" rtl="0" eaLnBrk="1" latinLnBrk="0" hangingPunct="1">
              <a:lnSpc>
                <a:spcPct val="125000"/>
              </a:lnSpc>
              <a:spcBef>
                <a:spcPts val="0"/>
              </a:spcBef>
              <a:buFont typeface="Wingdings" pitchFamily="2" charset="2"/>
              <a:buChar char="§"/>
              <a:defRPr sz="7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539835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755768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9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971703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9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1187637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3572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19505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35438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271463" algn="l"/>
              </a:tabLst>
            </a:pPr>
            <a:r>
              <a:rPr lang="el-GR" dirty="0" smtClean="0">
                <a:solidFill>
                  <a:schemeClr val="accent2"/>
                </a:solidFill>
              </a:rPr>
              <a:t>1</a:t>
            </a:r>
            <a:r>
              <a:rPr lang="el-G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Στον κατακόρυφο άξονα (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z)</a:t>
            </a:r>
          </a:p>
          <a:p>
            <a:pPr>
              <a:tabLst>
                <a:tab pos="360363" algn="l"/>
              </a:tabLst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tabLst>
                <a:tab pos="360363" algn="l"/>
              </a:tabLst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tabLst>
                <a:tab pos="360363" algn="l"/>
              </a:tabLst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tabLst>
                <a:tab pos="360363" algn="l"/>
              </a:tabLst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tabLst>
                <a:tab pos="360363" algn="l"/>
              </a:tabLst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tabLst>
                <a:tab pos="360363" algn="l"/>
              </a:tabLst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tabLst>
                <a:tab pos="360363" algn="l"/>
              </a:tabLst>
            </a:pPr>
            <a:endParaRPr lang="en-US" sz="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tabLst>
                <a:tab pos="360363" algn="l"/>
              </a:tabLst>
            </a:pPr>
            <a:endParaRPr lang="el-GR" sz="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tabLst>
                <a:tab pos="360363" algn="l"/>
              </a:tabLst>
            </a:pPr>
            <a:endParaRPr lang="en-US" sz="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tabLst>
                <a:tab pos="271463" algn="l"/>
              </a:tabLst>
            </a:pPr>
            <a:r>
              <a:rPr lang="en-US" dirty="0" smtClean="0">
                <a:solidFill>
                  <a:schemeClr val="bg1"/>
                </a:solidFill>
              </a:rPr>
              <a:t>2</a:t>
            </a:r>
            <a:r>
              <a:rPr lang="el-GR" dirty="0" smtClean="0">
                <a:solidFill>
                  <a:schemeClr val="bg1"/>
                </a:solidFill>
              </a:rPr>
              <a:t>	Στον οριζόντιο άξονα (</a:t>
            </a:r>
            <a:r>
              <a:rPr lang="en-US" dirty="0" smtClean="0">
                <a:solidFill>
                  <a:schemeClr val="bg1"/>
                </a:solidFill>
              </a:rPr>
              <a:t>x)</a:t>
            </a:r>
            <a:endParaRPr lang="el-GR" dirty="0" smtClean="0">
              <a:solidFill>
                <a:schemeClr val="bg1"/>
              </a:solidFill>
            </a:endParaRPr>
          </a:p>
          <a:p>
            <a:pPr>
              <a:tabLst>
                <a:tab pos="360363" algn="l"/>
              </a:tabLst>
            </a:pP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32" name="Down Arrow 13"/>
          <p:cNvSpPr/>
          <p:nvPr/>
        </p:nvSpPr>
        <p:spPr>
          <a:xfrm>
            <a:off x="633645" y="1789028"/>
            <a:ext cx="185808" cy="249587"/>
          </a:xfrm>
          <a:prstGeom prst="downArrow">
            <a:avLst>
              <a:gd name="adj1" fmla="val 50000"/>
              <a:gd name="adj2" fmla="val 56974"/>
            </a:avLst>
          </a:prstGeom>
          <a:solidFill>
            <a:schemeClr val="accent2"/>
          </a:solidFill>
          <a:ln w="6350">
            <a:solidFill>
              <a:schemeClr val="accent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585" tIns="65293" rIns="130585" bIns="6529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TextBox 30"/>
          <p:cNvSpPr txBox="1">
            <a:spLocks noChangeArrowheads="1"/>
          </p:cNvSpPr>
          <p:nvPr/>
        </p:nvSpPr>
        <p:spPr bwMode="auto">
          <a:xfrm>
            <a:off x="495904" y="1816255"/>
            <a:ext cx="138224" cy="2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51412" rIns="0" bIns="51412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7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l-GR" sz="700" baseline="-25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700" baseline="-25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54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Arial" pitchFamily="34" charset="0"/>
              </a:rPr>
              <a:t>Πώς υπολογίζεται η άντωση που δέχεται </a:t>
            </a:r>
            <a:br>
              <a:rPr lang="el-GR" dirty="0" smtClean="0">
                <a:latin typeface="Arial" pitchFamily="34" charset="0"/>
              </a:rPr>
            </a:br>
            <a:r>
              <a:rPr lang="el-GR" dirty="0" smtClean="0">
                <a:latin typeface="Arial" pitchFamily="34" charset="0"/>
              </a:rPr>
              <a:t>ένα σώμα που είναι βυθισμένο σε υγρό;</a:t>
            </a:r>
            <a:endParaRPr lang="en-US" dirty="0" smtClean="0">
              <a:latin typeface="Arial" pitchFamily="34" charset="0"/>
            </a:endParaRPr>
          </a:p>
        </p:txBody>
      </p:sp>
      <p:grpSp>
        <p:nvGrpSpPr>
          <p:cNvPr id="4" name="Ομάδα 3"/>
          <p:cNvGrpSpPr/>
          <p:nvPr/>
        </p:nvGrpSpPr>
        <p:grpSpPr>
          <a:xfrm>
            <a:off x="180000" y="1432800"/>
            <a:ext cx="1151559" cy="1108801"/>
            <a:chOff x="255600" y="1517941"/>
            <a:chExt cx="1151559" cy="1108801"/>
          </a:xfrm>
        </p:grpSpPr>
        <p:sp>
          <p:nvSpPr>
            <p:cNvPr id="17" name="Rectangle 3"/>
            <p:cNvSpPr/>
            <p:nvPr/>
          </p:nvSpPr>
          <p:spPr>
            <a:xfrm>
              <a:off x="278714" y="1665423"/>
              <a:ext cx="1128445" cy="952967"/>
            </a:xfrm>
            <a:prstGeom prst="rect">
              <a:avLst/>
            </a:prstGeom>
            <a:solidFill>
              <a:srgbClr val="B7DD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30585" tIns="65293" rIns="130585" bIns="65293" anchor="ctr"/>
            <a:lstStyle/>
            <a:p>
              <a:pPr algn="ctr" defTabSz="215342">
                <a:defRPr/>
              </a:pPr>
              <a:endParaRPr lang="en-US"/>
            </a:p>
          </p:txBody>
        </p:sp>
        <p:cxnSp>
          <p:nvCxnSpPr>
            <p:cNvPr id="18" name="Straight Connector 4"/>
            <p:cNvCxnSpPr/>
            <p:nvPr/>
          </p:nvCxnSpPr>
          <p:spPr>
            <a:xfrm>
              <a:off x="278713" y="1517941"/>
              <a:ext cx="0" cy="1107257"/>
            </a:xfrm>
            <a:prstGeom prst="line">
              <a:avLst/>
            </a:prstGeom>
            <a:ln w="1587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5"/>
            <p:cNvCxnSpPr/>
            <p:nvPr/>
          </p:nvCxnSpPr>
          <p:spPr>
            <a:xfrm>
              <a:off x="1400400" y="1517942"/>
              <a:ext cx="0" cy="1108800"/>
            </a:xfrm>
            <a:prstGeom prst="line">
              <a:avLst/>
            </a:prstGeom>
            <a:ln w="1587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6"/>
            <p:cNvCxnSpPr/>
            <p:nvPr/>
          </p:nvCxnSpPr>
          <p:spPr>
            <a:xfrm flipH="1">
              <a:off x="269650" y="2620800"/>
              <a:ext cx="1128445" cy="0"/>
            </a:xfrm>
            <a:prstGeom prst="line">
              <a:avLst/>
            </a:prstGeom>
            <a:ln w="1587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Ομάδα 23"/>
            <p:cNvGrpSpPr/>
            <p:nvPr/>
          </p:nvGrpSpPr>
          <p:grpSpPr>
            <a:xfrm>
              <a:off x="255600" y="1536862"/>
              <a:ext cx="254103" cy="338187"/>
              <a:chOff x="255600" y="1536862"/>
              <a:chExt cx="254103" cy="338187"/>
            </a:xfrm>
          </p:grpSpPr>
          <p:cxnSp>
            <p:nvCxnSpPr>
              <p:cNvPr id="26" name="Straight Connector 19"/>
              <p:cNvCxnSpPr/>
              <p:nvPr/>
            </p:nvCxnSpPr>
            <p:spPr>
              <a:xfrm flipH="1">
                <a:off x="288379" y="1665423"/>
                <a:ext cx="206201" cy="0"/>
              </a:xfrm>
              <a:prstGeom prst="line">
                <a:avLst/>
              </a:prstGeom>
              <a:ln w="9525" cmpd="sng">
                <a:solidFill>
                  <a:schemeClr val="accent1"/>
                </a:solidFill>
                <a:prstDash val="solid"/>
                <a:headEnd type="triangle" w="sm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Oval 24"/>
              <p:cNvSpPr/>
              <p:nvPr/>
            </p:nvSpPr>
            <p:spPr>
              <a:xfrm>
                <a:off x="255600" y="1640466"/>
                <a:ext cx="52116" cy="49917"/>
              </a:xfrm>
              <a:prstGeom prst="ellipse">
                <a:avLst/>
              </a:prstGeom>
              <a:solidFill>
                <a:schemeClr val="accent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30585" tIns="65293" rIns="130585" bIns="65293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" name="TextBox 25"/>
              <p:cNvSpPr txBox="1">
                <a:spLocks noChangeArrowheads="1"/>
              </p:cNvSpPr>
              <p:nvPr/>
            </p:nvSpPr>
            <p:spPr bwMode="auto">
              <a:xfrm>
                <a:off x="423927" y="1536862"/>
                <a:ext cx="85776" cy="92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noAutofit/>
              </a:bodyPr>
              <a:lstStyle>
                <a:lvl1pPr eaLnBrk="0" hangingPunct="0"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defTabSz="1492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defTabSz="1492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defTabSz="1492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defTabSz="1492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algn="ctr" eaLnBrk="1" hangingPunct="1"/>
                <a:r>
                  <a:rPr lang="en-US" dirty="0" smtClean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x</a:t>
                </a:r>
                <a:endParaRPr lang="en-US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" name="TextBox 26"/>
              <p:cNvSpPr txBox="1">
                <a:spLocks noChangeArrowheads="1"/>
              </p:cNvSpPr>
              <p:nvPr/>
            </p:nvSpPr>
            <p:spPr bwMode="auto">
              <a:xfrm>
                <a:off x="307716" y="1782716"/>
                <a:ext cx="98185" cy="92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noAutofit/>
              </a:bodyPr>
              <a:lstStyle>
                <a:lvl1pPr eaLnBrk="0" hangingPunct="0"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defTabSz="1492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defTabSz="1492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defTabSz="1492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defTabSz="1492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algn="ctr" eaLnBrk="1" hangingPunct="1"/>
                <a:r>
                  <a:rPr lang="en-US" dirty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z</a:t>
                </a:r>
              </a:p>
            </p:txBody>
          </p:sp>
          <p:cxnSp>
            <p:nvCxnSpPr>
              <p:cNvPr id="30" name="Straight Connector 19"/>
              <p:cNvCxnSpPr/>
              <p:nvPr/>
            </p:nvCxnSpPr>
            <p:spPr>
              <a:xfrm rot="5400000" flipH="1">
                <a:off x="176400" y="1768524"/>
                <a:ext cx="206201" cy="0"/>
              </a:xfrm>
              <a:prstGeom prst="line">
                <a:avLst/>
              </a:prstGeom>
              <a:ln w="9525" cmpd="sng">
                <a:solidFill>
                  <a:schemeClr val="accent1"/>
                </a:solidFill>
                <a:prstDash val="solid"/>
                <a:headEnd type="triangle" w="sm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18"/>
            <p:cNvSpPr txBox="1">
              <a:spLocks noChangeArrowheads="1"/>
            </p:cNvSpPr>
            <p:nvPr/>
          </p:nvSpPr>
          <p:spPr bwMode="auto">
            <a:xfrm>
              <a:off x="306087" y="2436530"/>
              <a:ext cx="235679" cy="190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>
              <a:lvl1pPr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l-GR" sz="700" dirty="0" smtClean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ρ</a:t>
              </a:r>
              <a:r>
                <a:rPr lang="el-GR" sz="700" baseline="-25000" dirty="0" smtClean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υγρ</a:t>
              </a:r>
              <a:endParaRPr lang="en-US" sz="700" baseline="-25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8"/>
            <p:cNvSpPr/>
            <p:nvPr/>
          </p:nvSpPr>
          <p:spPr>
            <a:xfrm>
              <a:off x="709245" y="2137369"/>
              <a:ext cx="185808" cy="15656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63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30585" tIns="65293" rIns="130585" bIns="65293"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5" name="Straight Connector 12"/>
            <p:cNvCxnSpPr/>
            <p:nvPr/>
          </p:nvCxnSpPr>
          <p:spPr>
            <a:xfrm flipH="1">
              <a:off x="910913" y="2137369"/>
              <a:ext cx="208468" cy="0"/>
            </a:xfrm>
            <a:prstGeom prst="line">
              <a:avLst/>
            </a:prstGeom>
            <a:ln w="6350" cmpd="sng">
              <a:solidFill>
                <a:schemeClr val="accent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14"/>
            <p:cNvCxnSpPr/>
            <p:nvPr/>
          </p:nvCxnSpPr>
          <p:spPr>
            <a:xfrm>
              <a:off x="1019679" y="1665423"/>
              <a:ext cx="0" cy="471946"/>
            </a:xfrm>
            <a:prstGeom prst="line">
              <a:avLst/>
            </a:prstGeom>
            <a:ln w="6350" cmpd="sng">
              <a:solidFill>
                <a:schemeClr val="accent1"/>
              </a:solidFill>
              <a:prstDash val="solid"/>
              <a:headEnd type="none" w="sm" len="sm"/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18"/>
            <p:cNvSpPr txBox="1">
              <a:spLocks noChangeArrowheads="1"/>
            </p:cNvSpPr>
            <p:nvPr/>
          </p:nvSpPr>
          <p:spPr bwMode="auto">
            <a:xfrm>
              <a:off x="1051403" y="1742568"/>
              <a:ext cx="158617" cy="211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51412" rIns="0" bIns="51412">
              <a:spAutoFit/>
            </a:bodyPr>
            <a:lstStyle>
              <a:lvl1pPr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700" dirty="0" smtClean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h</a:t>
              </a:r>
              <a:r>
                <a:rPr lang="el-GR" sz="700" baseline="-25000" dirty="0" smtClean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en-US" sz="700" baseline="-25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9" name="Straight Connector 23"/>
            <p:cNvCxnSpPr/>
            <p:nvPr/>
          </p:nvCxnSpPr>
          <p:spPr>
            <a:xfrm flipH="1">
              <a:off x="910914" y="2293929"/>
              <a:ext cx="348957" cy="0"/>
            </a:xfrm>
            <a:prstGeom prst="line">
              <a:avLst/>
            </a:prstGeom>
            <a:ln w="6350" cmpd="sng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27"/>
            <p:cNvCxnSpPr/>
            <p:nvPr/>
          </p:nvCxnSpPr>
          <p:spPr>
            <a:xfrm>
              <a:off x="1200956" y="1665423"/>
              <a:ext cx="0" cy="628505"/>
            </a:xfrm>
            <a:prstGeom prst="line">
              <a:avLst/>
            </a:prstGeom>
            <a:ln w="6350" cmpd="sng">
              <a:solidFill>
                <a:schemeClr val="tx1"/>
              </a:solidFill>
              <a:prstDash val="solid"/>
              <a:headEnd type="none" w="sm" len="sm"/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28"/>
            <p:cNvSpPr txBox="1">
              <a:spLocks noChangeArrowheads="1"/>
            </p:cNvSpPr>
            <p:nvPr/>
          </p:nvSpPr>
          <p:spPr bwMode="auto">
            <a:xfrm>
              <a:off x="1234946" y="1874168"/>
              <a:ext cx="158617" cy="211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51412" rIns="0" bIns="51412">
              <a:spAutoFit/>
            </a:bodyPr>
            <a:lstStyle>
              <a:lvl1pPr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7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h</a:t>
              </a:r>
              <a:r>
                <a:rPr lang="en-US" sz="700" baseline="-250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en-US" sz="700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5" name="Θέση περιεχομένου 1"/>
          <p:cNvSpPr txBox="1">
            <a:spLocks/>
          </p:cNvSpPr>
          <p:nvPr/>
        </p:nvSpPr>
        <p:spPr>
          <a:xfrm>
            <a:off x="1656531" y="1152212"/>
            <a:ext cx="2483468" cy="183598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431868" rtl="0" eaLnBrk="1" latinLnBrk="0" hangingPunct="1">
              <a:lnSpc>
                <a:spcPct val="125000"/>
              </a:lnSpc>
              <a:spcBef>
                <a:spcPts val="0"/>
              </a:spcBef>
              <a:buFont typeface="Wingdings" pitchFamily="2" charset="2"/>
              <a:buNone/>
              <a:defRPr sz="700" kern="1200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-159961" algn="l" defTabSz="431868" rtl="0" eaLnBrk="1" latinLnBrk="0" hangingPunct="1">
              <a:lnSpc>
                <a:spcPct val="125000"/>
              </a:lnSpc>
              <a:spcBef>
                <a:spcPts val="0"/>
              </a:spcBef>
              <a:buFont typeface="Wingdings" pitchFamily="2" charset="2"/>
              <a:buChar char="§"/>
              <a:defRPr sz="7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539835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755768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9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971703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9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1187637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3572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19505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35438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271463" algn="l"/>
              </a:tabLst>
            </a:pPr>
            <a:r>
              <a:rPr lang="el-GR" dirty="0" smtClean="0">
                <a:solidFill>
                  <a:schemeClr val="accent2"/>
                </a:solidFill>
              </a:rPr>
              <a:t>1</a:t>
            </a:r>
            <a:r>
              <a:rPr lang="el-G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Στον κατακόρυφο άξονα (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z)</a:t>
            </a:r>
          </a:p>
          <a:p>
            <a:pPr>
              <a:tabLst>
                <a:tab pos="360363" algn="l"/>
              </a:tabLst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tabLst>
                <a:tab pos="360363" algn="l"/>
              </a:tabLst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tabLst>
                <a:tab pos="360363" algn="l"/>
              </a:tabLst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tabLst>
                <a:tab pos="360363" algn="l"/>
              </a:tabLst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tabLst>
                <a:tab pos="360363" algn="l"/>
              </a:tabLst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tabLst>
                <a:tab pos="360363" algn="l"/>
              </a:tabLst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tabLst>
                <a:tab pos="360363" algn="l"/>
              </a:tabLst>
            </a:pPr>
            <a:endParaRPr lang="en-US" sz="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tabLst>
                <a:tab pos="360363" algn="l"/>
              </a:tabLst>
            </a:pPr>
            <a:endParaRPr lang="el-GR" sz="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tabLst>
                <a:tab pos="360363" algn="l"/>
              </a:tabLst>
            </a:pPr>
            <a:endParaRPr lang="en-US" sz="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tabLst>
                <a:tab pos="271463" algn="l"/>
              </a:tabLst>
            </a:pPr>
            <a:r>
              <a:rPr lang="en-US" dirty="0" smtClean="0">
                <a:solidFill>
                  <a:schemeClr val="bg1"/>
                </a:solidFill>
              </a:rPr>
              <a:t>2</a:t>
            </a:r>
            <a:r>
              <a:rPr lang="el-GR" dirty="0" smtClean="0">
                <a:solidFill>
                  <a:schemeClr val="bg1"/>
                </a:solidFill>
              </a:rPr>
              <a:t>	Στον οριζόντιο άξονα (</a:t>
            </a:r>
            <a:r>
              <a:rPr lang="en-US" dirty="0" smtClean="0">
                <a:solidFill>
                  <a:schemeClr val="bg1"/>
                </a:solidFill>
              </a:rPr>
              <a:t>x)</a:t>
            </a:r>
            <a:endParaRPr lang="el-GR" dirty="0" smtClean="0">
              <a:solidFill>
                <a:schemeClr val="bg1"/>
              </a:solidFill>
            </a:endParaRPr>
          </a:p>
          <a:p>
            <a:pPr>
              <a:tabLst>
                <a:tab pos="360363" algn="l"/>
              </a:tabLst>
            </a:pP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32" name="Down Arrow 13"/>
          <p:cNvSpPr/>
          <p:nvPr/>
        </p:nvSpPr>
        <p:spPr>
          <a:xfrm>
            <a:off x="633645" y="1789028"/>
            <a:ext cx="185808" cy="249587"/>
          </a:xfrm>
          <a:prstGeom prst="downArrow">
            <a:avLst>
              <a:gd name="adj1" fmla="val 50000"/>
              <a:gd name="adj2" fmla="val 56974"/>
            </a:avLst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585" tIns="65293" rIns="130585" bIns="6529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TextBox 30"/>
          <p:cNvSpPr txBox="1">
            <a:spLocks noChangeArrowheads="1"/>
          </p:cNvSpPr>
          <p:nvPr/>
        </p:nvSpPr>
        <p:spPr bwMode="auto">
          <a:xfrm>
            <a:off x="495904" y="1816255"/>
            <a:ext cx="138224" cy="2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51412" rIns="0" bIns="51412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7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l-GR" sz="700" baseline="-25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700" baseline="-250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54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Arial" pitchFamily="34" charset="0"/>
              </a:rPr>
              <a:t>Πώς υπολογίζεται η άντωση που δέχεται </a:t>
            </a:r>
            <a:br>
              <a:rPr lang="el-GR" dirty="0" smtClean="0">
                <a:latin typeface="Arial" pitchFamily="34" charset="0"/>
              </a:rPr>
            </a:br>
            <a:r>
              <a:rPr lang="el-GR" dirty="0" smtClean="0">
                <a:latin typeface="Arial" pitchFamily="34" charset="0"/>
              </a:rPr>
              <a:t>ένα σώμα που είναι βυθισμένο σε υγρό;</a:t>
            </a:r>
            <a:endParaRPr lang="en-US" dirty="0" smtClean="0">
              <a:latin typeface="Arial" pitchFamily="34" charset="0"/>
            </a:endParaRPr>
          </a:p>
        </p:txBody>
      </p:sp>
      <p:grpSp>
        <p:nvGrpSpPr>
          <p:cNvPr id="4" name="Ομάδα 3"/>
          <p:cNvGrpSpPr/>
          <p:nvPr/>
        </p:nvGrpSpPr>
        <p:grpSpPr>
          <a:xfrm>
            <a:off x="180000" y="1432800"/>
            <a:ext cx="1151559" cy="1108801"/>
            <a:chOff x="255600" y="1517941"/>
            <a:chExt cx="1151559" cy="1108801"/>
          </a:xfrm>
        </p:grpSpPr>
        <p:sp>
          <p:nvSpPr>
            <p:cNvPr id="17" name="Rectangle 3"/>
            <p:cNvSpPr/>
            <p:nvPr/>
          </p:nvSpPr>
          <p:spPr>
            <a:xfrm>
              <a:off x="278714" y="1665423"/>
              <a:ext cx="1128445" cy="952967"/>
            </a:xfrm>
            <a:prstGeom prst="rect">
              <a:avLst/>
            </a:prstGeom>
            <a:solidFill>
              <a:srgbClr val="B7DD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30585" tIns="65293" rIns="130585" bIns="65293" anchor="ctr"/>
            <a:lstStyle/>
            <a:p>
              <a:pPr algn="ctr" defTabSz="215342">
                <a:defRPr/>
              </a:pPr>
              <a:endParaRPr lang="en-US"/>
            </a:p>
          </p:txBody>
        </p:sp>
        <p:cxnSp>
          <p:nvCxnSpPr>
            <p:cNvPr id="18" name="Straight Connector 4"/>
            <p:cNvCxnSpPr/>
            <p:nvPr/>
          </p:nvCxnSpPr>
          <p:spPr>
            <a:xfrm>
              <a:off x="278713" y="1517941"/>
              <a:ext cx="0" cy="1107257"/>
            </a:xfrm>
            <a:prstGeom prst="line">
              <a:avLst/>
            </a:prstGeom>
            <a:ln w="1587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5"/>
            <p:cNvCxnSpPr/>
            <p:nvPr/>
          </p:nvCxnSpPr>
          <p:spPr>
            <a:xfrm>
              <a:off x="1400400" y="1517942"/>
              <a:ext cx="0" cy="1108800"/>
            </a:xfrm>
            <a:prstGeom prst="line">
              <a:avLst/>
            </a:prstGeom>
            <a:ln w="1587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6"/>
            <p:cNvCxnSpPr/>
            <p:nvPr/>
          </p:nvCxnSpPr>
          <p:spPr>
            <a:xfrm flipH="1">
              <a:off x="269650" y="2620800"/>
              <a:ext cx="1128445" cy="0"/>
            </a:xfrm>
            <a:prstGeom prst="line">
              <a:avLst/>
            </a:prstGeom>
            <a:ln w="1587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Ομάδα 23"/>
            <p:cNvGrpSpPr/>
            <p:nvPr/>
          </p:nvGrpSpPr>
          <p:grpSpPr>
            <a:xfrm>
              <a:off x="255600" y="1536862"/>
              <a:ext cx="254103" cy="338187"/>
              <a:chOff x="255600" y="1536862"/>
              <a:chExt cx="254103" cy="338187"/>
            </a:xfrm>
          </p:grpSpPr>
          <p:cxnSp>
            <p:nvCxnSpPr>
              <p:cNvPr id="26" name="Straight Connector 19"/>
              <p:cNvCxnSpPr/>
              <p:nvPr/>
            </p:nvCxnSpPr>
            <p:spPr>
              <a:xfrm flipH="1">
                <a:off x="288379" y="1665423"/>
                <a:ext cx="206201" cy="0"/>
              </a:xfrm>
              <a:prstGeom prst="line">
                <a:avLst/>
              </a:prstGeom>
              <a:ln w="9525" cmpd="sng">
                <a:solidFill>
                  <a:schemeClr val="accent1"/>
                </a:solidFill>
                <a:prstDash val="solid"/>
                <a:headEnd type="triangle" w="sm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Oval 24"/>
              <p:cNvSpPr/>
              <p:nvPr/>
            </p:nvSpPr>
            <p:spPr>
              <a:xfrm>
                <a:off x="255600" y="1640466"/>
                <a:ext cx="52116" cy="49917"/>
              </a:xfrm>
              <a:prstGeom prst="ellipse">
                <a:avLst/>
              </a:prstGeom>
              <a:solidFill>
                <a:schemeClr val="accent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30585" tIns="65293" rIns="130585" bIns="65293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" name="TextBox 25"/>
              <p:cNvSpPr txBox="1">
                <a:spLocks noChangeArrowheads="1"/>
              </p:cNvSpPr>
              <p:nvPr/>
            </p:nvSpPr>
            <p:spPr bwMode="auto">
              <a:xfrm>
                <a:off x="423927" y="1536862"/>
                <a:ext cx="85776" cy="92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noAutofit/>
              </a:bodyPr>
              <a:lstStyle>
                <a:lvl1pPr eaLnBrk="0" hangingPunct="0"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defTabSz="1492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defTabSz="1492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defTabSz="1492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defTabSz="1492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algn="ctr" eaLnBrk="1" hangingPunct="1"/>
                <a:r>
                  <a:rPr lang="en-US" dirty="0" smtClean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x</a:t>
                </a:r>
                <a:endParaRPr lang="en-US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" name="TextBox 26"/>
              <p:cNvSpPr txBox="1">
                <a:spLocks noChangeArrowheads="1"/>
              </p:cNvSpPr>
              <p:nvPr/>
            </p:nvSpPr>
            <p:spPr bwMode="auto">
              <a:xfrm>
                <a:off x="307716" y="1782716"/>
                <a:ext cx="98185" cy="92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noAutofit/>
              </a:bodyPr>
              <a:lstStyle>
                <a:lvl1pPr eaLnBrk="0" hangingPunct="0"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defTabSz="1492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defTabSz="1492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defTabSz="1492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defTabSz="1492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algn="ctr" eaLnBrk="1" hangingPunct="1"/>
                <a:r>
                  <a:rPr lang="en-US" dirty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z</a:t>
                </a:r>
              </a:p>
            </p:txBody>
          </p:sp>
          <p:cxnSp>
            <p:nvCxnSpPr>
              <p:cNvPr id="30" name="Straight Connector 19"/>
              <p:cNvCxnSpPr/>
              <p:nvPr/>
            </p:nvCxnSpPr>
            <p:spPr>
              <a:xfrm rot="5400000" flipH="1">
                <a:off x="176400" y="1768524"/>
                <a:ext cx="206201" cy="0"/>
              </a:xfrm>
              <a:prstGeom prst="line">
                <a:avLst/>
              </a:prstGeom>
              <a:ln w="9525" cmpd="sng">
                <a:solidFill>
                  <a:schemeClr val="accent1"/>
                </a:solidFill>
                <a:prstDash val="solid"/>
                <a:headEnd type="triangle" w="sm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18"/>
            <p:cNvSpPr txBox="1">
              <a:spLocks noChangeArrowheads="1"/>
            </p:cNvSpPr>
            <p:nvPr/>
          </p:nvSpPr>
          <p:spPr bwMode="auto">
            <a:xfrm>
              <a:off x="306087" y="2436530"/>
              <a:ext cx="235679" cy="190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>
              <a:lvl1pPr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l-GR" sz="700" dirty="0" smtClean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ρ</a:t>
              </a:r>
              <a:r>
                <a:rPr lang="el-GR" sz="700" baseline="-25000" dirty="0" smtClean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υγρ</a:t>
              </a:r>
              <a:endParaRPr lang="en-US" sz="700" baseline="-25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8"/>
            <p:cNvSpPr/>
            <p:nvPr/>
          </p:nvSpPr>
          <p:spPr>
            <a:xfrm>
              <a:off x="709245" y="2137369"/>
              <a:ext cx="185808" cy="15656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63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30585" tIns="65293" rIns="130585" bIns="65293"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5" name="Straight Connector 12"/>
            <p:cNvCxnSpPr/>
            <p:nvPr/>
          </p:nvCxnSpPr>
          <p:spPr>
            <a:xfrm flipH="1">
              <a:off x="910913" y="2137369"/>
              <a:ext cx="208468" cy="0"/>
            </a:xfrm>
            <a:prstGeom prst="line">
              <a:avLst/>
            </a:prstGeom>
            <a:ln w="6350" cmpd="sng">
              <a:solidFill>
                <a:schemeClr val="accent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14"/>
            <p:cNvCxnSpPr/>
            <p:nvPr/>
          </p:nvCxnSpPr>
          <p:spPr>
            <a:xfrm>
              <a:off x="1019679" y="1665423"/>
              <a:ext cx="0" cy="471946"/>
            </a:xfrm>
            <a:prstGeom prst="line">
              <a:avLst/>
            </a:prstGeom>
            <a:ln w="6350" cmpd="sng">
              <a:solidFill>
                <a:schemeClr val="accent1"/>
              </a:solidFill>
              <a:prstDash val="solid"/>
              <a:headEnd type="none" w="sm" len="sm"/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18"/>
            <p:cNvSpPr txBox="1">
              <a:spLocks noChangeArrowheads="1"/>
            </p:cNvSpPr>
            <p:nvPr/>
          </p:nvSpPr>
          <p:spPr bwMode="auto">
            <a:xfrm>
              <a:off x="1051403" y="1742568"/>
              <a:ext cx="158617" cy="211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51412" rIns="0" bIns="51412">
              <a:spAutoFit/>
            </a:bodyPr>
            <a:lstStyle>
              <a:lvl1pPr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700" dirty="0" smtClean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h</a:t>
              </a:r>
              <a:r>
                <a:rPr lang="el-GR" sz="700" baseline="-25000" dirty="0" smtClean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en-US" sz="700" baseline="-25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9" name="Straight Connector 23"/>
            <p:cNvCxnSpPr/>
            <p:nvPr/>
          </p:nvCxnSpPr>
          <p:spPr>
            <a:xfrm flipH="1">
              <a:off x="910914" y="2293929"/>
              <a:ext cx="348957" cy="0"/>
            </a:xfrm>
            <a:prstGeom prst="line">
              <a:avLst/>
            </a:prstGeom>
            <a:ln w="6350" cmpd="sng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27"/>
            <p:cNvCxnSpPr/>
            <p:nvPr/>
          </p:nvCxnSpPr>
          <p:spPr>
            <a:xfrm>
              <a:off x="1200956" y="1665423"/>
              <a:ext cx="0" cy="628505"/>
            </a:xfrm>
            <a:prstGeom prst="line">
              <a:avLst/>
            </a:prstGeom>
            <a:ln w="6350" cmpd="sng">
              <a:solidFill>
                <a:schemeClr val="tx1"/>
              </a:solidFill>
              <a:prstDash val="solid"/>
              <a:headEnd type="none" w="sm" len="sm"/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28"/>
            <p:cNvSpPr txBox="1">
              <a:spLocks noChangeArrowheads="1"/>
            </p:cNvSpPr>
            <p:nvPr/>
          </p:nvSpPr>
          <p:spPr bwMode="auto">
            <a:xfrm>
              <a:off x="1234946" y="1874168"/>
              <a:ext cx="158617" cy="211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51412" rIns="0" bIns="51412">
              <a:spAutoFit/>
            </a:bodyPr>
            <a:lstStyle>
              <a:lvl1pPr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7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h</a:t>
              </a:r>
              <a:r>
                <a:rPr lang="en-US" sz="700" baseline="-250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en-US" sz="700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5" name="Θέση περιεχομένου 1"/>
          <p:cNvSpPr txBox="1">
            <a:spLocks/>
          </p:cNvSpPr>
          <p:nvPr/>
        </p:nvSpPr>
        <p:spPr>
          <a:xfrm>
            <a:off x="1656531" y="1152212"/>
            <a:ext cx="2483468" cy="183598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431868" rtl="0" eaLnBrk="1" latinLnBrk="0" hangingPunct="1">
              <a:lnSpc>
                <a:spcPct val="125000"/>
              </a:lnSpc>
              <a:spcBef>
                <a:spcPts val="0"/>
              </a:spcBef>
              <a:buFont typeface="Wingdings" pitchFamily="2" charset="2"/>
              <a:buNone/>
              <a:defRPr sz="700" kern="1200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-159961" algn="l" defTabSz="431868" rtl="0" eaLnBrk="1" latinLnBrk="0" hangingPunct="1">
              <a:lnSpc>
                <a:spcPct val="125000"/>
              </a:lnSpc>
              <a:spcBef>
                <a:spcPts val="0"/>
              </a:spcBef>
              <a:buFont typeface="Wingdings" pitchFamily="2" charset="2"/>
              <a:buChar char="§"/>
              <a:defRPr sz="7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539835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755768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9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971703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9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1187637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3572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19505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35438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271463" algn="l"/>
              </a:tabLst>
            </a:pPr>
            <a:r>
              <a:rPr lang="el-GR" dirty="0" smtClean="0">
                <a:solidFill>
                  <a:schemeClr val="accent2"/>
                </a:solidFill>
              </a:rPr>
              <a:t>1</a:t>
            </a:r>
            <a:r>
              <a:rPr lang="el-G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Στον κατακόρυφο άξονα (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z)</a:t>
            </a:r>
          </a:p>
          <a:p>
            <a:pPr>
              <a:tabLst>
                <a:tab pos="360363" algn="l"/>
              </a:tabLst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tabLst>
                <a:tab pos="360363" algn="l"/>
              </a:tabLst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tabLst>
                <a:tab pos="360363" algn="l"/>
              </a:tabLst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tabLst>
                <a:tab pos="360363" algn="l"/>
              </a:tabLst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tabLst>
                <a:tab pos="360363" algn="l"/>
              </a:tabLst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tabLst>
                <a:tab pos="360363" algn="l"/>
              </a:tabLst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tabLst>
                <a:tab pos="360363" algn="l"/>
              </a:tabLst>
            </a:pPr>
            <a:endParaRPr lang="en-US" sz="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tabLst>
                <a:tab pos="360363" algn="l"/>
              </a:tabLst>
            </a:pPr>
            <a:endParaRPr lang="el-GR" sz="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tabLst>
                <a:tab pos="360363" algn="l"/>
              </a:tabLst>
            </a:pPr>
            <a:endParaRPr lang="en-US" sz="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tabLst>
                <a:tab pos="271463" algn="l"/>
              </a:tabLst>
            </a:pPr>
            <a:r>
              <a:rPr lang="en-US" dirty="0" smtClean="0">
                <a:solidFill>
                  <a:schemeClr val="bg1"/>
                </a:solidFill>
              </a:rPr>
              <a:t>2</a:t>
            </a:r>
            <a:r>
              <a:rPr lang="el-GR" dirty="0" smtClean="0">
                <a:solidFill>
                  <a:schemeClr val="bg1"/>
                </a:solidFill>
              </a:rPr>
              <a:t>	Στον οριζόντιο άξονα (</a:t>
            </a:r>
            <a:r>
              <a:rPr lang="en-US" dirty="0" smtClean="0">
                <a:solidFill>
                  <a:schemeClr val="bg1"/>
                </a:solidFill>
              </a:rPr>
              <a:t>x)</a:t>
            </a:r>
            <a:endParaRPr lang="el-GR" dirty="0" smtClean="0">
              <a:solidFill>
                <a:schemeClr val="bg1"/>
              </a:solidFill>
            </a:endParaRPr>
          </a:p>
          <a:p>
            <a:pPr>
              <a:tabLst>
                <a:tab pos="360363" algn="l"/>
              </a:tabLst>
            </a:pP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32" name="Down Arrow 13"/>
          <p:cNvSpPr/>
          <p:nvPr/>
        </p:nvSpPr>
        <p:spPr>
          <a:xfrm>
            <a:off x="633645" y="1789028"/>
            <a:ext cx="185808" cy="249587"/>
          </a:xfrm>
          <a:prstGeom prst="downArrow">
            <a:avLst>
              <a:gd name="adj1" fmla="val 50000"/>
              <a:gd name="adj2" fmla="val 56974"/>
            </a:avLst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585" tIns="65293" rIns="130585" bIns="6529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TextBox 30"/>
          <p:cNvSpPr txBox="1">
            <a:spLocks noChangeArrowheads="1"/>
          </p:cNvSpPr>
          <p:nvPr/>
        </p:nvSpPr>
        <p:spPr bwMode="auto">
          <a:xfrm>
            <a:off x="495904" y="1816255"/>
            <a:ext cx="138224" cy="2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51412" rIns="0" bIns="51412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7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l-GR" sz="700" baseline="-25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700" baseline="-250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Down Arrow 29"/>
          <p:cNvSpPr/>
          <p:nvPr/>
        </p:nvSpPr>
        <p:spPr>
          <a:xfrm rot="10800000">
            <a:off x="633645" y="2213326"/>
            <a:ext cx="185808" cy="437910"/>
          </a:xfrm>
          <a:prstGeom prst="downArrow">
            <a:avLst>
              <a:gd name="adj1" fmla="val 50000"/>
              <a:gd name="adj2" fmla="val 63949"/>
            </a:avLst>
          </a:prstGeom>
          <a:solidFill>
            <a:schemeClr val="accent2"/>
          </a:solidFill>
          <a:ln w="6350">
            <a:solidFill>
              <a:schemeClr val="accent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585" tIns="65293" rIns="130585" bIns="6529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TextBox 32"/>
          <p:cNvSpPr txBox="1">
            <a:spLocks noChangeArrowheads="1"/>
          </p:cNvSpPr>
          <p:nvPr/>
        </p:nvSpPr>
        <p:spPr bwMode="auto">
          <a:xfrm>
            <a:off x="489107" y="2245614"/>
            <a:ext cx="156350" cy="2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51412" rIns="0" bIns="51412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700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en-US" sz="700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700" baseline="-25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89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Arial" pitchFamily="34" charset="0"/>
              </a:rPr>
              <a:t>Πώς υπολογίζεται η άντωση που δέχεται </a:t>
            </a:r>
            <a:br>
              <a:rPr lang="el-GR" dirty="0" smtClean="0">
                <a:latin typeface="Arial" pitchFamily="34" charset="0"/>
              </a:rPr>
            </a:br>
            <a:r>
              <a:rPr lang="el-GR" dirty="0" smtClean="0">
                <a:latin typeface="Arial" pitchFamily="34" charset="0"/>
              </a:rPr>
              <a:t>ένα σώμα που είναι βυθισμένο σε υγρό;</a:t>
            </a:r>
            <a:endParaRPr lang="en-US" dirty="0" smtClean="0">
              <a:latin typeface="Arial" pitchFamily="34" charset="0"/>
            </a:endParaRPr>
          </a:p>
        </p:txBody>
      </p:sp>
      <p:grpSp>
        <p:nvGrpSpPr>
          <p:cNvPr id="4" name="Ομάδα 3"/>
          <p:cNvGrpSpPr/>
          <p:nvPr/>
        </p:nvGrpSpPr>
        <p:grpSpPr>
          <a:xfrm>
            <a:off x="180000" y="1432800"/>
            <a:ext cx="1151559" cy="1218436"/>
            <a:chOff x="255600" y="1517941"/>
            <a:chExt cx="1151559" cy="1218436"/>
          </a:xfrm>
        </p:grpSpPr>
        <p:sp>
          <p:nvSpPr>
            <p:cNvPr id="17" name="Rectangle 3"/>
            <p:cNvSpPr/>
            <p:nvPr/>
          </p:nvSpPr>
          <p:spPr>
            <a:xfrm>
              <a:off x="278714" y="1665423"/>
              <a:ext cx="1128445" cy="952967"/>
            </a:xfrm>
            <a:prstGeom prst="rect">
              <a:avLst/>
            </a:prstGeom>
            <a:solidFill>
              <a:srgbClr val="B7DD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30585" tIns="65293" rIns="130585" bIns="65293" anchor="ctr"/>
            <a:lstStyle/>
            <a:p>
              <a:pPr algn="ctr" defTabSz="215342">
                <a:defRPr/>
              </a:pPr>
              <a:endParaRPr lang="en-US"/>
            </a:p>
          </p:txBody>
        </p:sp>
        <p:cxnSp>
          <p:nvCxnSpPr>
            <p:cNvPr id="18" name="Straight Connector 4"/>
            <p:cNvCxnSpPr/>
            <p:nvPr/>
          </p:nvCxnSpPr>
          <p:spPr>
            <a:xfrm>
              <a:off x="278713" y="1517941"/>
              <a:ext cx="0" cy="1107257"/>
            </a:xfrm>
            <a:prstGeom prst="line">
              <a:avLst/>
            </a:prstGeom>
            <a:ln w="1587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5"/>
            <p:cNvCxnSpPr/>
            <p:nvPr/>
          </p:nvCxnSpPr>
          <p:spPr>
            <a:xfrm>
              <a:off x="1400400" y="1517942"/>
              <a:ext cx="0" cy="1108800"/>
            </a:xfrm>
            <a:prstGeom prst="line">
              <a:avLst/>
            </a:prstGeom>
            <a:ln w="1587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6"/>
            <p:cNvCxnSpPr/>
            <p:nvPr/>
          </p:nvCxnSpPr>
          <p:spPr>
            <a:xfrm flipH="1">
              <a:off x="269650" y="2620800"/>
              <a:ext cx="1128445" cy="0"/>
            </a:xfrm>
            <a:prstGeom prst="line">
              <a:avLst/>
            </a:prstGeom>
            <a:ln w="1587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Ομάδα 23"/>
            <p:cNvGrpSpPr/>
            <p:nvPr/>
          </p:nvGrpSpPr>
          <p:grpSpPr>
            <a:xfrm>
              <a:off x="255600" y="1536862"/>
              <a:ext cx="254103" cy="338187"/>
              <a:chOff x="255600" y="1536862"/>
              <a:chExt cx="254103" cy="338187"/>
            </a:xfrm>
          </p:grpSpPr>
          <p:cxnSp>
            <p:nvCxnSpPr>
              <p:cNvPr id="26" name="Straight Connector 19"/>
              <p:cNvCxnSpPr/>
              <p:nvPr/>
            </p:nvCxnSpPr>
            <p:spPr>
              <a:xfrm flipH="1">
                <a:off x="288379" y="1665423"/>
                <a:ext cx="206201" cy="0"/>
              </a:xfrm>
              <a:prstGeom prst="line">
                <a:avLst/>
              </a:prstGeom>
              <a:ln w="9525" cmpd="sng">
                <a:solidFill>
                  <a:schemeClr val="accent1"/>
                </a:solidFill>
                <a:prstDash val="solid"/>
                <a:headEnd type="triangle" w="sm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Oval 24"/>
              <p:cNvSpPr/>
              <p:nvPr/>
            </p:nvSpPr>
            <p:spPr>
              <a:xfrm>
                <a:off x="255600" y="1640466"/>
                <a:ext cx="52116" cy="49917"/>
              </a:xfrm>
              <a:prstGeom prst="ellipse">
                <a:avLst/>
              </a:prstGeom>
              <a:solidFill>
                <a:schemeClr val="accent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30585" tIns="65293" rIns="130585" bIns="65293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" name="TextBox 25"/>
              <p:cNvSpPr txBox="1">
                <a:spLocks noChangeArrowheads="1"/>
              </p:cNvSpPr>
              <p:nvPr/>
            </p:nvSpPr>
            <p:spPr bwMode="auto">
              <a:xfrm>
                <a:off x="423927" y="1536862"/>
                <a:ext cx="85776" cy="92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noAutofit/>
              </a:bodyPr>
              <a:lstStyle>
                <a:lvl1pPr eaLnBrk="0" hangingPunct="0"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defTabSz="1492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defTabSz="1492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defTabSz="1492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defTabSz="1492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algn="ctr" eaLnBrk="1" hangingPunct="1"/>
                <a:r>
                  <a:rPr lang="en-US" dirty="0" smtClean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x</a:t>
                </a:r>
                <a:endParaRPr lang="en-US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" name="TextBox 26"/>
              <p:cNvSpPr txBox="1">
                <a:spLocks noChangeArrowheads="1"/>
              </p:cNvSpPr>
              <p:nvPr/>
            </p:nvSpPr>
            <p:spPr bwMode="auto">
              <a:xfrm>
                <a:off x="307716" y="1782716"/>
                <a:ext cx="98185" cy="92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noAutofit/>
              </a:bodyPr>
              <a:lstStyle>
                <a:lvl1pPr eaLnBrk="0" hangingPunct="0"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defTabSz="1492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defTabSz="1492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defTabSz="1492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defTabSz="1492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algn="ctr" eaLnBrk="1" hangingPunct="1"/>
                <a:r>
                  <a:rPr lang="en-US" dirty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z</a:t>
                </a:r>
              </a:p>
            </p:txBody>
          </p:sp>
          <p:cxnSp>
            <p:nvCxnSpPr>
              <p:cNvPr id="30" name="Straight Connector 19"/>
              <p:cNvCxnSpPr/>
              <p:nvPr/>
            </p:nvCxnSpPr>
            <p:spPr>
              <a:xfrm rot="5400000" flipH="1">
                <a:off x="176400" y="1768524"/>
                <a:ext cx="206201" cy="0"/>
              </a:xfrm>
              <a:prstGeom prst="line">
                <a:avLst/>
              </a:prstGeom>
              <a:ln w="9525" cmpd="sng">
                <a:solidFill>
                  <a:schemeClr val="accent1"/>
                </a:solidFill>
                <a:prstDash val="solid"/>
                <a:headEnd type="triangle" w="sm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18"/>
            <p:cNvSpPr txBox="1">
              <a:spLocks noChangeArrowheads="1"/>
            </p:cNvSpPr>
            <p:nvPr/>
          </p:nvSpPr>
          <p:spPr bwMode="auto">
            <a:xfrm>
              <a:off x="306087" y="2436530"/>
              <a:ext cx="235679" cy="190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>
              <a:lvl1pPr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l-GR" sz="700" dirty="0" smtClean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ρ</a:t>
              </a:r>
              <a:r>
                <a:rPr lang="el-GR" sz="700" baseline="-25000" dirty="0" smtClean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υγρ</a:t>
              </a:r>
              <a:endParaRPr lang="en-US" sz="700" baseline="-25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8"/>
            <p:cNvSpPr/>
            <p:nvPr/>
          </p:nvSpPr>
          <p:spPr>
            <a:xfrm>
              <a:off x="709245" y="2137369"/>
              <a:ext cx="185808" cy="15656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63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30585" tIns="65293" rIns="130585" bIns="65293"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5" name="Straight Connector 12"/>
            <p:cNvCxnSpPr/>
            <p:nvPr/>
          </p:nvCxnSpPr>
          <p:spPr>
            <a:xfrm flipH="1">
              <a:off x="910913" y="2137369"/>
              <a:ext cx="208468" cy="0"/>
            </a:xfrm>
            <a:prstGeom prst="line">
              <a:avLst/>
            </a:prstGeom>
            <a:ln w="6350" cmpd="sng">
              <a:solidFill>
                <a:schemeClr val="accent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14"/>
            <p:cNvCxnSpPr/>
            <p:nvPr/>
          </p:nvCxnSpPr>
          <p:spPr>
            <a:xfrm>
              <a:off x="1019679" y="1665423"/>
              <a:ext cx="0" cy="471946"/>
            </a:xfrm>
            <a:prstGeom prst="line">
              <a:avLst/>
            </a:prstGeom>
            <a:ln w="6350" cmpd="sng">
              <a:solidFill>
                <a:schemeClr val="accent1"/>
              </a:solidFill>
              <a:prstDash val="solid"/>
              <a:headEnd type="none" w="sm" len="sm"/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18"/>
            <p:cNvSpPr txBox="1">
              <a:spLocks noChangeArrowheads="1"/>
            </p:cNvSpPr>
            <p:nvPr/>
          </p:nvSpPr>
          <p:spPr bwMode="auto">
            <a:xfrm>
              <a:off x="1051403" y="1742568"/>
              <a:ext cx="158617" cy="211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51412" rIns="0" bIns="51412">
              <a:spAutoFit/>
            </a:bodyPr>
            <a:lstStyle>
              <a:lvl1pPr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700" dirty="0" smtClean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h</a:t>
              </a:r>
              <a:r>
                <a:rPr lang="el-GR" sz="700" baseline="-25000" dirty="0" smtClean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en-US" sz="700" baseline="-25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Down Arrow 13"/>
            <p:cNvSpPr/>
            <p:nvPr/>
          </p:nvSpPr>
          <p:spPr>
            <a:xfrm>
              <a:off x="709245" y="1874169"/>
              <a:ext cx="185808" cy="249587"/>
            </a:xfrm>
            <a:prstGeom prst="downArrow">
              <a:avLst>
                <a:gd name="adj1" fmla="val 50000"/>
                <a:gd name="adj2" fmla="val 56974"/>
              </a:avLst>
            </a:prstGeom>
            <a:solidFill>
              <a:schemeClr val="accent2"/>
            </a:solidFill>
            <a:ln w="635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30585" tIns="65293" rIns="130585" bIns="65293"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9" name="Straight Connector 23"/>
            <p:cNvCxnSpPr/>
            <p:nvPr/>
          </p:nvCxnSpPr>
          <p:spPr>
            <a:xfrm flipH="1">
              <a:off x="910914" y="2293929"/>
              <a:ext cx="348957" cy="0"/>
            </a:xfrm>
            <a:prstGeom prst="line">
              <a:avLst/>
            </a:prstGeom>
            <a:ln w="6350" cmpd="sng">
              <a:solidFill>
                <a:schemeClr val="accent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27"/>
            <p:cNvCxnSpPr/>
            <p:nvPr/>
          </p:nvCxnSpPr>
          <p:spPr>
            <a:xfrm>
              <a:off x="1200956" y="1665423"/>
              <a:ext cx="0" cy="628505"/>
            </a:xfrm>
            <a:prstGeom prst="line">
              <a:avLst/>
            </a:prstGeom>
            <a:ln w="6350" cmpd="sng">
              <a:solidFill>
                <a:schemeClr val="accent1"/>
              </a:solidFill>
              <a:prstDash val="solid"/>
              <a:headEnd type="none" w="sm" len="sm"/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28"/>
            <p:cNvSpPr txBox="1">
              <a:spLocks noChangeArrowheads="1"/>
            </p:cNvSpPr>
            <p:nvPr/>
          </p:nvSpPr>
          <p:spPr bwMode="auto">
            <a:xfrm>
              <a:off x="1234946" y="1874168"/>
              <a:ext cx="158617" cy="211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51412" rIns="0" bIns="51412">
              <a:spAutoFit/>
            </a:bodyPr>
            <a:lstStyle>
              <a:lvl1pPr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700" dirty="0" smtClean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h</a:t>
              </a:r>
              <a:r>
                <a:rPr lang="en-US" sz="700" baseline="-25000" dirty="0" smtClean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en-US" sz="700" baseline="-25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Down Arrow 29"/>
            <p:cNvSpPr/>
            <p:nvPr/>
          </p:nvSpPr>
          <p:spPr>
            <a:xfrm rot="10800000">
              <a:off x="709245" y="2298467"/>
              <a:ext cx="185808" cy="437910"/>
            </a:xfrm>
            <a:prstGeom prst="downArrow">
              <a:avLst>
                <a:gd name="adj1" fmla="val 50000"/>
                <a:gd name="adj2" fmla="val 63949"/>
              </a:avLst>
            </a:prstGeom>
            <a:solidFill>
              <a:schemeClr val="accent2"/>
            </a:solidFill>
            <a:ln w="635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30585" tIns="65293" rIns="130585" bIns="65293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" name="TextBox 30"/>
            <p:cNvSpPr txBox="1">
              <a:spLocks noChangeArrowheads="1"/>
            </p:cNvSpPr>
            <p:nvPr/>
          </p:nvSpPr>
          <p:spPr bwMode="auto">
            <a:xfrm>
              <a:off x="571504" y="1901396"/>
              <a:ext cx="138224" cy="211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51412" rIns="0" bIns="51412">
              <a:spAutoFit/>
            </a:bodyPr>
            <a:lstStyle>
              <a:lvl1pPr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F</a:t>
              </a:r>
              <a:r>
                <a:rPr lang="el-GR" sz="700" baseline="-250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en-US" sz="700" baseline="-25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TextBox 32"/>
            <p:cNvSpPr txBox="1">
              <a:spLocks noChangeArrowheads="1"/>
            </p:cNvSpPr>
            <p:nvPr/>
          </p:nvSpPr>
          <p:spPr bwMode="auto">
            <a:xfrm>
              <a:off x="564707" y="2330755"/>
              <a:ext cx="156350" cy="211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51412" rIns="0" bIns="51412">
              <a:spAutoFit/>
            </a:bodyPr>
            <a:lstStyle>
              <a:lvl1pPr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F</a:t>
              </a:r>
              <a:r>
                <a:rPr lang="en-US" sz="700" baseline="-250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en-US" sz="700" baseline="-25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5" name="Θέση περιεχομένου 1"/>
          <p:cNvSpPr txBox="1">
            <a:spLocks/>
          </p:cNvSpPr>
          <p:nvPr/>
        </p:nvSpPr>
        <p:spPr>
          <a:xfrm>
            <a:off x="1656531" y="1152212"/>
            <a:ext cx="2483468" cy="183598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431868" rtl="0" eaLnBrk="1" latinLnBrk="0" hangingPunct="1">
              <a:lnSpc>
                <a:spcPct val="125000"/>
              </a:lnSpc>
              <a:spcBef>
                <a:spcPts val="0"/>
              </a:spcBef>
              <a:buFont typeface="Wingdings" pitchFamily="2" charset="2"/>
              <a:buNone/>
              <a:defRPr sz="700" kern="1200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-159961" algn="l" defTabSz="431868" rtl="0" eaLnBrk="1" latinLnBrk="0" hangingPunct="1">
              <a:lnSpc>
                <a:spcPct val="125000"/>
              </a:lnSpc>
              <a:spcBef>
                <a:spcPts val="0"/>
              </a:spcBef>
              <a:buFont typeface="Wingdings" pitchFamily="2" charset="2"/>
              <a:buChar char="§"/>
              <a:defRPr sz="7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539835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755768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9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971703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9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1187637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3572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19505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35438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271463" algn="l"/>
              </a:tabLst>
            </a:pPr>
            <a:r>
              <a:rPr lang="el-GR" dirty="0" smtClean="0">
                <a:solidFill>
                  <a:schemeClr val="accent2"/>
                </a:solidFill>
              </a:rPr>
              <a:t>1</a:t>
            </a:r>
            <a:r>
              <a:rPr lang="el-G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Στον κατακόρυφο άξονα (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z)</a:t>
            </a:r>
          </a:p>
          <a:p>
            <a:pPr>
              <a:tabLst>
                <a:tab pos="360363" algn="l"/>
              </a:tabLst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tabLst>
                <a:tab pos="360363" algn="l"/>
              </a:tabLst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tabLst>
                <a:tab pos="360363" algn="l"/>
              </a:tabLst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tabLst>
                <a:tab pos="360363" algn="l"/>
              </a:tabLst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tabLst>
                <a:tab pos="360363" algn="l"/>
              </a:tabLst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tabLst>
                <a:tab pos="360363" algn="l"/>
              </a:tabLst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tabLst>
                <a:tab pos="360363" algn="l"/>
              </a:tabLst>
            </a:pPr>
            <a:endParaRPr lang="en-US" sz="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tabLst>
                <a:tab pos="360363" algn="l"/>
              </a:tabLst>
            </a:pPr>
            <a:endParaRPr lang="el-GR" sz="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tabLst>
                <a:tab pos="360363" algn="l"/>
              </a:tabLst>
            </a:pPr>
            <a:endParaRPr lang="en-US" sz="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tabLst>
                <a:tab pos="271463" algn="l"/>
              </a:tabLst>
            </a:pPr>
            <a:r>
              <a:rPr lang="en-US" dirty="0" smtClean="0">
                <a:solidFill>
                  <a:schemeClr val="bg1"/>
                </a:solidFill>
              </a:rPr>
              <a:t>2</a:t>
            </a:r>
            <a:r>
              <a:rPr lang="el-GR" dirty="0" smtClean="0">
                <a:solidFill>
                  <a:schemeClr val="bg1"/>
                </a:solidFill>
              </a:rPr>
              <a:t>	Στον οριζόντιο άξονα (</a:t>
            </a:r>
            <a:r>
              <a:rPr lang="en-US" dirty="0" smtClean="0">
                <a:solidFill>
                  <a:schemeClr val="bg1"/>
                </a:solidFill>
              </a:rPr>
              <a:t>x)</a:t>
            </a:r>
            <a:endParaRPr lang="el-GR" dirty="0" smtClean="0">
              <a:solidFill>
                <a:schemeClr val="bg1"/>
              </a:solidFill>
            </a:endParaRPr>
          </a:p>
          <a:p>
            <a:pPr>
              <a:tabLst>
                <a:tab pos="360363" algn="l"/>
              </a:tabLst>
            </a:pPr>
            <a:endParaRPr lang="el-GR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926000" y="1374709"/>
                <a:ext cx="2195435" cy="215444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no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7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nor/>
                          </m:rPr>
                          <a:rPr lang="en-US" sz="700" b="0" i="0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+mj-lt"/>
                          </a:rPr>
                          <m:t>F</m:t>
                        </m:r>
                      </m:e>
                    </m:nary>
                    <m:r>
                      <m:rPr>
                        <m:nor/>
                      </m:rPr>
                      <a:rPr lang="en-US" sz="700" b="0" i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</a:rPr>
                      <m:t>   </m:t>
                    </m:r>
                    <m:r>
                      <m:rPr>
                        <m:nor/>
                      </m:rPr>
                      <a:rPr lang="en-US" sz="700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</a:rPr>
                      <m:t>=   </m:t>
                    </m:r>
                    <m:r>
                      <m:rPr>
                        <m:nor/>
                      </m:rPr>
                      <a:rPr lang="en-US" sz="700" i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</a:rPr>
                      <m:t>F</m:t>
                    </m:r>
                    <m:r>
                      <m:rPr>
                        <m:nor/>
                      </m:rPr>
                      <a:rPr lang="en-US" sz="700" b="0" i="0" baseline="-250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</a:rPr>
                      <m:t>1</m:t>
                    </m:r>
                    <m:r>
                      <m:rPr>
                        <m:nor/>
                      </m:rPr>
                      <a:rPr lang="en-US" sz="700" b="0" i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</a:rPr>
                      <m:t>  </m:t>
                    </m:r>
                    <m:r>
                      <a:rPr lang="en-US" sz="700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−</m:t>
                    </m:r>
                    <m:r>
                      <m:rPr>
                        <m:nor/>
                      </m:rPr>
                      <a:rPr lang="en-US" sz="700" b="0" i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</a:rPr>
                      <m:t> </m:t>
                    </m:r>
                    <m:r>
                      <m:rPr>
                        <m:nor/>
                      </m:rPr>
                      <a:rPr lang="en-US" sz="700" b="0" i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</a:rPr>
                      <m:t>F</m:t>
                    </m:r>
                    <m:r>
                      <m:rPr>
                        <m:nor/>
                      </m:rPr>
                      <a:rPr lang="en-US" sz="700" b="0" i="0" baseline="-250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</a:rPr>
                      <m:t>2</m:t>
                    </m:r>
                    <m:r>
                      <m:rPr>
                        <m:nor/>
                      </m:rPr>
                      <a:rPr lang="en-US" sz="700" b="0" i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</a:rPr>
                      <m:t>   =   </m:t>
                    </m:r>
                    <m:r>
                      <m:rPr>
                        <m:nor/>
                      </m:rPr>
                      <a:rPr lang="el-GR" sz="700" b="0" i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</a:rPr>
                      <m:t>ρ</m:t>
                    </m:r>
                    <m:r>
                      <m:rPr>
                        <m:nor/>
                      </m:rPr>
                      <a:rPr lang="el-GR" sz="700" b="0" i="0" baseline="-250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</a:rPr>
                      <m:t>υγρ</m:t>
                    </m:r>
                    <m:r>
                      <m:rPr>
                        <m:nor/>
                      </m:rPr>
                      <a:rPr lang="el-GR" sz="700" b="0" i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  <a:ea typeface="Cambria Math"/>
                      </a:rPr>
                      <m:t>∙</m:t>
                    </m:r>
                    <m:r>
                      <m:rPr>
                        <m:nor/>
                      </m:rPr>
                      <a:rPr lang="en-US" sz="700" b="0" i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  <a:ea typeface="Cambria Math"/>
                      </a:rPr>
                      <m:t>g</m:t>
                    </m:r>
                    <m:r>
                      <m:rPr>
                        <m:nor/>
                      </m:rPr>
                      <a:rPr lang="en-US" sz="700" b="0" i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  <a:ea typeface="Cambria Math"/>
                      </a:rPr>
                      <m:t>∙</m:t>
                    </m:r>
                    <m:r>
                      <m:rPr>
                        <m:nor/>
                      </m:rPr>
                      <a:rPr lang="en-US" sz="700" b="0" i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  <a:ea typeface="Cambria Math"/>
                      </a:rPr>
                      <m:t>h</m:t>
                    </m:r>
                    <m:r>
                      <m:rPr>
                        <m:nor/>
                      </m:rPr>
                      <a:rPr lang="en-US" sz="700" b="0" i="0" baseline="-250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  <a:ea typeface="Cambria Math"/>
                      </a:rPr>
                      <m:t>1 </m:t>
                    </m:r>
                    <m:r>
                      <m:rPr>
                        <m:nor/>
                      </m:rPr>
                      <a:rPr lang="el-GR" sz="700" i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  <a:ea typeface="Cambria Math"/>
                      </a:rPr>
                      <m:t>∙</m:t>
                    </m:r>
                    <m:r>
                      <m:rPr>
                        <m:nor/>
                      </m:rPr>
                      <a:rPr lang="en-US" sz="700" b="0" i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700" b="0" i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  <a:ea typeface="Cambria Math"/>
                      </a:rPr>
                      <m:t>A</m:t>
                    </m:r>
                    <m:r>
                      <m:rPr>
                        <m:nor/>
                      </m:rPr>
                      <a:rPr lang="en-US" sz="700" b="0" i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ea typeface="Cambria Math"/>
                      </a:rPr>
                      <m:t> </m:t>
                    </m:r>
                    <m:r>
                      <a:rPr lang="en-US" sz="700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m:rPr>
                        <m:nor/>
                      </m:rPr>
                      <a:rPr lang="en-US" sz="700" b="0" i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l-GR" sz="700" i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</a:rPr>
                      <m:t>ρ</m:t>
                    </m:r>
                    <m:r>
                      <m:rPr>
                        <m:nor/>
                      </m:rPr>
                      <a:rPr lang="el-GR" sz="700" i="0" baseline="-25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</a:rPr>
                      <m:t>υγρ</m:t>
                    </m:r>
                    <m:r>
                      <m:rPr>
                        <m:nor/>
                      </m:rPr>
                      <a:rPr lang="el-GR" sz="700" i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  <a:ea typeface="Cambria Math"/>
                      </a:rPr>
                      <m:t>∙</m:t>
                    </m:r>
                    <m:r>
                      <m:rPr>
                        <m:nor/>
                      </m:rPr>
                      <a:rPr lang="en-US" sz="700" i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  <a:ea typeface="Cambria Math"/>
                      </a:rPr>
                      <m:t>g</m:t>
                    </m:r>
                    <m:r>
                      <m:rPr>
                        <m:nor/>
                      </m:rPr>
                      <a:rPr lang="en-US" sz="700" i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  <a:ea typeface="Cambria Math"/>
                      </a:rPr>
                      <m:t>∙</m:t>
                    </m:r>
                    <m:r>
                      <m:rPr>
                        <m:nor/>
                      </m:rPr>
                      <a:rPr lang="en-US" sz="700" i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  <a:ea typeface="Cambria Math"/>
                      </a:rPr>
                      <m:t>h</m:t>
                    </m:r>
                    <m:r>
                      <m:rPr>
                        <m:nor/>
                      </m:rPr>
                      <a:rPr lang="en-US" sz="700" b="0" i="0" baseline="-250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  <a:ea typeface="Cambria Math"/>
                      </a:rPr>
                      <m:t>2</m:t>
                    </m:r>
                  </m:oMath>
                </a14:m>
                <a:r>
                  <a:rPr lang="el-GR" sz="700" dirty="0">
                    <a:solidFill>
                      <a:schemeClr val="accent1">
                        <a:lumMod val="75000"/>
                      </a:schemeClr>
                    </a:solidFill>
                    <a:latin typeface="+mj-lt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700" i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  <a:ea typeface="Cambria Math"/>
                      </a:rPr>
                      <m:t>∙</m:t>
                    </m:r>
                    <m:r>
                      <m:rPr>
                        <m:nor/>
                      </m:rPr>
                      <a:rPr lang="en-US" sz="700" i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700" i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  <a:ea typeface="Cambria Math"/>
                      </a:rPr>
                      <m:t>A</m:t>
                    </m:r>
                  </m:oMath>
                </a14:m>
                <a:endParaRPr lang="el-GR" sz="700" baseline="-25000" dirty="0">
                  <a:solidFill>
                    <a:schemeClr val="accent1">
                      <a:lumMod val="75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6000" y="1374709"/>
                <a:ext cx="2195435" cy="215444"/>
              </a:xfrm>
              <a:prstGeom prst="rect">
                <a:avLst/>
              </a:prstGeom>
              <a:blipFill rotWithShape="1">
                <a:blip r:embed="rId2"/>
                <a:stretch>
                  <a:fillRect l="-7500" t="-62857" b="-100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454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Arial" pitchFamily="34" charset="0"/>
              </a:rPr>
              <a:t>Πώς υπολογίζεται η άντωση που δέχεται </a:t>
            </a:r>
            <a:br>
              <a:rPr lang="el-GR" dirty="0" smtClean="0">
                <a:latin typeface="Arial" pitchFamily="34" charset="0"/>
              </a:rPr>
            </a:br>
            <a:r>
              <a:rPr lang="el-GR" dirty="0" smtClean="0">
                <a:latin typeface="Arial" pitchFamily="34" charset="0"/>
              </a:rPr>
              <a:t>ένα σώμα που είναι βυθισμένο σε υγρό;</a:t>
            </a:r>
            <a:endParaRPr lang="en-US" dirty="0" smtClean="0">
              <a:latin typeface="Arial" pitchFamily="34" charset="0"/>
            </a:endParaRPr>
          </a:p>
        </p:txBody>
      </p:sp>
      <p:sp>
        <p:nvSpPr>
          <p:cNvPr id="17" name="Rectangle 3"/>
          <p:cNvSpPr/>
          <p:nvPr/>
        </p:nvSpPr>
        <p:spPr>
          <a:xfrm>
            <a:off x="203114" y="1580282"/>
            <a:ext cx="1128445" cy="952967"/>
          </a:xfrm>
          <a:prstGeom prst="rect">
            <a:avLst/>
          </a:prstGeom>
          <a:solidFill>
            <a:srgbClr val="B7DD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585" tIns="65293" rIns="130585" bIns="65293" anchor="ctr"/>
          <a:lstStyle/>
          <a:p>
            <a:pPr algn="ctr" defTabSz="215342">
              <a:defRPr/>
            </a:pPr>
            <a:endParaRPr lang="en-US"/>
          </a:p>
        </p:txBody>
      </p:sp>
      <p:cxnSp>
        <p:nvCxnSpPr>
          <p:cNvPr id="18" name="Straight Connector 4"/>
          <p:cNvCxnSpPr/>
          <p:nvPr/>
        </p:nvCxnSpPr>
        <p:spPr>
          <a:xfrm>
            <a:off x="203113" y="1432800"/>
            <a:ext cx="0" cy="1107257"/>
          </a:xfrm>
          <a:prstGeom prst="line">
            <a:avLst/>
          </a:prstGeom>
          <a:ln w="1587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5"/>
          <p:cNvCxnSpPr/>
          <p:nvPr/>
        </p:nvCxnSpPr>
        <p:spPr>
          <a:xfrm>
            <a:off x="1324800" y="1432801"/>
            <a:ext cx="0" cy="1108800"/>
          </a:xfrm>
          <a:prstGeom prst="line">
            <a:avLst/>
          </a:prstGeom>
          <a:ln w="1587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6"/>
          <p:cNvCxnSpPr/>
          <p:nvPr/>
        </p:nvCxnSpPr>
        <p:spPr>
          <a:xfrm flipH="1">
            <a:off x="194050" y="2535659"/>
            <a:ext cx="1128445" cy="0"/>
          </a:xfrm>
          <a:prstGeom prst="line">
            <a:avLst/>
          </a:prstGeom>
          <a:ln w="1587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" name="Ομάδα 23"/>
          <p:cNvGrpSpPr/>
          <p:nvPr/>
        </p:nvGrpSpPr>
        <p:grpSpPr>
          <a:xfrm>
            <a:off x="180000" y="1451721"/>
            <a:ext cx="254103" cy="338187"/>
            <a:chOff x="255600" y="1536862"/>
            <a:chExt cx="254103" cy="338187"/>
          </a:xfrm>
        </p:grpSpPr>
        <p:cxnSp>
          <p:nvCxnSpPr>
            <p:cNvPr id="26" name="Straight Connector 19"/>
            <p:cNvCxnSpPr/>
            <p:nvPr/>
          </p:nvCxnSpPr>
          <p:spPr>
            <a:xfrm flipH="1">
              <a:off x="288379" y="1665423"/>
              <a:ext cx="206201" cy="0"/>
            </a:xfrm>
            <a:prstGeom prst="line">
              <a:avLst/>
            </a:prstGeom>
            <a:ln w="9525" cmpd="sng">
              <a:solidFill>
                <a:schemeClr val="accent1"/>
              </a:solidFill>
              <a:prstDash val="solid"/>
              <a:headEnd type="triangle" w="sm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4"/>
            <p:cNvSpPr/>
            <p:nvPr/>
          </p:nvSpPr>
          <p:spPr>
            <a:xfrm>
              <a:off x="255600" y="1640466"/>
              <a:ext cx="52116" cy="49917"/>
            </a:xfrm>
            <a:prstGeom prst="ellipse">
              <a:avLst/>
            </a:prstGeom>
            <a:solidFill>
              <a:schemeClr val="accent1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30585" tIns="65293" rIns="130585" bIns="65293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TextBox 25"/>
            <p:cNvSpPr txBox="1">
              <a:spLocks noChangeArrowheads="1"/>
            </p:cNvSpPr>
            <p:nvPr/>
          </p:nvSpPr>
          <p:spPr bwMode="auto">
            <a:xfrm>
              <a:off x="423927" y="1536862"/>
              <a:ext cx="85776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noAutofit/>
            </a:bodyPr>
            <a:lstStyle>
              <a:lvl1pPr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dirty="0" smtClean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x</a:t>
              </a:r>
              <a:endParaRPr lang="en-US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TextBox 26"/>
            <p:cNvSpPr txBox="1">
              <a:spLocks noChangeArrowheads="1"/>
            </p:cNvSpPr>
            <p:nvPr/>
          </p:nvSpPr>
          <p:spPr bwMode="auto">
            <a:xfrm>
              <a:off x="307716" y="1782716"/>
              <a:ext cx="98185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>
              <a:lvl1pPr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z</a:t>
              </a:r>
            </a:p>
          </p:txBody>
        </p:sp>
        <p:cxnSp>
          <p:nvCxnSpPr>
            <p:cNvPr id="30" name="Straight Connector 19"/>
            <p:cNvCxnSpPr/>
            <p:nvPr/>
          </p:nvCxnSpPr>
          <p:spPr>
            <a:xfrm rot="5400000" flipH="1">
              <a:off x="176400" y="1768524"/>
              <a:ext cx="206201" cy="0"/>
            </a:xfrm>
            <a:prstGeom prst="line">
              <a:avLst/>
            </a:prstGeom>
            <a:ln w="9525" cmpd="sng">
              <a:solidFill>
                <a:schemeClr val="accent1"/>
              </a:solidFill>
              <a:prstDash val="solid"/>
              <a:headEnd type="triangle" w="sm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18"/>
          <p:cNvSpPr txBox="1">
            <a:spLocks noChangeArrowheads="1"/>
          </p:cNvSpPr>
          <p:nvPr/>
        </p:nvSpPr>
        <p:spPr bwMode="auto">
          <a:xfrm>
            <a:off x="230487" y="2351389"/>
            <a:ext cx="235679" cy="19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l-GR" sz="7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ρ</a:t>
            </a:r>
            <a:r>
              <a:rPr lang="el-GR" sz="700" baseline="-25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υγρ</a:t>
            </a:r>
            <a:endParaRPr lang="en-US" sz="700" baseline="-250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8"/>
          <p:cNvSpPr/>
          <p:nvPr/>
        </p:nvSpPr>
        <p:spPr>
          <a:xfrm>
            <a:off x="633645" y="2052228"/>
            <a:ext cx="185808" cy="1565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585" tIns="65293" rIns="130585" bIns="65293"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5" name="Straight Connector 12"/>
          <p:cNvCxnSpPr/>
          <p:nvPr/>
        </p:nvCxnSpPr>
        <p:spPr>
          <a:xfrm flipH="1">
            <a:off x="835313" y="2052228"/>
            <a:ext cx="208468" cy="0"/>
          </a:xfrm>
          <a:prstGeom prst="line">
            <a:avLst/>
          </a:prstGeom>
          <a:ln w="6350" cmpd="sng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14"/>
          <p:cNvCxnSpPr/>
          <p:nvPr/>
        </p:nvCxnSpPr>
        <p:spPr>
          <a:xfrm>
            <a:off x="944079" y="1580282"/>
            <a:ext cx="0" cy="471946"/>
          </a:xfrm>
          <a:prstGeom prst="line">
            <a:avLst/>
          </a:prstGeom>
          <a:ln w="6350" cmpd="sng">
            <a:solidFill>
              <a:schemeClr val="accent1"/>
            </a:solidFill>
            <a:prstDash val="solid"/>
            <a:headEnd type="none" w="sm" len="sm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18"/>
          <p:cNvSpPr txBox="1">
            <a:spLocks noChangeArrowheads="1"/>
          </p:cNvSpPr>
          <p:nvPr/>
        </p:nvSpPr>
        <p:spPr bwMode="auto">
          <a:xfrm>
            <a:off x="975803" y="1657427"/>
            <a:ext cx="158617" cy="2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51412" rIns="0" bIns="51412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7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l-GR" sz="700" baseline="-25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700" baseline="-250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Down Arrow 13"/>
          <p:cNvSpPr/>
          <p:nvPr/>
        </p:nvSpPr>
        <p:spPr>
          <a:xfrm>
            <a:off x="633645" y="1789028"/>
            <a:ext cx="185808" cy="249587"/>
          </a:xfrm>
          <a:prstGeom prst="downArrow">
            <a:avLst>
              <a:gd name="adj1" fmla="val 50000"/>
              <a:gd name="adj2" fmla="val 56974"/>
            </a:avLst>
          </a:prstGeom>
          <a:solidFill>
            <a:schemeClr val="accent2"/>
          </a:solidFill>
          <a:ln w="6350">
            <a:solidFill>
              <a:schemeClr val="accent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585" tIns="65293" rIns="130585" bIns="65293"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9" name="Straight Connector 23"/>
          <p:cNvCxnSpPr/>
          <p:nvPr/>
        </p:nvCxnSpPr>
        <p:spPr>
          <a:xfrm flipH="1">
            <a:off x="835314" y="2208788"/>
            <a:ext cx="348957" cy="0"/>
          </a:xfrm>
          <a:prstGeom prst="line">
            <a:avLst/>
          </a:prstGeom>
          <a:ln w="6350" cmpd="sng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27"/>
          <p:cNvCxnSpPr/>
          <p:nvPr/>
        </p:nvCxnSpPr>
        <p:spPr>
          <a:xfrm>
            <a:off x="1125356" y="1580282"/>
            <a:ext cx="0" cy="628505"/>
          </a:xfrm>
          <a:prstGeom prst="line">
            <a:avLst/>
          </a:prstGeom>
          <a:ln w="6350" cmpd="sng">
            <a:solidFill>
              <a:schemeClr val="accent1"/>
            </a:solidFill>
            <a:prstDash val="solid"/>
            <a:headEnd type="none" w="sm" len="sm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28"/>
          <p:cNvSpPr txBox="1">
            <a:spLocks noChangeArrowheads="1"/>
          </p:cNvSpPr>
          <p:nvPr/>
        </p:nvSpPr>
        <p:spPr bwMode="auto">
          <a:xfrm>
            <a:off x="1159346" y="1789027"/>
            <a:ext cx="158617" cy="2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51412" rIns="0" bIns="51412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7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700" baseline="-25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700" baseline="-250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Down Arrow 29"/>
          <p:cNvSpPr/>
          <p:nvPr/>
        </p:nvSpPr>
        <p:spPr>
          <a:xfrm rot="10800000">
            <a:off x="633645" y="2213326"/>
            <a:ext cx="185808" cy="437910"/>
          </a:xfrm>
          <a:prstGeom prst="downArrow">
            <a:avLst>
              <a:gd name="adj1" fmla="val 50000"/>
              <a:gd name="adj2" fmla="val 63949"/>
            </a:avLst>
          </a:prstGeom>
          <a:solidFill>
            <a:schemeClr val="accent2"/>
          </a:solidFill>
          <a:ln w="6350">
            <a:solidFill>
              <a:schemeClr val="accent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585" tIns="65293" rIns="130585" bIns="6529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TextBox 30"/>
          <p:cNvSpPr txBox="1">
            <a:spLocks noChangeArrowheads="1"/>
          </p:cNvSpPr>
          <p:nvPr/>
        </p:nvSpPr>
        <p:spPr bwMode="auto">
          <a:xfrm>
            <a:off x="495904" y="1816255"/>
            <a:ext cx="138224" cy="2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51412" rIns="0" bIns="51412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7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l-GR" sz="700" baseline="-25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700" baseline="-25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32"/>
          <p:cNvSpPr txBox="1">
            <a:spLocks noChangeArrowheads="1"/>
          </p:cNvSpPr>
          <p:nvPr/>
        </p:nvSpPr>
        <p:spPr bwMode="auto">
          <a:xfrm>
            <a:off x="489107" y="2245614"/>
            <a:ext cx="156350" cy="2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51412" rIns="0" bIns="51412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7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n-US" sz="700" baseline="-25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700" baseline="-25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Θέση περιεχομένου 1"/>
          <p:cNvSpPr txBox="1">
            <a:spLocks/>
          </p:cNvSpPr>
          <p:nvPr/>
        </p:nvSpPr>
        <p:spPr>
          <a:xfrm>
            <a:off x="1656531" y="1152212"/>
            <a:ext cx="2483468" cy="183598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431868" rtl="0" eaLnBrk="1" latinLnBrk="0" hangingPunct="1">
              <a:lnSpc>
                <a:spcPct val="125000"/>
              </a:lnSpc>
              <a:spcBef>
                <a:spcPts val="0"/>
              </a:spcBef>
              <a:buFont typeface="Wingdings" pitchFamily="2" charset="2"/>
              <a:buNone/>
              <a:defRPr sz="700" kern="1200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-159961" algn="l" defTabSz="431868" rtl="0" eaLnBrk="1" latinLnBrk="0" hangingPunct="1">
              <a:lnSpc>
                <a:spcPct val="125000"/>
              </a:lnSpc>
              <a:spcBef>
                <a:spcPts val="0"/>
              </a:spcBef>
              <a:buFont typeface="Wingdings" pitchFamily="2" charset="2"/>
              <a:buChar char="§"/>
              <a:defRPr sz="7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539835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755768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9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971703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9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1187637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3572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19505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35438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271463" algn="l"/>
              </a:tabLst>
            </a:pPr>
            <a:r>
              <a:rPr lang="el-GR" dirty="0" smtClean="0">
                <a:solidFill>
                  <a:schemeClr val="accent2"/>
                </a:solidFill>
              </a:rPr>
              <a:t>1</a:t>
            </a:r>
            <a:r>
              <a:rPr lang="el-G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Στον κατακόρυφο άξονα (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z)</a:t>
            </a:r>
          </a:p>
          <a:p>
            <a:pPr>
              <a:tabLst>
                <a:tab pos="360363" algn="l"/>
              </a:tabLst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tabLst>
                <a:tab pos="360363" algn="l"/>
              </a:tabLst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tabLst>
                <a:tab pos="360363" algn="l"/>
              </a:tabLst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tabLst>
                <a:tab pos="360363" algn="l"/>
              </a:tabLst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tabLst>
                <a:tab pos="360363" algn="l"/>
              </a:tabLst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tabLst>
                <a:tab pos="360363" algn="l"/>
              </a:tabLst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tabLst>
                <a:tab pos="360363" algn="l"/>
              </a:tabLst>
            </a:pPr>
            <a:endParaRPr lang="en-US" sz="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tabLst>
                <a:tab pos="360363" algn="l"/>
              </a:tabLst>
            </a:pPr>
            <a:endParaRPr lang="el-GR" sz="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tabLst>
                <a:tab pos="360363" algn="l"/>
              </a:tabLst>
            </a:pPr>
            <a:endParaRPr lang="en-US" sz="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tabLst>
                <a:tab pos="271463" algn="l"/>
              </a:tabLst>
            </a:pPr>
            <a:r>
              <a:rPr lang="en-US" dirty="0" smtClean="0">
                <a:solidFill>
                  <a:schemeClr val="bg1"/>
                </a:solidFill>
              </a:rPr>
              <a:t>2</a:t>
            </a:r>
            <a:r>
              <a:rPr lang="el-GR" dirty="0" smtClean="0">
                <a:solidFill>
                  <a:schemeClr val="bg1"/>
                </a:solidFill>
              </a:rPr>
              <a:t>	Στον οριζόντιο άξονα (</a:t>
            </a:r>
            <a:r>
              <a:rPr lang="en-US" dirty="0" smtClean="0">
                <a:solidFill>
                  <a:schemeClr val="bg1"/>
                </a:solidFill>
              </a:rPr>
              <a:t>x)</a:t>
            </a:r>
            <a:endParaRPr lang="el-GR" dirty="0" smtClean="0">
              <a:solidFill>
                <a:schemeClr val="bg1"/>
              </a:solidFill>
            </a:endParaRPr>
          </a:p>
          <a:p>
            <a:pPr>
              <a:tabLst>
                <a:tab pos="360363" algn="l"/>
              </a:tabLst>
            </a:pPr>
            <a:endParaRPr lang="el-GR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926000" y="1374709"/>
                <a:ext cx="2195435" cy="215444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no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700" b="0" i="1" dirty="0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nor/>
                          </m:rPr>
                          <a:rPr lang="en-US" sz="700" b="0" i="0" dirty="0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+mj-lt"/>
                          </a:rPr>
                          <m:t>F</m:t>
                        </m:r>
                      </m:e>
                    </m:nary>
                    <m:r>
                      <m:rPr>
                        <m:nor/>
                      </m:rPr>
                      <a:rPr lang="en-US" sz="7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   </m:t>
                    </m:r>
                    <m:r>
                      <m:rPr>
                        <m:nor/>
                      </m:rPr>
                      <a:rPr lang="en-US" sz="700" b="0" i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=   </m:t>
                    </m:r>
                    <m:r>
                      <m:rPr>
                        <m:nor/>
                      </m:rPr>
                      <a:rPr lang="en-US" sz="70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F</m:t>
                    </m:r>
                    <m:r>
                      <m:rPr>
                        <m:nor/>
                      </m:rPr>
                      <a:rPr lang="en-US" sz="700" b="0" i="0" baseline="-2500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1</m:t>
                    </m:r>
                    <m:r>
                      <m:rPr>
                        <m:nor/>
                      </m:rPr>
                      <a:rPr lang="en-US" sz="7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  </m:t>
                    </m:r>
                    <m:r>
                      <a:rPr lang="en-US" sz="700" b="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−</m:t>
                    </m:r>
                    <m:r>
                      <m:rPr>
                        <m:nor/>
                      </m:rPr>
                      <a:rPr lang="en-US" sz="7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 </m:t>
                    </m:r>
                    <m:r>
                      <m:rPr>
                        <m:nor/>
                      </m:rPr>
                      <a:rPr lang="en-US" sz="7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F</m:t>
                    </m:r>
                    <m:r>
                      <m:rPr>
                        <m:nor/>
                      </m:rPr>
                      <a:rPr lang="en-US" sz="700" b="0" i="0" baseline="-2500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2</m:t>
                    </m:r>
                    <m:r>
                      <m:rPr>
                        <m:nor/>
                      </m:rPr>
                      <a:rPr lang="en-US" sz="7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   =   </m:t>
                    </m:r>
                    <m:r>
                      <m:rPr>
                        <m:nor/>
                      </m:rPr>
                      <a:rPr lang="el-GR" sz="7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ρ</m:t>
                    </m:r>
                    <m:r>
                      <m:rPr>
                        <m:nor/>
                      </m:rPr>
                      <a:rPr lang="el-GR" sz="700" b="0" i="0" baseline="-2500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υγρ</m:t>
                    </m:r>
                    <m:r>
                      <m:rPr>
                        <m:nor/>
                      </m:rPr>
                      <a:rPr lang="el-GR" sz="7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∙</m:t>
                    </m:r>
                    <m:r>
                      <m:rPr>
                        <m:nor/>
                      </m:rPr>
                      <a:rPr lang="en-US" sz="7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g</m:t>
                    </m:r>
                    <m:r>
                      <m:rPr>
                        <m:nor/>
                      </m:rPr>
                      <a:rPr lang="en-US" sz="7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∙</m:t>
                    </m:r>
                    <m:r>
                      <m:rPr>
                        <m:nor/>
                      </m:rPr>
                      <a:rPr lang="en-US" sz="7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h</m:t>
                    </m:r>
                    <m:r>
                      <m:rPr>
                        <m:nor/>
                      </m:rPr>
                      <a:rPr lang="en-US" sz="700" b="0" i="0" baseline="-2500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1 </m:t>
                    </m:r>
                    <m:r>
                      <m:rPr>
                        <m:nor/>
                      </m:rPr>
                      <a:rPr lang="el-GR" sz="700" i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∙</m:t>
                    </m:r>
                    <m:r>
                      <m:rPr>
                        <m:nor/>
                      </m:rPr>
                      <a:rPr lang="en-US" sz="7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7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A</m:t>
                    </m:r>
                    <m:r>
                      <m:rPr>
                        <m:nor/>
                      </m:rPr>
                      <a:rPr lang="en-US" sz="7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a typeface="Cambria Math"/>
                      </a:rPr>
                      <m:t> </m:t>
                    </m:r>
                    <m:r>
                      <a:rPr lang="en-US" sz="700" b="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m:rPr>
                        <m:nor/>
                      </m:rPr>
                      <a:rPr lang="en-US" sz="7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l-GR" sz="700" i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ρ</m:t>
                    </m:r>
                    <m:r>
                      <m:rPr>
                        <m:nor/>
                      </m:rPr>
                      <a:rPr lang="el-GR" sz="700" i="0" baseline="-250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υγρ</m:t>
                    </m:r>
                    <m:r>
                      <m:rPr>
                        <m:nor/>
                      </m:rPr>
                      <a:rPr lang="el-GR" sz="700" i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∙</m:t>
                    </m:r>
                    <m:r>
                      <m:rPr>
                        <m:nor/>
                      </m:rPr>
                      <a:rPr lang="en-US" sz="700" i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g</m:t>
                    </m:r>
                    <m:r>
                      <m:rPr>
                        <m:nor/>
                      </m:rPr>
                      <a:rPr lang="en-US" sz="700" i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∙</m:t>
                    </m:r>
                    <m:r>
                      <m:rPr>
                        <m:nor/>
                      </m:rPr>
                      <a:rPr lang="en-US" sz="700" i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h</m:t>
                    </m:r>
                    <m:r>
                      <m:rPr>
                        <m:nor/>
                      </m:rPr>
                      <a:rPr lang="en-US" sz="700" b="0" i="0" baseline="-2500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2</m:t>
                    </m:r>
                  </m:oMath>
                </a14:m>
                <a:r>
                  <a:rPr lang="el-GR" sz="7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+mj-lt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700" i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∙</m:t>
                    </m:r>
                    <m:r>
                      <m:rPr>
                        <m:nor/>
                      </m:rPr>
                      <a:rPr lang="en-US" sz="700" i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700" i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A</m:t>
                    </m:r>
                  </m:oMath>
                </a14:m>
                <a:endParaRPr lang="el-GR" sz="700" baseline="-250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6000" y="1374709"/>
                <a:ext cx="2195435" cy="215444"/>
              </a:xfrm>
              <a:prstGeom prst="rect">
                <a:avLst/>
              </a:prstGeom>
              <a:blipFill rotWithShape="1">
                <a:blip r:embed="rId2"/>
                <a:stretch>
                  <a:fillRect l="-7500" t="-62857" b="-100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1926000" y="1662805"/>
                <a:ext cx="2195435" cy="215444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no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7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nor/>
                          </m:rPr>
                          <a:rPr lang="en-US" sz="700" b="0" i="0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+mj-lt"/>
                          </a:rPr>
                          <m:t>F</m:t>
                        </m:r>
                      </m:e>
                    </m:nary>
                    <m:r>
                      <m:rPr>
                        <m:nor/>
                      </m:rPr>
                      <a:rPr lang="en-US" sz="700" b="0" i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</a:rPr>
                      <m:t>   </m:t>
                    </m:r>
                    <m:r>
                      <m:rPr>
                        <m:nor/>
                      </m:rPr>
                      <a:rPr lang="en-US" sz="700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</a:rPr>
                      <m:t>=   </m:t>
                    </m:r>
                    <m:r>
                      <m:rPr>
                        <m:nor/>
                      </m:rPr>
                      <a:rPr lang="el-GR" sz="700" b="0" i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</a:rPr>
                      <m:t>ρ</m:t>
                    </m:r>
                    <m:r>
                      <m:rPr>
                        <m:nor/>
                      </m:rPr>
                      <a:rPr lang="el-GR" sz="700" b="0" i="0" baseline="-250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</a:rPr>
                      <m:t>υγρ</m:t>
                    </m:r>
                    <m:r>
                      <m:rPr>
                        <m:nor/>
                      </m:rPr>
                      <a:rPr lang="el-GR" sz="700" b="0" i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  <a:ea typeface="Cambria Math"/>
                      </a:rPr>
                      <m:t>∙</m:t>
                    </m:r>
                    <m:r>
                      <m:rPr>
                        <m:nor/>
                      </m:rPr>
                      <a:rPr lang="en-US" sz="700" b="0" i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  <a:ea typeface="Cambria Math"/>
                      </a:rPr>
                      <m:t>g</m:t>
                    </m:r>
                    <m:r>
                      <m:rPr>
                        <m:nor/>
                      </m:rPr>
                      <a:rPr lang="en-US" sz="700" b="0" i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  <a:ea typeface="Cambria Math"/>
                      </a:rPr>
                      <m:t>∙ </m:t>
                    </m:r>
                    <m:r>
                      <m:rPr>
                        <m:nor/>
                      </m:rPr>
                      <a:rPr lang="en-US" sz="700" b="0" i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  <a:ea typeface="Cambria Math"/>
                      </a:rPr>
                      <m:t>A</m:t>
                    </m:r>
                    <m:r>
                      <m:rPr>
                        <m:nor/>
                      </m:rPr>
                      <a:rPr lang="en-US" sz="700" i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  <a:ea typeface="Cambria Math"/>
                      </a:rPr>
                      <m:t>∙</m:t>
                    </m:r>
                    <m:d>
                      <m:dPr>
                        <m:ctrlPr>
                          <a:rPr lang="en-US" sz="7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700" i="0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+mj-lt"/>
                            <a:ea typeface="Cambria Math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sz="700" i="0" baseline="-25000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+mj-lt"/>
                            <a:ea typeface="Cambria Math"/>
                          </a:rPr>
                          <m:t>1</m:t>
                        </m:r>
                        <m:r>
                          <a:rPr lang="en-US" sz="7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700" b="0" i="0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+mj-lt"/>
                            <a:ea typeface="Cambria Math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sz="700" b="0" i="0" baseline="-25000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+mj-lt"/>
                            <a:ea typeface="Cambria Math"/>
                          </a:rPr>
                          <m:t>2</m:t>
                        </m:r>
                      </m:e>
                    </m:d>
                    <m:r>
                      <a:rPr lang="el-GR" sz="700" b="0" i="1" dirty="0" smtClean="0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    </m:t>
                    </m:r>
                    <m:r>
                      <a:rPr lang="el-GR" sz="700" b="0" i="1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&lt; </m:t>
                    </m:r>
                    <m:r>
                      <m:rPr>
                        <m:nor/>
                      </m:rPr>
                      <a:rPr lang="el-GR" sz="700" b="0" i="0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0</m:t>
                    </m:r>
                    <m:r>
                      <m:rPr>
                        <m:nor/>
                      </m:rPr>
                      <a:rPr lang="en-US" sz="700" b="0" i="0" dirty="0" smtClean="0">
                        <a:solidFill>
                          <a:schemeClr val="bg1"/>
                        </a:solidFill>
                        <a:latin typeface="+mj-lt"/>
                        <a:ea typeface="Cambria Math"/>
                      </a:rPr>
                      <m:t> </m:t>
                    </m:r>
                  </m:oMath>
                </a14:m>
                <a:r>
                  <a:rPr lang="el-GR" sz="700" dirty="0" smtClean="0">
                    <a:solidFill>
                      <a:schemeClr val="bg1"/>
                    </a:solidFill>
                    <a:latin typeface="+mj-lt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700" b="0" i="1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𝑎</m:t>
                    </m:r>
                  </m:oMath>
                </a14:m>
                <a:endParaRPr lang="el-GR" sz="700" baseline="-250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6000" y="1662805"/>
                <a:ext cx="2195435" cy="215444"/>
              </a:xfrm>
              <a:prstGeom prst="rect">
                <a:avLst/>
              </a:prstGeom>
              <a:blipFill rotWithShape="1">
                <a:blip r:embed="rId3"/>
                <a:stretch>
                  <a:fillRect l="-7500" t="-62857" b="-100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454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Arial" pitchFamily="34" charset="0"/>
              </a:rPr>
              <a:t>Πώς υπολογίζεται η άντωση που δέχεται </a:t>
            </a:r>
            <a:br>
              <a:rPr lang="el-GR" dirty="0" smtClean="0">
                <a:latin typeface="Arial" pitchFamily="34" charset="0"/>
              </a:rPr>
            </a:br>
            <a:r>
              <a:rPr lang="el-GR" dirty="0" smtClean="0">
                <a:latin typeface="Arial" pitchFamily="34" charset="0"/>
              </a:rPr>
              <a:t>ένα σώμα που είναι βυθισμένο σε υγρό;</a:t>
            </a:r>
            <a:endParaRPr lang="en-US" dirty="0" smtClean="0">
              <a:latin typeface="Arial" pitchFamily="34" charset="0"/>
            </a:endParaRPr>
          </a:p>
        </p:txBody>
      </p:sp>
      <p:grpSp>
        <p:nvGrpSpPr>
          <p:cNvPr id="4" name="Ομάδα 3"/>
          <p:cNvGrpSpPr/>
          <p:nvPr/>
        </p:nvGrpSpPr>
        <p:grpSpPr>
          <a:xfrm>
            <a:off x="180000" y="1432800"/>
            <a:ext cx="1151559" cy="1218436"/>
            <a:chOff x="255600" y="1517941"/>
            <a:chExt cx="1151559" cy="1218436"/>
          </a:xfrm>
        </p:grpSpPr>
        <p:sp>
          <p:nvSpPr>
            <p:cNvPr id="17" name="Rectangle 3"/>
            <p:cNvSpPr/>
            <p:nvPr/>
          </p:nvSpPr>
          <p:spPr>
            <a:xfrm>
              <a:off x="278714" y="1665423"/>
              <a:ext cx="1128445" cy="952967"/>
            </a:xfrm>
            <a:prstGeom prst="rect">
              <a:avLst/>
            </a:prstGeom>
            <a:solidFill>
              <a:srgbClr val="B7DD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30585" tIns="65293" rIns="130585" bIns="65293" anchor="ctr"/>
            <a:lstStyle/>
            <a:p>
              <a:pPr algn="ctr" defTabSz="215342">
                <a:defRPr/>
              </a:pPr>
              <a:endParaRPr lang="en-US"/>
            </a:p>
          </p:txBody>
        </p:sp>
        <p:cxnSp>
          <p:nvCxnSpPr>
            <p:cNvPr id="18" name="Straight Connector 4"/>
            <p:cNvCxnSpPr/>
            <p:nvPr/>
          </p:nvCxnSpPr>
          <p:spPr>
            <a:xfrm>
              <a:off x="278713" y="1517941"/>
              <a:ext cx="0" cy="1107257"/>
            </a:xfrm>
            <a:prstGeom prst="line">
              <a:avLst/>
            </a:prstGeom>
            <a:ln w="1587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5"/>
            <p:cNvCxnSpPr/>
            <p:nvPr/>
          </p:nvCxnSpPr>
          <p:spPr>
            <a:xfrm>
              <a:off x="1400400" y="1517942"/>
              <a:ext cx="0" cy="1108800"/>
            </a:xfrm>
            <a:prstGeom prst="line">
              <a:avLst/>
            </a:prstGeom>
            <a:ln w="1587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6"/>
            <p:cNvCxnSpPr/>
            <p:nvPr/>
          </p:nvCxnSpPr>
          <p:spPr>
            <a:xfrm flipH="1">
              <a:off x="269650" y="2620800"/>
              <a:ext cx="1128445" cy="0"/>
            </a:xfrm>
            <a:prstGeom prst="line">
              <a:avLst/>
            </a:prstGeom>
            <a:ln w="1587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Ομάδα 23"/>
            <p:cNvGrpSpPr/>
            <p:nvPr/>
          </p:nvGrpSpPr>
          <p:grpSpPr>
            <a:xfrm>
              <a:off x="255600" y="1536862"/>
              <a:ext cx="254103" cy="338187"/>
              <a:chOff x="255600" y="1536862"/>
              <a:chExt cx="254103" cy="338187"/>
            </a:xfrm>
          </p:grpSpPr>
          <p:cxnSp>
            <p:nvCxnSpPr>
              <p:cNvPr id="26" name="Straight Connector 19"/>
              <p:cNvCxnSpPr/>
              <p:nvPr/>
            </p:nvCxnSpPr>
            <p:spPr>
              <a:xfrm flipH="1">
                <a:off x="288379" y="1665423"/>
                <a:ext cx="206201" cy="0"/>
              </a:xfrm>
              <a:prstGeom prst="line">
                <a:avLst/>
              </a:prstGeom>
              <a:ln w="9525" cmpd="sng">
                <a:solidFill>
                  <a:schemeClr val="accent1"/>
                </a:solidFill>
                <a:prstDash val="solid"/>
                <a:headEnd type="triangle" w="sm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Oval 24"/>
              <p:cNvSpPr/>
              <p:nvPr/>
            </p:nvSpPr>
            <p:spPr>
              <a:xfrm>
                <a:off x="255600" y="1640466"/>
                <a:ext cx="52116" cy="49917"/>
              </a:xfrm>
              <a:prstGeom prst="ellipse">
                <a:avLst/>
              </a:prstGeom>
              <a:solidFill>
                <a:schemeClr val="accent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30585" tIns="65293" rIns="130585" bIns="65293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" name="TextBox 25"/>
              <p:cNvSpPr txBox="1">
                <a:spLocks noChangeArrowheads="1"/>
              </p:cNvSpPr>
              <p:nvPr/>
            </p:nvSpPr>
            <p:spPr bwMode="auto">
              <a:xfrm>
                <a:off x="423927" y="1536862"/>
                <a:ext cx="85776" cy="92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noAutofit/>
              </a:bodyPr>
              <a:lstStyle>
                <a:lvl1pPr eaLnBrk="0" hangingPunct="0"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defTabSz="1492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defTabSz="1492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defTabSz="1492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defTabSz="1492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algn="ctr" eaLnBrk="1" hangingPunct="1"/>
                <a:r>
                  <a:rPr lang="en-US" dirty="0" smtClean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x</a:t>
                </a:r>
                <a:endParaRPr lang="en-US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" name="TextBox 26"/>
              <p:cNvSpPr txBox="1">
                <a:spLocks noChangeArrowheads="1"/>
              </p:cNvSpPr>
              <p:nvPr/>
            </p:nvSpPr>
            <p:spPr bwMode="auto">
              <a:xfrm>
                <a:off x="307716" y="1782716"/>
                <a:ext cx="98185" cy="92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noAutofit/>
              </a:bodyPr>
              <a:lstStyle>
                <a:lvl1pPr eaLnBrk="0" hangingPunct="0"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defTabSz="1492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defTabSz="1492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defTabSz="1492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defTabSz="1492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algn="ctr" eaLnBrk="1" hangingPunct="1"/>
                <a:r>
                  <a:rPr lang="en-US" dirty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z</a:t>
                </a:r>
              </a:p>
            </p:txBody>
          </p:sp>
          <p:cxnSp>
            <p:nvCxnSpPr>
              <p:cNvPr id="30" name="Straight Connector 19"/>
              <p:cNvCxnSpPr/>
              <p:nvPr/>
            </p:nvCxnSpPr>
            <p:spPr>
              <a:xfrm rot="5400000" flipH="1">
                <a:off x="176400" y="1768524"/>
                <a:ext cx="206201" cy="0"/>
              </a:xfrm>
              <a:prstGeom prst="line">
                <a:avLst/>
              </a:prstGeom>
              <a:ln w="9525" cmpd="sng">
                <a:solidFill>
                  <a:schemeClr val="accent1"/>
                </a:solidFill>
                <a:prstDash val="solid"/>
                <a:headEnd type="triangle" w="sm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18"/>
            <p:cNvSpPr txBox="1">
              <a:spLocks noChangeArrowheads="1"/>
            </p:cNvSpPr>
            <p:nvPr/>
          </p:nvSpPr>
          <p:spPr bwMode="auto">
            <a:xfrm>
              <a:off x="306087" y="2436530"/>
              <a:ext cx="235679" cy="190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>
              <a:lvl1pPr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l-GR" sz="700" dirty="0" smtClean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ρ</a:t>
              </a:r>
              <a:r>
                <a:rPr lang="el-GR" sz="700" baseline="-25000" dirty="0" smtClean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υγρ</a:t>
              </a:r>
              <a:endParaRPr lang="en-US" sz="700" baseline="-25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8"/>
            <p:cNvSpPr/>
            <p:nvPr/>
          </p:nvSpPr>
          <p:spPr>
            <a:xfrm>
              <a:off x="709245" y="2137369"/>
              <a:ext cx="185808" cy="15656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63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30585" tIns="65293" rIns="130585" bIns="65293"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5" name="Straight Connector 12"/>
            <p:cNvCxnSpPr/>
            <p:nvPr/>
          </p:nvCxnSpPr>
          <p:spPr>
            <a:xfrm flipH="1">
              <a:off x="910913" y="2137369"/>
              <a:ext cx="208468" cy="0"/>
            </a:xfrm>
            <a:prstGeom prst="line">
              <a:avLst/>
            </a:prstGeom>
            <a:ln w="6350" cmpd="sng">
              <a:solidFill>
                <a:schemeClr val="accent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14"/>
            <p:cNvCxnSpPr/>
            <p:nvPr/>
          </p:nvCxnSpPr>
          <p:spPr>
            <a:xfrm>
              <a:off x="1019679" y="1665423"/>
              <a:ext cx="0" cy="471946"/>
            </a:xfrm>
            <a:prstGeom prst="line">
              <a:avLst/>
            </a:prstGeom>
            <a:ln w="6350" cmpd="sng">
              <a:solidFill>
                <a:schemeClr val="accent1"/>
              </a:solidFill>
              <a:prstDash val="solid"/>
              <a:headEnd type="none" w="sm" len="sm"/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18"/>
            <p:cNvSpPr txBox="1">
              <a:spLocks noChangeArrowheads="1"/>
            </p:cNvSpPr>
            <p:nvPr/>
          </p:nvSpPr>
          <p:spPr bwMode="auto">
            <a:xfrm>
              <a:off x="1051403" y="1742568"/>
              <a:ext cx="158617" cy="211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51412" rIns="0" bIns="51412">
              <a:spAutoFit/>
            </a:bodyPr>
            <a:lstStyle>
              <a:lvl1pPr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700" dirty="0" smtClean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h</a:t>
              </a:r>
              <a:r>
                <a:rPr lang="el-GR" sz="700" baseline="-25000" dirty="0" smtClean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en-US" sz="700" baseline="-25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Down Arrow 13"/>
            <p:cNvSpPr/>
            <p:nvPr/>
          </p:nvSpPr>
          <p:spPr>
            <a:xfrm>
              <a:off x="709245" y="1874169"/>
              <a:ext cx="185808" cy="249587"/>
            </a:xfrm>
            <a:prstGeom prst="downArrow">
              <a:avLst>
                <a:gd name="adj1" fmla="val 50000"/>
                <a:gd name="adj2" fmla="val 56974"/>
              </a:avLst>
            </a:prstGeom>
            <a:solidFill>
              <a:schemeClr val="accent2"/>
            </a:solidFill>
            <a:ln w="635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30585" tIns="65293" rIns="130585" bIns="65293"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9" name="Straight Connector 23"/>
            <p:cNvCxnSpPr/>
            <p:nvPr/>
          </p:nvCxnSpPr>
          <p:spPr>
            <a:xfrm flipH="1">
              <a:off x="910914" y="2293929"/>
              <a:ext cx="348957" cy="0"/>
            </a:xfrm>
            <a:prstGeom prst="line">
              <a:avLst/>
            </a:prstGeom>
            <a:ln w="6350" cmpd="sng">
              <a:solidFill>
                <a:schemeClr val="accent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27"/>
            <p:cNvCxnSpPr/>
            <p:nvPr/>
          </p:nvCxnSpPr>
          <p:spPr>
            <a:xfrm>
              <a:off x="1200956" y="1665423"/>
              <a:ext cx="0" cy="628505"/>
            </a:xfrm>
            <a:prstGeom prst="line">
              <a:avLst/>
            </a:prstGeom>
            <a:ln w="6350" cmpd="sng">
              <a:solidFill>
                <a:schemeClr val="accent1"/>
              </a:solidFill>
              <a:prstDash val="solid"/>
              <a:headEnd type="none" w="sm" len="sm"/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28"/>
            <p:cNvSpPr txBox="1">
              <a:spLocks noChangeArrowheads="1"/>
            </p:cNvSpPr>
            <p:nvPr/>
          </p:nvSpPr>
          <p:spPr bwMode="auto">
            <a:xfrm>
              <a:off x="1234946" y="1874168"/>
              <a:ext cx="158617" cy="211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51412" rIns="0" bIns="51412">
              <a:spAutoFit/>
            </a:bodyPr>
            <a:lstStyle>
              <a:lvl1pPr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700" dirty="0" smtClean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h</a:t>
              </a:r>
              <a:r>
                <a:rPr lang="en-US" sz="700" baseline="-25000" dirty="0" smtClean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en-US" sz="700" baseline="-25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Down Arrow 29"/>
            <p:cNvSpPr/>
            <p:nvPr/>
          </p:nvSpPr>
          <p:spPr>
            <a:xfrm rot="10800000">
              <a:off x="709245" y="2298467"/>
              <a:ext cx="185808" cy="437910"/>
            </a:xfrm>
            <a:prstGeom prst="downArrow">
              <a:avLst>
                <a:gd name="adj1" fmla="val 50000"/>
                <a:gd name="adj2" fmla="val 63949"/>
              </a:avLst>
            </a:prstGeom>
            <a:solidFill>
              <a:schemeClr val="accent2"/>
            </a:solidFill>
            <a:ln w="635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30585" tIns="65293" rIns="130585" bIns="65293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" name="TextBox 30"/>
            <p:cNvSpPr txBox="1">
              <a:spLocks noChangeArrowheads="1"/>
            </p:cNvSpPr>
            <p:nvPr/>
          </p:nvSpPr>
          <p:spPr bwMode="auto">
            <a:xfrm>
              <a:off x="571504" y="1901396"/>
              <a:ext cx="138224" cy="211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51412" rIns="0" bIns="51412">
              <a:spAutoFit/>
            </a:bodyPr>
            <a:lstStyle>
              <a:lvl1pPr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F</a:t>
              </a:r>
              <a:r>
                <a:rPr lang="el-GR" sz="700" baseline="-250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en-US" sz="700" baseline="-25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TextBox 32"/>
            <p:cNvSpPr txBox="1">
              <a:spLocks noChangeArrowheads="1"/>
            </p:cNvSpPr>
            <p:nvPr/>
          </p:nvSpPr>
          <p:spPr bwMode="auto">
            <a:xfrm>
              <a:off x="564707" y="2330755"/>
              <a:ext cx="156350" cy="211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51412" rIns="0" bIns="51412">
              <a:spAutoFit/>
            </a:bodyPr>
            <a:lstStyle>
              <a:lvl1pPr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7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F</a:t>
              </a:r>
              <a:r>
                <a:rPr lang="en-US" sz="700" baseline="-250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en-US" sz="700" baseline="-25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5" name="Θέση περιεχομένου 1"/>
          <p:cNvSpPr txBox="1">
            <a:spLocks/>
          </p:cNvSpPr>
          <p:nvPr/>
        </p:nvSpPr>
        <p:spPr>
          <a:xfrm>
            <a:off x="1656531" y="1152212"/>
            <a:ext cx="2483468" cy="183598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431868" rtl="0" eaLnBrk="1" latinLnBrk="0" hangingPunct="1">
              <a:lnSpc>
                <a:spcPct val="125000"/>
              </a:lnSpc>
              <a:spcBef>
                <a:spcPts val="0"/>
              </a:spcBef>
              <a:buFont typeface="Wingdings" pitchFamily="2" charset="2"/>
              <a:buNone/>
              <a:defRPr sz="700" kern="1200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-159961" algn="l" defTabSz="431868" rtl="0" eaLnBrk="1" latinLnBrk="0" hangingPunct="1">
              <a:lnSpc>
                <a:spcPct val="125000"/>
              </a:lnSpc>
              <a:spcBef>
                <a:spcPts val="0"/>
              </a:spcBef>
              <a:buFont typeface="Wingdings" pitchFamily="2" charset="2"/>
              <a:buChar char="§"/>
              <a:defRPr sz="7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539835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755768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9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971703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9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1187637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3572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19505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35438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271463" algn="l"/>
              </a:tabLst>
            </a:pPr>
            <a:r>
              <a:rPr lang="el-GR" dirty="0" smtClean="0">
                <a:solidFill>
                  <a:schemeClr val="accent2"/>
                </a:solidFill>
              </a:rPr>
              <a:t>1</a:t>
            </a:r>
            <a:r>
              <a:rPr lang="el-G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Στον κατακόρυφο άξονα (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z)</a:t>
            </a:r>
          </a:p>
          <a:p>
            <a:pPr>
              <a:tabLst>
                <a:tab pos="360363" algn="l"/>
              </a:tabLst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tabLst>
                <a:tab pos="360363" algn="l"/>
              </a:tabLst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tabLst>
                <a:tab pos="360363" algn="l"/>
              </a:tabLst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tabLst>
                <a:tab pos="360363" algn="l"/>
              </a:tabLst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tabLst>
                <a:tab pos="360363" algn="l"/>
              </a:tabLst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tabLst>
                <a:tab pos="360363" algn="l"/>
              </a:tabLst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tabLst>
                <a:tab pos="360363" algn="l"/>
              </a:tabLst>
            </a:pPr>
            <a:endParaRPr lang="en-US" sz="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tabLst>
                <a:tab pos="360363" algn="l"/>
              </a:tabLst>
            </a:pPr>
            <a:endParaRPr lang="el-GR" sz="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tabLst>
                <a:tab pos="360363" algn="l"/>
              </a:tabLst>
            </a:pPr>
            <a:endParaRPr lang="en-US" sz="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tabLst>
                <a:tab pos="271463" algn="l"/>
              </a:tabLst>
            </a:pPr>
            <a:r>
              <a:rPr lang="en-US" dirty="0" smtClean="0">
                <a:solidFill>
                  <a:schemeClr val="bg1"/>
                </a:solidFill>
              </a:rPr>
              <a:t>2</a:t>
            </a:r>
            <a:r>
              <a:rPr lang="el-GR" dirty="0" smtClean="0">
                <a:solidFill>
                  <a:schemeClr val="bg1"/>
                </a:solidFill>
              </a:rPr>
              <a:t>	Στον οριζόντιο άξονα (</a:t>
            </a:r>
            <a:r>
              <a:rPr lang="en-US" dirty="0" smtClean="0">
                <a:solidFill>
                  <a:schemeClr val="bg1"/>
                </a:solidFill>
              </a:rPr>
              <a:t>x)</a:t>
            </a:r>
            <a:endParaRPr lang="el-GR" dirty="0" smtClean="0">
              <a:solidFill>
                <a:schemeClr val="bg1"/>
              </a:solidFill>
            </a:endParaRPr>
          </a:p>
          <a:p>
            <a:pPr>
              <a:tabLst>
                <a:tab pos="360363" algn="l"/>
              </a:tabLst>
            </a:pPr>
            <a:endParaRPr lang="el-GR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926000" y="1374709"/>
                <a:ext cx="2195435" cy="215444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no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700" b="0" i="1" dirty="0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nor/>
                          </m:rPr>
                          <a:rPr lang="en-US" sz="700" b="0" i="0" dirty="0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+mj-lt"/>
                          </a:rPr>
                          <m:t>F</m:t>
                        </m:r>
                      </m:e>
                    </m:nary>
                    <m:r>
                      <m:rPr>
                        <m:nor/>
                      </m:rPr>
                      <a:rPr lang="en-US" sz="7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   </m:t>
                    </m:r>
                    <m:r>
                      <m:rPr>
                        <m:nor/>
                      </m:rPr>
                      <a:rPr lang="en-US" sz="700" b="0" i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=   </m:t>
                    </m:r>
                    <m:r>
                      <m:rPr>
                        <m:nor/>
                      </m:rPr>
                      <a:rPr lang="en-US" sz="70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F</m:t>
                    </m:r>
                    <m:r>
                      <m:rPr>
                        <m:nor/>
                      </m:rPr>
                      <a:rPr lang="en-US" sz="700" b="0" i="0" baseline="-2500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1</m:t>
                    </m:r>
                    <m:r>
                      <m:rPr>
                        <m:nor/>
                      </m:rPr>
                      <a:rPr lang="en-US" sz="7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  </m:t>
                    </m:r>
                    <m:r>
                      <a:rPr lang="en-US" sz="700" b="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−</m:t>
                    </m:r>
                    <m:r>
                      <m:rPr>
                        <m:nor/>
                      </m:rPr>
                      <a:rPr lang="en-US" sz="7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 </m:t>
                    </m:r>
                    <m:r>
                      <m:rPr>
                        <m:nor/>
                      </m:rPr>
                      <a:rPr lang="en-US" sz="7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F</m:t>
                    </m:r>
                    <m:r>
                      <m:rPr>
                        <m:nor/>
                      </m:rPr>
                      <a:rPr lang="en-US" sz="700" b="0" i="0" baseline="-2500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2</m:t>
                    </m:r>
                    <m:r>
                      <m:rPr>
                        <m:nor/>
                      </m:rPr>
                      <a:rPr lang="en-US" sz="7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   =   </m:t>
                    </m:r>
                    <m:r>
                      <m:rPr>
                        <m:nor/>
                      </m:rPr>
                      <a:rPr lang="el-GR" sz="7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ρ</m:t>
                    </m:r>
                    <m:r>
                      <m:rPr>
                        <m:nor/>
                      </m:rPr>
                      <a:rPr lang="el-GR" sz="700" b="0" i="0" baseline="-2500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υγρ</m:t>
                    </m:r>
                    <m:r>
                      <m:rPr>
                        <m:nor/>
                      </m:rPr>
                      <a:rPr lang="el-GR" sz="7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∙</m:t>
                    </m:r>
                    <m:r>
                      <m:rPr>
                        <m:nor/>
                      </m:rPr>
                      <a:rPr lang="en-US" sz="7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g</m:t>
                    </m:r>
                    <m:r>
                      <m:rPr>
                        <m:nor/>
                      </m:rPr>
                      <a:rPr lang="en-US" sz="7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∙</m:t>
                    </m:r>
                    <m:r>
                      <m:rPr>
                        <m:nor/>
                      </m:rPr>
                      <a:rPr lang="en-US" sz="7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h</m:t>
                    </m:r>
                    <m:r>
                      <m:rPr>
                        <m:nor/>
                      </m:rPr>
                      <a:rPr lang="en-US" sz="700" b="0" i="0" baseline="-2500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1 </m:t>
                    </m:r>
                    <m:r>
                      <m:rPr>
                        <m:nor/>
                      </m:rPr>
                      <a:rPr lang="el-GR" sz="700" i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∙</m:t>
                    </m:r>
                    <m:r>
                      <m:rPr>
                        <m:nor/>
                      </m:rPr>
                      <a:rPr lang="en-US" sz="7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7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A</m:t>
                    </m:r>
                    <m:r>
                      <m:rPr>
                        <m:nor/>
                      </m:rPr>
                      <a:rPr lang="en-US" sz="7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a typeface="Cambria Math"/>
                      </a:rPr>
                      <m:t> </m:t>
                    </m:r>
                    <m:r>
                      <a:rPr lang="en-US" sz="700" b="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m:rPr>
                        <m:nor/>
                      </m:rPr>
                      <a:rPr lang="en-US" sz="7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l-GR" sz="700" i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ρ</m:t>
                    </m:r>
                    <m:r>
                      <m:rPr>
                        <m:nor/>
                      </m:rPr>
                      <a:rPr lang="el-GR" sz="700" i="0" baseline="-250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υγρ</m:t>
                    </m:r>
                    <m:r>
                      <m:rPr>
                        <m:nor/>
                      </m:rPr>
                      <a:rPr lang="el-GR" sz="700" i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∙</m:t>
                    </m:r>
                    <m:r>
                      <m:rPr>
                        <m:nor/>
                      </m:rPr>
                      <a:rPr lang="en-US" sz="700" i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g</m:t>
                    </m:r>
                    <m:r>
                      <m:rPr>
                        <m:nor/>
                      </m:rPr>
                      <a:rPr lang="en-US" sz="700" i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∙</m:t>
                    </m:r>
                    <m:r>
                      <m:rPr>
                        <m:nor/>
                      </m:rPr>
                      <a:rPr lang="en-US" sz="700" i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h</m:t>
                    </m:r>
                    <m:r>
                      <m:rPr>
                        <m:nor/>
                      </m:rPr>
                      <a:rPr lang="en-US" sz="700" b="0" i="0" baseline="-2500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2</m:t>
                    </m:r>
                  </m:oMath>
                </a14:m>
                <a:r>
                  <a:rPr lang="el-GR" sz="7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+mj-lt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700" i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∙</m:t>
                    </m:r>
                    <m:r>
                      <m:rPr>
                        <m:nor/>
                      </m:rPr>
                      <a:rPr lang="en-US" sz="700" i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700" i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A</m:t>
                    </m:r>
                  </m:oMath>
                </a14:m>
                <a:endParaRPr lang="el-GR" sz="700" baseline="-250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6000" y="1374709"/>
                <a:ext cx="2195435" cy="215444"/>
              </a:xfrm>
              <a:prstGeom prst="rect">
                <a:avLst/>
              </a:prstGeom>
              <a:blipFill rotWithShape="1">
                <a:blip r:embed="rId2"/>
                <a:stretch>
                  <a:fillRect l="-7500" t="-62857" b="-100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1926000" y="1662805"/>
                <a:ext cx="2195435" cy="215444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no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700" b="0" i="1" dirty="0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nor/>
                          </m:rPr>
                          <a:rPr lang="en-US" sz="700" b="0" i="0" dirty="0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+mj-lt"/>
                          </a:rPr>
                          <m:t>F</m:t>
                        </m:r>
                      </m:e>
                    </m:nary>
                    <m:r>
                      <m:rPr>
                        <m:nor/>
                      </m:rPr>
                      <a:rPr lang="en-US" sz="7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   </m:t>
                    </m:r>
                    <m:r>
                      <m:rPr>
                        <m:nor/>
                      </m:rPr>
                      <a:rPr lang="en-US" sz="700" b="0" i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=   </m:t>
                    </m:r>
                    <m:r>
                      <m:rPr>
                        <m:nor/>
                      </m:rPr>
                      <a:rPr lang="el-GR" sz="7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ρ</m:t>
                    </m:r>
                    <m:r>
                      <m:rPr>
                        <m:nor/>
                      </m:rPr>
                      <a:rPr lang="el-GR" sz="700" b="0" i="0" baseline="-2500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υγρ</m:t>
                    </m:r>
                    <m:r>
                      <m:rPr>
                        <m:nor/>
                      </m:rPr>
                      <a:rPr lang="el-GR" sz="7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∙</m:t>
                    </m:r>
                    <m:r>
                      <m:rPr>
                        <m:nor/>
                      </m:rPr>
                      <a:rPr lang="en-US" sz="7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g</m:t>
                    </m:r>
                    <m:r>
                      <m:rPr>
                        <m:nor/>
                      </m:rPr>
                      <a:rPr lang="en-US" sz="7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∙ </m:t>
                    </m:r>
                    <m:r>
                      <m:rPr>
                        <m:nor/>
                      </m:rPr>
                      <a:rPr lang="en-US" sz="7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A</m:t>
                    </m:r>
                    <m:r>
                      <m:rPr>
                        <m:nor/>
                      </m:rPr>
                      <a:rPr lang="en-US" sz="700" i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∙</m:t>
                    </m:r>
                    <m:d>
                      <m:dPr>
                        <m:ctrlPr>
                          <a:rPr lang="en-US" sz="700" b="0" i="1" dirty="0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700" i="0" dirty="0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+mj-lt"/>
                            <a:ea typeface="Cambria Math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sz="700" i="0" baseline="-25000" dirty="0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+mj-lt"/>
                            <a:ea typeface="Cambria Math"/>
                          </a:rPr>
                          <m:t>1</m:t>
                        </m:r>
                        <m:r>
                          <a:rPr lang="en-US" sz="700" b="0" i="1" dirty="0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700" b="0" i="0" dirty="0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+mj-lt"/>
                            <a:ea typeface="Cambria Math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sz="700" b="0" i="0" baseline="-25000" dirty="0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+mj-lt"/>
                            <a:ea typeface="Cambria Math"/>
                          </a:rPr>
                          <m:t>2</m:t>
                        </m:r>
                      </m:e>
                    </m:d>
                    <m:r>
                      <a:rPr lang="el-GR" sz="700" b="0" i="1" dirty="0" smtClean="0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    </m:t>
                    </m:r>
                    <m:r>
                      <a:rPr lang="el-GR" sz="700" b="0" i="1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&lt; </m:t>
                    </m:r>
                    <m:r>
                      <m:rPr>
                        <m:nor/>
                      </m:rPr>
                      <a:rPr lang="el-GR" sz="700" b="0" i="0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0</m:t>
                    </m:r>
                    <m:r>
                      <m:rPr>
                        <m:nor/>
                      </m:rPr>
                      <a:rPr lang="en-US" sz="700" b="0" i="0" dirty="0" smtClean="0">
                        <a:solidFill>
                          <a:schemeClr val="bg1"/>
                        </a:solidFill>
                        <a:latin typeface="+mj-lt"/>
                        <a:ea typeface="Cambria Math"/>
                      </a:rPr>
                      <m:t> </m:t>
                    </m:r>
                  </m:oMath>
                </a14:m>
                <a:r>
                  <a:rPr lang="el-GR" sz="700" dirty="0" smtClean="0">
                    <a:solidFill>
                      <a:schemeClr val="bg1"/>
                    </a:solidFill>
                    <a:latin typeface="+mj-lt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700" b="0" i="1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𝑎</m:t>
                    </m:r>
                  </m:oMath>
                </a14:m>
                <a:endParaRPr lang="el-GR" sz="700" baseline="-250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6000" y="1662805"/>
                <a:ext cx="2195435" cy="215444"/>
              </a:xfrm>
              <a:prstGeom prst="rect">
                <a:avLst/>
              </a:prstGeom>
              <a:blipFill rotWithShape="1">
                <a:blip r:embed="rId3"/>
                <a:stretch>
                  <a:fillRect l="-7500" t="-62857" b="-100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926000" y="1943837"/>
                <a:ext cx="2195435" cy="215444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no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7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nor/>
                          </m:rPr>
                          <a:rPr lang="en-US" sz="700" b="0" i="0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+mj-lt"/>
                          </a:rPr>
                          <m:t>F</m:t>
                        </m:r>
                      </m:e>
                    </m:nary>
                    <m:r>
                      <m:rPr>
                        <m:nor/>
                      </m:rPr>
                      <a:rPr lang="en-US" sz="700" b="0" i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</a:rPr>
                      <m:t>   </m:t>
                    </m:r>
                    <m:r>
                      <m:rPr>
                        <m:nor/>
                      </m:rPr>
                      <a:rPr lang="en-US" sz="700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</a:rPr>
                      <m:t>=  </m:t>
                    </m:r>
                    <m:r>
                      <a:rPr lang="en-US" sz="7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−</m:t>
                    </m:r>
                    <m:r>
                      <m:rPr>
                        <m:nor/>
                      </m:rPr>
                      <a:rPr lang="en-US" sz="700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</a:rPr>
                      <m:t> </m:t>
                    </m:r>
                    <m:r>
                      <m:rPr>
                        <m:nor/>
                      </m:rPr>
                      <a:rPr lang="el-GR" sz="700" b="0" i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</a:rPr>
                      <m:t>ρ</m:t>
                    </m:r>
                    <m:r>
                      <m:rPr>
                        <m:nor/>
                      </m:rPr>
                      <a:rPr lang="el-GR" sz="700" b="0" i="0" baseline="-250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</a:rPr>
                      <m:t>υγρ</m:t>
                    </m:r>
                    <m:r>
                      <m:rPr>
                        <m:nor/>
                      </m:rPr>
                      <a:rPr lang="el-GR" sz="700" b="0" i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  <a:ea typeface="Cambria Math"/>
                      </a:rPr>
                      <m:t>∙</m:t>
                    </m:r>
                    <m:r>
                      <m:rPr>
                        <m:nor/>
                      </m:rPr>
                      <a:rPr lang="en-US" sz="700" b="0" i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  <a:ea typeface="Cambria Math"/>
                      </a:rPr>
                      <m:t>g</m:t>
                    </m:r>
                    <m:r>
                      <m:rPr>
                        <m:nor/>
                      </m:rPr>
                      <a:rPr lang="en-US" sz="700" b="0" i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  <a:ea typeface="Cambria Math"/>
                      </a:rPr>
                      <m:t>∙ </m:t>
                    </m:r>
                    <m:r>
                      <m:rPr>
                        <m:nor/>
                      </m:rPr>
                      <a:rPr lang="en-US" sz="700" b="0" i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  <a:ea typeface="Cambria Math"/>
                      </a:rPr>
                      <m:t>V</m:t>
                    </m:r>
                    <m:r>
                      <m:rPr>
                        <m:nor/>
                      </m:rPr>
                      <a:rPr lang="en-US" sz="700" b="0" i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  <a:ea typeface="Cambria Math"/>
                      </a:rPr>
                      <m:t> </m:t>
                    </m:r>
                  </m:oMath>
                </a14:m>
                <a:r>
                  <a:rPr lang="el-GR" sz="700" dirty="0" smtClean="0">
                    <a:solidFill>
                      <a:schemeClr val="bg1"/>
                    </a:solidFill>
                    <a:latin typeface="+mj-lt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700" b="0" i="1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𝑎</m:t>
                    </m:r>
                  </m:oMath>
                </a14:m>
                <a:endParaRPr lang="el-GR" sz="700" baseline="-25000" dirty="0">
                  <a:solidFill>
                    <a:schemeClr val="accent1">
                      <a:lumMod val="75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6000" y="1943837"/>
                <a:ext cx="2195435" cy="215444"/>
              </a:xfrm>
              <a:prstGeom prst="rect">
                <a:avLst/>
              </a:prstGeom>
              <a:blipFill rotWithShape="1">
                <a:blip r:embed="rId4"/>
                <a:stretch>
                  <a:fillRect l="-7500" t="-62857" b="-100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921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Arial" pitchFamily="34" charset="0"/>
              </a:rPr>
              <a:t>Πώς υπολογίζεται η άντωση που δέχεται </a:t>
            </a:r>
            <a:br>
              <a:rPr lang="el-GR" dirty="0" smtClean="0">
                <a:latin typeface="Arial" pitchFamily="34" charset="0"/>
              </a:rPr>
            </a:br>
            <a:r>
              <a:rPr lang="el-GR" dirty="0" smtClean="0">
                <a:latin typeface="Arial" pitchFamily="34" charset="0"/>
              </a:rPr>
              <a:t>ένα σώμα που είναι βυθισμένο σε υγρό;</a:t>
            </a:r>
            <a:endParaRPr lang="en-US" dirty="0" smtClean="0">
              <a:latin typeface="Arial" pitchFamily="34" charset="0"/>
            </a:endParaRPr>
          </a:p>
        </p:txBody>
      </p:sp>
      <p:grpSp>
        <p:nvGrpSpPr>
          <p:cNvPr id="4" name="Ομάδα 3"/>
          <p:cNvGrpSpPr/>
          <p:nvPr/>
        </p:nvGrpSpPr>
        <p:grpSpPr>
          <a:xfrm>
            <a:off x="180000" y="1432800"/>
            <a:ext cx="1151559" cy="1108801"/>
            <a:chOff x="255600" y="1517941"/>
            <a:chExt cx="1151559" cy="1108801"/>
          </a:xfrm>
        </p:grpSpPr>
        <p:sp>
          <p:nvSpPr>
            <p:cNvPr id="17" name="Rectangle 3"/>
            <p:cNvSpPr/>
            <p:nvPr/>
          </p:nvSpPr>
          <p:spPr>
            <a:xfrm>
              <a:off x="278714" y="1665423"/>
              <a:ext cx="1128445" cy="952967"/>
            </a:xfrm>
            <a:prstGeom prst="rect">
              <a:avLst/>
            </a:prstGeom>
            <a:solidFill>
              <a:srgbClr val="B7DD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30585" tIns="65293" rIns="130585" bIns="65293" anchor="ctr"/>
            <a:lstStyle/>
            <a:p>
              <a:pPr algn="ctr" defTabSz="215342">
                <a:defRPr/>
              </a:pPr>
              <a:endParaRPr lang="en-US"/>
            </a:p>
          </p:txBody>
        </p:sp>
        <p:cxnSp>
          <p:nvCxnSpPr>
            <p:cNvPr id="18" name="Straight Connector 4"/>
            <p:cNvCxnSpPr/>
            <p:nvPr/>
          </p:nvCxnSpPr>
          <p:spPr>
            <a:xfrm>
              <a:off x="278713" y="1517941"/>
              <a:ext cx="0" cy="1107257"/>
            </a:xfrm>
            <a:prstGeom prst="line">
              <a:avLst/>
            </a:prstGeom>
            <a:ln w="1587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5"/>
            <p:cNvCxnSpPr/>
            <p:nvPr/>
          </p:nvCxnSpPr>
          <p:spPr>
            <a:xfrm>
              <a:off x="1400400" y="1517942"/>
              <a:ext cx="0" cy="1108800"/>
            </a:xfrm>
            <a:prstGeom prst="line">
              <a:avLst/>
            </a:prstGeom>
            <a:ln w="1587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6"/>
            <p:cNvCxnSpPr/>
            <p:nvPr/>
          </p:nvCxnSpPr>
          <p:spPr>
            <a:xfrm flipH="1">
              <a:off x="269650" y="2620800"/>
              <a:ext cx="1128445" cy="0"/>
            </a:xfrm>
            <a:prstGeom prst="line">
              <a:avLst/>
            </a:prstGeom>
            <a:ln w="1587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Ομάδα 23"/>
            <p:cNvGrpSpPr/>
            <p:nvPr/>
          </p:nvGrpSpPr>
          <p:grpSpPr>
            <a:xfrm>
              <a:off x="255600" y="1536862"/>
              <a:ext cx="254103" cy="338187"/>
              <a:chOff x="255600" y="1536862"/>
              <a:chExt cx="254103" cy="338187"/>
            </a:xfrm>
          </p:grpSpPr>
          <p:cxnSp>
            <p:nvCxnSpPr>
              <p:cNvPr id="26" name="Straight Connector 19"/>
              <p:cNvCxnSpPr/>
              <p:nvPr/>
            </p:nvCxnSpPr>
            <p:spPr>
              <a:xfrm flipH="1">
                <a:off x="288379" y="1665423"/>
                <a:ext cx="206201" cy="0"/>
              </a:xfrm>
              <a:prstGeom prst="line">
                <a:avLst/>
              </a:prstGeom>
              <a:ln w="9525" cmpd="sng">
                <a:solidFill>
                  <a:schemeClr val="accent1"/>
                </a:solidFill>
                <a:prstDash val="solid"/>
                <a:headEnd type="triangle" w="sm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Oval 24"/>
              <p:cNvSpPr/>
              <p:nvPr/>
            </p:nvSpPr>
            <p:spPr>
              <a:xfrm>
                <a:off x="255600" y="1640466"/>
                <a:ext cx="52116" cy="49917"/>
              </a:xfrm>
              <a:prstGeom prst="ellipse">
                <a:avLst/>
              </a:prstGeom>
              <a:solidFill>
                <a:schemeClr val="accent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30585" tIns="65293" rIns="130585" bIns="65293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" name="TextBox 25"/>
              <p:cNvSpPr txBox="1">
                <a:spLocks noChangeArrowheads="1"/>
              </p:cNvSpPr>
              <p:nvPr/>
            </p:nvSpPr>
            <p:spPr bwMode="auto">
              <a:xfrm>
                <a:off x="423927" y="1536862"/>
                <a:ext cx="85776" cy="92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noAutofit/>
              </a:bodyPr>
              <a:lstStyle>
                <a:lvl1pPr eaLnBrk="0" hangingPunct="0"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defTabSz="1492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defTabSz="1492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defTabSz="1492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defTabSz="1492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algn="ctr" eaLnBrk="1" hangingPunct="1"/>
                <a:r>
                  <a:rPr lang="en-US" dirty="0" smtClean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x</a:t>
                </a:r>
                <a:endParaRPr lang="en-US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" name="TextBox 26"/>
              <p:cNvSpPr txBox="1">
                <a:spLocks noChangeArrowheads="1"/>
              </p:cNvSpPr>
              <p:nvPr/>
            </p:nvSpPr>
            <p:spPr bwMode="auto">
              <a:xfrm>
                <a:off x="307716" y="1782716"/>
                <a:ext cx="98185" cy="92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noAutofit/>
              </a:bodyPr>
              <a:lstStyle>
                <a:lvl1pPr eaLnBrk="0" hangingPunct="0"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defTabSz="1492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defTabSz="1492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defTabSz="1492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defTabSz="1492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algn="ctr" eaLnBrk="1" hangingPunct="1"/>
                <a:r>
                  <a:rPr lang="en-US" dirty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z</a:t>
                </a:r>
              </a:p>
            </p:txBody>
          </p:sp>
          <p:cxnSp>
            <p:nvCxnSpPr>
              <p:cNvPr id="30" name="Straight Connector 19"/>
              <p:cNvCxnSpPr/>
              <p:nvPr/>
            </p:nvCxnSpPr>
            <p:spPr>
              <a:xfrm rot="5400000" flipH="1">
                <a:off x="176400" y="1768524"/>
                <a:ext cx="206201" cy="0"/>
              </a:xfrm>
              <a:prstGeom prst="line">
                <a:avLst/>
              </a:prstGeom>
              <a:ln w="9525" cmpd="sng">
                <a:solidFill>
                  <a:schemeClr val="accent1"/>
                </a:solidFill>
                <a:prstDash val="solid"/>
                <a:headEnd type="triangle" w="sm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Rectangle 8"/>
            <p:cNvSpPr/>
            <p:nvPr/>
          </p:nvSpPr>
          <p:spPr>
            <a:xfrm>
              <a:off x="709245" y="2137369"/>
              <a:ext cx="185808" cy="15656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63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30585" tIns="65293" rIns="130585" bIns="65293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" name="Down Arrow 29"/>
            <p:cNvSpPr/>
            <p:nvPr/>
          </p:nvSpPr>
          <p:spPr>
            <a:xfrm rot="10800000">
              <a:off x="709200" y="2300400"/>
              <a:ext cx="185808" cy="215550"/>
            </a:xfrm>
            <a:prstGeom prst="downArrow">
              <a:avLst>
                <a:gd name="adj1" fmla="val 50000"/>
                <a:gd name="adj2" fmla="val 63949"/>
              </a:avLst>
            </a:prstGeom>
            <a:solidFill>
              <a:schemeClr val="accent2"/>
            </a:solidFill>
            <a:ln w="63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30585" tIns="65293" rIns="130585" bIns="65293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4" name="TextBox 32"/>
            <p:cNvSpPr txBox="1">
              <a:spLocks noChangeArrowheads="1"/>
            </p:cNvSpPr>
            <p:nvPr/>
          </p:nvSpPr>
          <p:spPr bwMode="auto">
            <a:xfrm>
              <a:off x="564077" y="2272590"/>
              <a:ext cx="156350" cy="226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51412" rIns="0" bIns="51412">
              <a:spAutoFit/>
            </a:bodyPr>
            <a:lstStyle>
              <a:lvl1pPr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l-GR" sz="800" dirty="0" smtClean="0">
                  <a:latin typeface="Arial" pitchFamily="34" charset="0"/>
                  <a:cs typeface="Arial" pitchFamily="34" charset="0"/>
                </a:rPr>
                <a:t>Σ</a:t>
              </a:r>
              <a:r>
                <a:rPr lang="en-US" sz="800" dirty="0" smtClean="0">
                  <a:latin typeface="Arial" pitchFamily="34" charset="0"/>
                  <a:cs typeface="Arial" pitchFamily="34" charset="0"/>
                </a:rPr>
                <a:t>F</a:t>
              </a:r>
              <a:endParaRPr lang="en-US" sz="800" baseline="-25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5" name="Θέση περιεχομένου 1"/>
          <p:cNvSpPr txBox="1">
            <a:spLocks/>
          </p:cNvSpPr>
          <p:nvPr/>
        </p:nvSpPr>
        <p:spPr>
          <a:xfrm>
            <a:off x="1656531" y="1152212"/>
            <a:ext cx="2483468" cy="183598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431868" rtl="0" eaLnBrk="1" latinLnBrk="0" hangingPunct="1">
              <a:lnSpc>
                <a:spcPct val="125000"/>
              </a:lnSpc>
              <a:spcBef>
                <a:spcPts val="0"/>
              </a:spcBef>
              <a:buFont typeface="Wingdings" pitchFamily="2" charset="2"/>
              <a:buNone/>
              <a:defRPr sz="700" kern="1200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-159961" algn="l" defTabSz="431868" rtl="0" eaLnBrk="1" latinLnBrk="0" hangingPunct="1">
              <a:lnSpc>
                <a:spcPct val="125000"/>
              </a:lnSpc>
              <a:spcBef>
                <a:spcPts val="0"/>
              </a:spcBef>
              <a:buFont typeface="Wingdings" pitchFamily="2" charset="2"/>
              <a:buChar char="§"/>
              <a:defRPr sz="7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539835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755768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9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971703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9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1187637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3572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19505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35438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271463" algn="l"/>
              </a:tabLst>
            </a:pPr>
            <a:r>
              <a:rPr lang="el-GR" dirty="0" smtClean="0">
                <a:solidFill>
                  <a:schemeClr val="accent2"/>
                </a:solidFill>
              </a:rPr>
              <a:t>1</a:t>
            </a:r>
            <a:r>
              <a:rPr lang="el-G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Στον κατακόρυφο άξονα (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z)</a:t>
            </a:r>
          </a:p>
          <a:p>
            <a:pPr>
              <a:tabLst>
                <a:tab pos="360363" algn="l"/>
              </a:tabLst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tabLst>
                <a:tab pos="360363" algn="l"/>
              </a:tabLst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tabLst>
                <a:tab pos="360363" algn="l"/>
              </a:tabLst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tabLst>
                <a:tab pos="360363" algn="l"/>
              </a:tabLst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tabLst>
                <a:tab pos="360363" algn="l"/>
              </a:tabLst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tabLst>
                <a:tab pos="360363" algn="l"/>
              </a:tabLst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tabLst>
                <a:tab pos="360363" algn="l"/>
              </a:tabLst>
            </a:pPr>
            <a:endParaRPr lang="en-US" sz="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tabLst>
                <a:tab pos="360363" algn="l"/>
              </a:tabLst>
            </a:pPr>
            <a:endParaRPr lang="el-GR" sz="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tabLst>
                <a:tab pos="360363" algn="l"/>
              </a:tabLst>
            </a:pPr>
            <a:endParaRPr lang="en-US" sz="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tabLst>
                <a:tab pos="271463" algn="l"/>
              </a:tabLst>
            </a:pPr>
            <a:r>
              <a:rPr lang="en-US" dirty="0" smtClean="0">
                <a:solidFill>
                  <a:schemeClr val="bg1"/>
                </a:solidFill>
              </a:rPr>
              <a:t>2</a:t>
            </a:r>
            <a:r>
              <a:rPr lang="el-GR" dirty="0" smtClean="0">
                <a:solidFill>
                  <a:schemeClr val="bg1"/>
                </a:solidFill>
              </a:rPr>
              <a:t>	Στον οριζόντιο άξονα (</a:t>
            </a:r>
            <a:r>
              <a:rPr lang="en-US" dirty="0" smtClean="0">
                <a:solidFill>
                  <a:schemeClr val="bg1"/>
                </a:solidFill>
              </a:rPr>
              <a:t>x)</a:t>
            </a:r>
            <a:endParaRPr lang="el-GR" dirty="0" smtClean="0">
              <a:solidFill>
                <a:schemeClr val="bg1"/>
              </a:solidFill>
            </a:endParaRPr>
          </a:p>
          <a:p>
            <a:pPr>
              <a:tabLst>
                <a:tab pos="360363" algn="l"/>
              </a:tabLst>
            </a:pPr>
            <a:endParaRPr lang="el-GR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926000" y="1374709"/>
                <a:ext cx="2195435" cy="215444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no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700" b="0" i="1" dirty="0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nor/>
                          </m:rPr>
                          <a:rPr lang="en-US" sz="700" b="0" i="0" dirty="0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+mj-lt"/>
                          </a:rPr>
                          <m:t>F</m:t>
                        </m:r>
                      </m:e>
                    </m:nary>
                    <m:r>
                      <m:rPr>
                        <m:nor/>
                      </m:rPr>
                      <a:rPr lang="en-US" sz="7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   </m:t>
                    </m:r>
                    <m:r>
                      <m:rPr>
                        <m:nor/>
                      </m:rPr>
                      <a:rPr lang="en-US" sz="700" b="0" i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=   </m:t>
                    </m:r>
                    <m:r>
                      <m:rPr>
                        <m:nor/>
                      </m:rPr>
                      <a:rPr lang="en-US" sz="70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F</m:t>
                    </m:r>
                    <m:r>
                      <m:rPr>
                        <m:nor/>
                      </m:rPr>
                      <a:rPr lang="en-US" sz="700" b="0" i="0" baseline="-2500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1</m:t>
                    </m:r>
                    <m:r>
                      <m:rPr>
                        <m:nor/>
                      </m:rPr>
                      <a:rPr lang="en-US" sz="7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  </m:t>
                    </m:r>
                    <m:r>
                      <a:rPr lang="en-US" sz="700" b="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−</m:t>
                    </m:r>
                    <m:r>
                      <m:rPr>
                        <m:nor/>
                      </m:rPr>
                      <a:rPr lang="en-US" sz="7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 </m:t>
                    </m:r>
                    <m:r>
                      <m:rPr>
                        <m:nor/>
                      </m:rPr>
                      <a:rPr lang="en-US" sz="7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F</m:t>
                    </m:r>
                    <m:r>
                      <m:rPr>
                        <m:nor/>
                      </m:rPr>
                      <a:rPr lang="en-US" sz="700" b="0" i="0" baseline="-2500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2</m:t>
                    </m:r>
                    <m:r>
                      <m:rPr>
                        <m:nor/>
                      </m:rPr>
                      <a:rPr lang="en-US" sz="7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   =   </m:t>
                    </m:r>
                    <m:r>
                      <m:rPr>
                        <m:nor/>
                      </m:rPr>
                      <a:rPr lang="el-GR" sz="7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ρ</m:t>
                    </m:r>
                    <m:r>
                      <m:rPr>
                        <m:nor/>
                      </m:rPr>
                      <a:rPr lang="el-GR" sz="700" b="0" i="0" baseline="-2500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υγρ</m:t>
                    </m:r>
                    <m:r>
                      <m:rPr>
                        <m:nor/>
                      </m:rPr>
                      <a:rPr lang="el-GR" sz="7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∙</m:t>
                    </m:r>
                    <m:r>
                      <m:rPr>
                        <m:nor/>
                      </m:rPr>
                      <a:rPr lang="en-US" sz="7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g</m:t>
                    </m:r>
                    <m:r>
                      <m:rPr>
                        <m:nor/>
                      </m:rPr>
                      <a:rPr lang="en-US" sz="7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∙</m:t>
                    </m:r>
                    <m:r>
                      <m:rPr>
                        <m:nor/>
                      </m:rPr>
                      <a:rPr lang="en-US" sz="7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h</m:t>
                    </m:r>
                    <m:r>
                      <m:rPr>
                        <m:nor/>
                      </m:rPr>
                      <a:rPr lang="en-US" sz="700" b="0" i="0" baseline="-2500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1 </m:t>
                    </m:r>
                    <m:r>
                      <m:rPr>
                        <m:nor/>
                      </m:rPr>
                      <a:rPr lang="el-GR" sz="700" i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∙</m:t>
                    </m:r>
                    <m:r>
                      <m:rPr>
                        <m:nor/>
                      </m:rPr>
                      <a:rPr lang="en-US" sz="7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7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A</m:t>
                    </m:r>
                    <m:r>
                      <m:rPr>
                        <m:nor/>
                      </m:rPr>
                      <a:rPr lang="en-US" sz="7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a typeface="Cambria Math"/>
                      </a:rPr>
                      <m:t> </m:t>
                    </m:r>
                    <m:r>
                      <a:rPr lang="en-US" sz="700" b="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m:rPr>
                        <m:nor/>
                      </m:rPr>
                      <a:rPr lang="en-US" sz="7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l-GR" sz="700" i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ρ</m:t>
                    </m:r>
                    <m:r>
                      <m:rPr>
                        <m:nor/>
                      </m:rPr>
                      <a:rPr lang="el-GR" sz="700" i="0" baseline="-250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υγρ</m:t>
                    </m:r>
                    <m:r>
                      <m:rPr>
                        <m:nor/>
                      </m:rPr>
                      <a:rPr lang="el-GR" sz="700" i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∙</m:t>
                    </m:r>
                    <m:r>
                      <m:rPr>
                        <m:nor/>
                      </m:rPr>
                      <a:rPr lang="en-US" sz="700" i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g</m:t>
                    </m:r>
                    <m:r>
                      <m:rPr>
                        <m:nor/>
                      </m:rPr>
                      <a:rPr lang="en-US" sz="700" i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∙</m:t>
                    </m:r>
                    <m:r>
                      <m:rPr>
                        <m:nor/>
                      </m:rPr>
                      <a:rPr lang="en-US" sz="700" i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h</m:t>
                    </m:r>
                    <m:r>
                      <m:rPr>
                        <m:nor/>
                      </m:rPr>
                      <a:rPr lang="en-US" sz="700" b="0" i="0" baseline="-2500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2</m:t>
                    </m:r>
                  </m:oMath>
                </a14:m>
                <a:r>
                  <a:rPr lang="el-GR" sz="7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+mj-lt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700" i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∙</m:t>
                    </m:r>
                    <m:r>
                      <m:rPr>
                        <m:nor/>
                      </m:rPr>
                      <a:rPr lang="en-US" sz="700" i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700" i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A</m:t>
                    </m:r>
                  </m:oMath>
                </a14:m>
                <a:endParaRPr lang="el-GR" sz="700" baseline="-250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6000" y="1374709"/>
                <a:ext cx="2195435" cy="215444"/>
              </a:xfrm>
              <a:prstGeom prst="rect">
                <a:avLst/>
              </a:prstGeom>
              <a:blipFill rotWithShape="1">
                <a:blip r:embed="rId2"/>
                <a:stretch>
                  <a:fillRect l="-7500" t="-62857" b="-100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926000" y="1662805"/>
                <a:ext cx="2195435" cy="215444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no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700" b="0" i="1" dirty="0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nor/>
                          </m:rPr>
                          <a:rPr lang="en-US" sz="700" b="0" i="0" dirty="0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+mj-lt"/>
                          </a:rPr>
                          <m:t>F</m:t>
                        </m:r>
                      </m:e>
                    </m:nary>
                    <m:r>
                      <m:rPr>
                        <m:nor/>
                      </m:rPr>
                      <a:rPr lang="en-US" sz="7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   </m:t>
                    </m:r>
                    <m:r>
                      <m:rPr>
                        <m:nor/>
                      </m:rPr>
                      <a:rPr lang="en-US" sz="700" b="0" i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=   </m:t>
                    </m:r>
                    <m:r>
                      <m:rPr>
                        <m:nor/>
                      </m:rPr>
                      <a:rPr lang="el-GR" sz="7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ρ</m:t>
                    </m:r>
                    <m:r>
                      <m:rPr>
                        <m:nor/>
                      </m:rPr>
                      <a:rPr lang="el-GR" sz="700" b="0" i="0" baseline="-2500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υγρ</m:t>
                    </m:r>
                    <m:r>
                      <m:rPr>
                        <m:nor/>
                      </m:rPr>
                      <a:rPr lang="el-GR" sz="7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∙</m:t>
                    </m:r>
                    <m:r>
                      <m:rPr>
                        <m:nor/>
                      </m:rPr>
                      <a:rPr lang="en-US" sz="7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g</m:t>
                    </m:r>
                    <m:r>
                      <m:rPr>
                        <m:nor/>
                      </m:rPr>
                      <a:rPr lang="en-US" sz="7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∙ </m:t>
                    </m:r>
                    <m:r>
                      <m:rPr>
                        <m:nor/>
                      </m:rPr>
                      <a:rPr lang="en-US" sz="7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A</m:t>
                    </m:r>
                    <m:r>
                      <m:rPr>
                        <m:nor/>
                      </m:rPr>
                      <a:rPr lang="en-US" sz="700" i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∙</m:t>
                    </m:r>
                    <m:d>
                      <m:dPr>
                        <m:ctrlPr>
                          <a:rPr lang="en-US" sz="700" b="0" i="1" dirty="0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700" i="0" dirty="0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+mj-lt"/>
                            <a:ea typeface="Cambria Math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sz="700" i="0" baseline="-25000" dirty="0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+mj-lt"/>
                            <a:ea typeface="Cambria Math"/>
                          </a:rPr>
                          <m:t>1</m:t>
                        </m:r>
                        <m:r>
                          <a:rPr lang="en-US" sz="700" b="0" i="1" dirty="0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700" b="0" i="0" dirty="0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+mj-lt"/>
                            <a:ea typeface="Cambria Math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sz="700" b="0" i="0" baseline="-25000" dirty="0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+mj-lt"/>
                            <a:ea typeface="Cambria Math"/>
                          </a:rPr>
                          <m:t>2</m:t>
                        </m:r>
                      </m:e>
                    </m:d>
                    <m:r>
                      <a:rPr lang="el-GR" sz="700" b="0" i="1" dirty="0" smtClean="0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    </m:t>
                    </m:r>
                    <m:r>
                      <a:rPr lang="el-GR" sz="700" b="0" i="1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&lt; </m:t>
                    </m:r>
                    <m:r>
                      <m:rPr>
                        <m:nor/>
                      </m:rPr>
                      <a:rPr lang="el-GR" sz="700" b="0" i="0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0</m:t>
                    </m:r>
                    <m:r>
                      <m:rPr>
                        <m:nor/>
                      </m:rPr>
                      <a:rPr lang="en-US" sz="700" b="0" i="0" dirty="0" smtClean="0">
                        <a:solidFill>
                          <a:schemeClr val="bg1"/>
                        </a:solidFill>
                        <a:latin typeface="+mj-lt"/>
                        <a:ea typeface="Cambria Math"/>
                      </a:rPr>
                      <m:t> </m:t>
                    </m:r>
                  </m:oMath>
                </a14:m>
                <a:r>
                  <a:rPr lang="el-GR" sz="700" dirty="0" smtClean="0">
                    <a:solidFill>
                      <a:schemeClr val="bg1"/>
                    </a:solidFill>
                    <a:latin typeface="+mj-lt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700" b="0" i="1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𝑎</m:t>
                    </m:r>
                  </m:oMath>
                </a14:m>
                <a:endParaRPr lang="el-GR" sz="700" baseline="-250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6000" y="1662805"/>
                <a:ext cx="2195435" cy="215444"/>
              </a:xfrm>
              <a:prstGeom prst="rect">
                <a:avLst/>
              </a:prstGeom>
              <a:blipFill rotWithShape="1">
                <a:blip r:embed="rId3"/>
                <a:stretch>
                  <a:fillRect l="-7500" t="-62857" b="-100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926000" y="1943837"/>
                <a:ext cx="2195435" cy="215444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no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7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nor/>
                          </m:rPr>
                          <a:rPr lang="en-US" sz="700" b="0" i="0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+mj-lt"/>
                          </a:rPr>
                          <m:t>F</m:t>
                        </m:r>
                      </m:e>
                    </m:nary>
                    <m:r>
                      <m:rPr>
                        <m:nor/>
                      </m:rPr>
                      <a:rPr lang="en-US" sz="700" b="0" i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</a:rPr>
                      <m:t>   </m:t>
                    </m:r>
                    <m:r>
                      <m:rPr>
                        <m:nor/>
                      </m:rPr>
                      <a:rPr lang="en-US" sz="700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</a:rPr>
                      <m:t>=  </m:t>
                    </m:r>
                    <m:r>
                      <a:rPr lang="en-US" sz="7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−</m:t>
                    </m:r>
                    <m:r>
                      <m:rPr>
                        <m:nor/>
                      </m:rPr>
                      <a:rPr lang="en-US" sz="700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</a:rPr>
                      <m:t> </m:t>
                    </m:r>
                    <m:r>
                      <m:rPr>
                        <m:nor/>
                      </m:rPr>
                      <a:rPr lang="el-GR" sz="700" b="0" i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</a:rPr>
                      <m:t>ρ</m:t>
                    </m:r>
                    <m:r>
                      <m:rPr>
                        <m:nor/>
                      </m:rPr>
                      <a:rPr lang="el-GR" sz="700" b="0" i="0" baseline="-250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</a:rPr>
                      <m:t>υγρ</m:t>
                    </m:r>
                    <m:r>
                      <m:rPr>
                        <m:nor/>
                      </m:rPr>
                      <a:rPr lang="el-GR" sz="700" b="0" i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  <a:ea typeface="Cambria Math"/>
                      </a:rPr>
                      <m:t>∙</m:t>
                    </m:r>
                    <m:r>
                      <m:rPr>
                        <m:nor/>
                      </m:rPr>
                      <a:rPr lang="en-US" sz="700" b="0" i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  <a:ea typeface="Cambria Math"/>
                      </a:rPr>
                      <m:t>g</m:t>
                    </m:r>
                    <m:r>
                      <m:rPr>
                        <m:nor/>
                      </m:rPr>
                      <a:rPr lang="en-US" sz="700" b="0" i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  <a:ea typeface="Cambria Math"/>
                      </a:rPr>
                      <m:t>∙ </m:t>
                    </m:r>
                    <m:r>
                      <m:rPr>
                        <m:nor/>
                      </m:rPr>
                      <a:rPr lang="en-US" sz="700" b="0" i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  <a:ea typeface="Cambria Math"/>
                      </a:rPr>
                      <m:t>V</m:t>
                    </m:r>
                    <m:r>
                      <m:rPr>
                        <m:nor/>
                      </m:rPr>
                      <a:rPr lang="en-US" sz="700" b="0" i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  <a:ea typeface="Cambria Math"/>
                      </a:rPr>
                      <m:t> </m:t>
                    </m:r>
                  </m:oMath>
                </a14:m>
                <a:r>
                  <a:rPr lang="el-GR" sz="700" dirty="0" smtClean="0">
                    <a:solidFill>
                      <a:schemeClr val="bg1"/>
                    </a:solidFill>
                    <a:latin typeface="+mj-lt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700" b="0" i="1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𝑎</m:t>
                    </m:r>
                  </m:oMath>
                </a14:m>
                <a:endParaRPr lang="el-GR" sz="700" baseline="-25000" dirty="0">
                  <a:solidFill>
                    <a:schemeClr val="accent1">
                      <a:lumMod val="75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6000" y="1943837"/>
                <a:ext cx="2195435" cy="215444"/>
              </a:xfrm>
              <a:prstGeom prst="rect">
                <a:avLst/>
              </a:prstGeom>
              <a:blipFill rotWithShape="1">
                <a:blip r:embed="rId4"/>
                <a:stretch>
                  <a:fillRect l="-7500" t="-62857" b="-100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Ορθογώνιο 5"/>
          <p:cNvSpPr/>
          <p:nvPr/>
        </p:nvSpPr>
        <p:spPr>
          <a:xfrm>
            <a:off x="1801829" y="1878249"/>
            <a:ext cx="1044000" cy="330539"/>
          </a:xfrm>
          <a:prstGeom prst="rect">
            <a:avLst/>
          </a:prstGeom>
          <a:noFill/>
          <a:ln w="63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0" name="TextBox 18"/>
          <p:cNvSpPr txBox="1">
            <a:spLocks noChangeArrowheads="1"/>
          </p:cNvSpPr>
          <p:nvPr/>
        </p:nvSpPr>
        <p:spPr bwMode="auto">
          <a:xfrm>
            <a:off x="230487" y="2351389"/>
            <a:ext cx="235679" cy="19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l-GR" sz="7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ρ</a:t>
            </a:r>
            <a:r>
              <a:rPr lang="el-GR" sz="700" baseline="-25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υγρ</a:t>
            </a:r>
            <a:endParaRPr lang="en-US" sz="700" baseline="-250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45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3"/>
          <p:cNvSpPr/>
          <p:nvPr/>
        </p:nvSpPr>
        <p:spPr>
          <a:xfrm>
            <a:off x="203114" y="1580282"/>
            <a:ext cx="1128445" cy="952967"/>
          </a:xfrm>
          <a:prstGeom prst="rect">
            <a:avLst/>
          </a:prstGeom>
          <a:solidFill>
            <a:srgbClr val="B7DD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585" tIns="65293" rIns="130585" bIns="65293" anchor="ctr"/>
          <a:lstStyle/>
          <a:p>
            <a:pPr algn="ctr" defTabSz="215342">
              <a:defRPr/>
            </a:pPr>
            <a:endParaRPr lang="en-US"/>
          </a:p>
        </p:txBody>
      </p:sp>
      <p:cxnSp>
        <p:nvCxnSpPr>
          <p:cNvPr id="47" name="Straight Connector 4"/>
          <p:cNvCxnSpPr/>
          <p:nvPr/>
        </p:nvCxnSpPr>
        <p:spPr>
          <a:xfrm>
            <a:off x="203113" y="1432800"/>
            <a:ext cx="0" cy="1107257"/>
          </a:xfrm>
          <a:prstGeom prst="line">
            <a:avLst/>
          </a:prstGeom>
          <a:ln w="1587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5"/>
          <p:cNvCxnSpPr/>
          <p:nvPr/>
        </p:nvCxnSpPr>
        <p:spPr>
          <a:xfrm>
            <a:off x="1324800" y="1432801"/>
            <a:ext cx="0" cy="1108800"/>
          </a:xfrm>
          <a:prstGeom prst="line">
            <a:avLst/>
          </a:prstGeom>
          <a:ln w="1587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6"/>
          <p:cNvCxnSpPr/>
          <p:nvPr/>
        </p:nvCxnSpPr>
        <p:spPr>
          <a:xfrm flipH="1">
            <a:off x="194050" y="2535659"/>
            <a:ext cx="1128445" cy="0"/>
          </a:xfrm>
          <a:prstGeom prst="line">
            <a:avLst/>
          </a:prstGeom>
          <a:ln w="1587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0" name="Ομάδα 49"/>
          <p:cNvGrpSpPr/>
          <p:nvPr/>
        </p:nvGrpSpPr>
        <p:grpSpPr>
          <a:xfrm>
            <a:off x="180000" y="1451721"/>
            <a:ext cx="254103" cy="338187"/>
            <a:chOff x="255600" y="1536862"/>
            <a:chExt cx="254103" cy="338187"/>
          </a:xfrm>
        </p:grpSpPr>
        <p:cxnSp>
          <p:nvCxnSpPr>
            <p:cNvPr id="51" name="Straight Connector 19"/>
            <p:cNvCxnSpPr/>
            <p:nvPr/>
          </p:nvCxnSpPr>
          <p:spPr>
            <a:xfrm flipH="1">
              <a:off x="288379" y="1665423"/>
              <a:ext cx="206201" cy="0"/>
            </a:xfrm>
            <a:prstGeom prst="line">
              <a:avLst/>
            </a:prstGeom>
            <a:ln w="9525" cmpd="sng">
              <a:solidFill>
                <a:schemeClr val="accent1"/>
              </a:solidFill>
              <a:prstDash val="solid"/>
              <a:headEnd type="triangle" w="sm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Oval 24"/>
            <p:cNvSpPr/>
            <p:nvPr/>
          </p:nvSpPr>
          <p:spPr>
            <a:xfrm>
              <a:off x="255600" y="1640466"/>
              <a:ext cx="52116" cy="49917"/>
            </a:xfrm>
            <a:prstGeom prst="ellipse">
              <a:avLst/>
            </a:prstGeom>
            <a:solidFill>
              <a:schemeClr val="accent1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30585" tIns="65293" rIns="130585" bIns="65293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" name="TextBox 25"/>
            <p:cNvSpPr txBox="1">
              <a:spLocks noChangeArrowheads="1"/>
            </p:cNvSpPr>
            <p:nvPr/>
          </p:nvSpPr>
          <p:spPr bwMode="auto">
            <a:xfrm>
              <a:off x="423927" y="1536862"/>
              <a:ext cx="85776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noAutofit/>
            </a:bodyPr>
            <a:lstStyle>
              <a:lvl1pPr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dirty="0" smtClean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x</a:t>
              </a:r>
              <a:endParaRPr lang="en-US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TextBox 26"/>
            <p:cNvSpPr txBox="1">
              <a:spLocks noChangeArrowheads="1"/>
            </p:cNvSpPr>
            <p:nvPr/>
          </p:nvSpPr>
          <p:spPr bwMode="auto">
            <a:xfrm>
              <a:off x="307716" y="1782716"/>
              <a:ext cx="98185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>
              <a:lvl1pPr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z</a:t>
              </a:r>
            </a:p>
          </p:txBody>
        </p:sp>
        <p:cxnSp>
          <p:nvCxnSpPr>
            <p:cNvPr id="55" name="Straight Connector 19"/>
            <p:cNvCxnSpPr/>
            <p:nvPr/>
          </p:nvCxnSpPr>
          <p:spPr>
            <a:xfrm rot="5400000" flipH="1">
              <a:off x="176400" y="1768524"/>
              <a:ext cx="206201" cy="0"/>
            </a:xfrm>
            <a:prstGeom prst="line">
              <a:avLst/>
            </a:prstGeom>
            <a:ln w="9525" cmpd="sng">
              <a:solidFill>
                <a:schemeClr val="accent1"/>
              </a:solidFill>
              <a:prstDash val="solid"/>
              <a:headEnd type="triangle" w="sm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TextBox 18"/>
          <p:cNvSpPr txBox="1">
            <a:spLocks noChangeArrowheads="1"/>
          </p:cNvSpPr>
          <p:nvPr/>
        </p:nvSpPr>
        <p:spPr bwMode="auto">
          <a:xfrm>
            <a:off x="230487" y="2351389"/>
            <a:ext cx="235679" cy="19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l-GR" sz="7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ρ</a:t>
            </a:r>
            <a:r>
              <a:rPr lang="el-GR" sz="700" baseline="-25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υγρ</a:t>
            </a:r>
            <a:endParaRPr lang="en-US" sz="700" baseline="-250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Arial" pitchFamily="34" charset="0"/>
              </a:rPr>
              <a:t>Πώς υπολογίζεται η άντωση που δέχεται </a:t>
            </a:r>
            <a:br>
              <a:rPr lang="el-GR" dirty="0" smtClean="0">
                <a:latin typeface="Arial" pitchFamily="34" charset="0"/>
              </a:rPr>
            </a:br>
            <a:r>
              <a:rPr lang="el-GR" dirty="0" smtClean="0">
                <a:latin typeface="Arial" pitchFamily="34" charset="0"/>
              </a:rPr>
              <a:t>ένα σώμα που είναι βυθισμένο σε υγρό;</a:t>
            </a:r>
            <a:endParaRPr lang="en-US" dirty="0" smtClean="0">
              <a:latin typeface="Arial" pitchFamily="34" charset="0"/>
            </a:endParaRPr>
          </a:p>
        </p:txBody>
      </p:sp>
      <p:sp>
        <p:nvSpPr>
          <p:cNvPr id="2" name="Θέση περιεχομένου 1"/>
          <p:cNvSpPr>
            <a:spLocks noGrp="1"/>
          </p:cNvSpPr>
          <p:nvPr>
            <p:ph sz="quarter" idx="13"/>
          </p:nvPr>
        </p:nvSpPr>
        <p:spPr>
          <a:xfrm>
            <a:off x="1656531" y="1152212"/>
            <a:ext cx="2483468" cy="1835984"/>
          </a:xfrm>
        </p:spPr>
        <p:txBody>
          <a:bodyPr/>
          <a:lstStyle/>
          <a:p>
            <a:pPr>
              <a:tabLst>
                <a:tab pos="271463" algn="l"/>
              </a:tabLst>
            </a:pPr>
            <a:r>
              <a:rPr lang="el-G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	Στον κατακόρυφο άξονα (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z)</a:t>
            </a:r>
          </a:p>
          <a:p>
            <a:pPr>
              <a:tabLst>
                <a:tab pos="360363" algn="l"/>
              </a:tabLst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tabLst>
                <a:tab pos="360363" algn="l"/>
              </a:tabLst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tabLst>
                <a:tab pos="360363" algn="l"/>
              </a:tabLst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tabLst>
                <a:tab pos="360363" algn="l"/>
              </a:tabLst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tabLst>
                <a:tab pos="360363" algn="l"/>
              </a:tabLst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tabLst>
                <a:tab pos="360363" algn="l"/>
              </a:tabLst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tabLst>
                <a:tab pos="360363" algn="l"/>
              </a:tabLst>
            </a:pPr>
            <a:endParaRPr lang="en-US" sz="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tabLst>
                <a:tab pos="360363" algn="l"/>
              </a:tabLst>
            </a:pPr>
            <a:endParaRPr lang="el-GR" sz="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tabLst>
                <a:tab pos="360363" algn="l"/>
              </a:tabLst>
            </a:pPr>
            <a:endParaRPr lang="en-US" sz="6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tabLst>
                <a:tab pos="271463" algn="l"/>
              </a:tabLst>
            </a:pPr>
            <a:r>
              <a:rPr lang="en-US" dirty="0" smtClean="0">
                <a:solidFill>
                  <a:schemeClr val="accent2"/>
                </a:solidFill>
              </a:rPr>
              <a:t>2</a:t>
            </a:r>
            <a:r>
              <a:rPr lang="el-GR" dirty="0"/>
              <a:t>	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Στον 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οριζόντιο 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άξονα 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x)</a:t>
            </a:r>
            <a:endParaRPr lang="el-GR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tabLst>
                <a:tab pos="360363" algn="l"/>
              </a:tabLst>
            </a:pPr>
            <a:endParaRPr lang="el-GR" dirty="0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926000" y="1374709"/>
                <a:ext cx="2195435" cy="215444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no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700" b="0" i="1" dirty="0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nor/>
                          </m:rPr>
                          <a:rPr lang="en-US" sz="700" b="0" i="0" dirty="0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+mj-lt"/>
                          </a:rPr>
                          <m:t>F</m:t>
                        </m:r>
                      </m:e>
                    </m:nary>
                    <m:r>
                      <m:rPr>
                        <m:nor/>
                      </m:rPr>
                      <a:rPr lang="en-US" sz="7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   </m:t>
                    </m:r>
                    <m:r>
                      <m:rPr>
                        <m:nor/>
                      </m:rPr>
                      <a:rPr lang="en-US" sz="700" b="0" i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=   </m:t>
                    </m:r>
                    <m:r>
                      <m:rPr>
                        <m:nor/>
                      </m:rPr>
                      <a:rPr lang="en-US" sz="70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F</m:t>
                    </m:r>
                    <m:r>
                      <m:rPr>
                        <m:nor/>
                      </m:rPr>
                      <a:rPr lang="en-US" sz="700" b="0" i="0" baseline="-2500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1</m:t>
                    </m:r>
                    <m:r>
                      <m:rPr>
                        <m:nor/>
                      </m:rPr>
                      <a:rPr lang="en-US" sz="7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  </m:t>
                    </m:r>
                    <m:r>
                      <a:rPr lang="en-US" sz="700" b="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−</m:t>
                    </m:r>
                    <m:r>
                      <m:rPr>
                        <m:nor/>
                      </m:rPr>
                      <a:rPr lang="en-US" sz="7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 </m:t>
                    </m:r>
                    <m:r>
                      <m:rPr>
                        <m:nor/>
                      </m:rPr>
                      <a:rPr lang="en-US" sz="7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F</m:t>
                    </m:r>
                    <m:r>
                      <m:rPr>
                        <m:nor/>
                      </m:rPr>
                      <a:rPr lang="en-US" sz="700" b="0" i="0" baseline="-2500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2</m:t>
                    </m:r>
                    <m:r>
                      <m:rPr>
                        <m:nor/>
                      </m:rPr>
                      <a:rPr lang="en-US" sz="7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   =   </m:t>
                    </m:r>
                    <m:r>
                      <m:rPr>
                        <m:nor/>
                      </m:rPr>
                      <a:rPr lang="el-GR" sz="7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ρ</m:t>
                    </m:r>
                    <m:r>
                      <m:rPr>
                        <m:nor/>
                      </m:rPr>
                      <a:rPr lang="el-GR" sz="700" b="0" i="0" baseline="-2500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υγρ</m:t>
                    </m:r>
                    <m:r>
                      <m:rPr>
                        <m:nor/>
                      </m:rPr>
                      <a:rPr lang="el-GR" sz="7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∙</m:t>
                    </m:r>
                    <m:r>
                      <m:rPr>
                        <m:nor/>
                      </m:rPr>
                      <a:rPr lang="en-US" sz="7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g</m:t>
                    </m:r>
                    <m:r>
                      <m:rPr>
                        <m:nor/>
                      </m:rPr>
                      <a:rPr lang="en-US" sz="7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∙</m:t>
                    </m:r>
                    <m:r>
                      <m:rPr>
                        <m:nor/>
                      </m:rPr>
                      <a:rPr lang="en-US" sz="7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h</m:t>
                    </m:r>
                    <m:r>
                      <m:rPr>
                        <m:nor/>
                      </m:rPr>
                      <a:rPr lang="en-US" sz="700" b="0" i="0" baseline="-2500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1 </m:t>
                    </m:r>
                    <m:r>
                      <m:rPr>
                        <m:nor/>
                      </m:rPr>
                      <a:rPr lang="el-GR" sz="700" i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∙</m:t>
                    </m:r>
                    <m:r>
                      <m:rPr>
                        <m:nor/>
                      </m:rPr>
                      <a:rPr lang="en-US" sz="7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7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A</m:t>
                    </m:r>
                    <m:r>
                      <m:rPr>
                        <m:nor/>
                      </m:rPr>
                      <a:rPr lang="en-US" sz="7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a typeface="Cambria Math"/>
                      </a:rPr>
                      <m:t> </m:t>
                    </m:r>
                    <m:r>
                      <a:rPr lang="en-US" sz="700" b="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m:rPr>
                        <m:nor/>
                      </m:rPr>
                      <a:rPr lang="en-US" sz="7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l-GR" sz="700" i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ρ</m:t>
                    </m:r>
                    <m:r>
                      <m:rPr>
                        <m:nor/>
                      </m:rPr>
                      <a:rPr lang="el-GR" sz="700" i="0" baseline="-250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υγρ</m:t>
                    </m:r>
                    <m:r>
                      <m:rPr>
                        <m:nor/>
                      </m:rPr>
                      <a:rPr lang="el-GR" sz="700" i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∙</m:t>
                    </m:r>
                    <m:r>
                      <m:rPr>
                        <m:nor/>
                      </m:rPr>
                      <a:rPr lang="en-US" sz="700" i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g</m:t>
                    </m:r>
                    <m:r>
                      <m:rPr>
                        <m:nor/>
                      </m:rPr>
                      <a:rPr lang="en-US" sz="700" i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∙</m:t>
                    </m:r>
                    <m:r>
                      <m:rPr>
                        <m:nor/>
                      </m:rPr>
                      <a:rPr lang="en-US" sz="700" i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h</m:t>
                    </m:r>
                    <m:r>
                      <m:rPr>
                        <m:nor/>
                      </m:rPr>
                      <a:rPr lang="en-US" sz="700" b="0" i="0" baseline="-2500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2</m:t>
                    </m:r>
                  </m:oMath>
                </a14:m>
                <a:r>
                  <a:rPr lang="el-GR" sz="7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+mj-lt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700" i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∙</m:t>
                    </m:r>
                    <m:r>
                      <m:rPr>
                        <m:nor/>
                      </m:rPr>
                      <a:rPr lang="en-US" sz="700" i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700" i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A</m:t>
                    </m:r>
                  </m:oMath>
                </a14:m>
                <a:endParaRPr lang="el-GR" sz="700" baseline="-250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6000" y="1374709"/>
                <a:ext cx="2195435" cy="215444"/>
              </a:xfrm>
              <a:prstGeom prst="rect">
                <a:avLst/>
              </a:prstGeom>
              <a:blipFill rotWithShape="1">
                <a:blip r:embed="rId2"/>
                <a:stretch>
                  <a:fillRect l="-7500" t="-62857" b="-100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926000" y="1662805"/>
                <a:ext cx="2195435" cy="215444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no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700" b="0" i="1" dirty="0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nor/>
                          </m:rPr>
                          <a:rPr lang="en-US" sz="700" b="0" i="0" dirty="0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+mj-lt"/>
                          </a:rPr>
                          <m:t>F</m:t>
                        </m:r>
                      </m:e>
                    </m:nary>
                    <m:r>
                      <m:rPr>
                        <m:nor/>
                      </m:rPr>
                      <a:rPr lang="en-US" sz="7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   </m:t>
                    </m:r>
                    <m:r>
                      <m:rPr>
                        <m:nor/>
                      </m:rPr>
                      <a:rPr lang="en-US" sz="700" b="0" i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=   </m:t>
                    </m:r>
                    <m:r>
                      <m:rPr>
                        <m:nor/>
                      </m:rPr>
                      <a:rPr lang="el-GR" sz="7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ρ</m:t>
                    </m:r>
                    <m:r>
                      <m:rPr>
                        <m:nor/>
                      </m:rPr>
                      <a:rPr lang="el-GR" sz="700" b="0" i="0" baseline="-2500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υγρ</m:t>
                    </m:r>
                    <m:r>
                      <m:rPr>
                        <m:nor/>
                      </m:rPr>
                      <a:rPr lang="el-GR" sz="7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∙</m:t>
                    </m:r>
                    <m:r>
                      <m:rPr>
                        <m:nor/>
                      </m:rPr>
                      <a:rPr lang="en-US" sz="7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g</m:t>
                    </m:r>
                    <m:r>
                      <m:rPr>
                        <m:nor/>
                      </m:rPr>
                      <a:rPr lang="en-US" sz="7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∙ </m:t>
                    </m:r>
                    <m:r>
                      <m:rPr>
                        <m:nor/>
                      </m:rPr>
                      <a:rPr lang="en-US" sz="7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A</m:t>
                    </m:r>
                    <m:r>
                      <m:rPr>
                        <m:nor/>
                      </m:rPr>
                      <a:rPr lang="en-US" sz="700" i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∙</m:t>
                    </m:r>
                    <m:d>
                      <m:dPr>
                        <m:ctrlPr>
                          <a:rPr lang="en-US" sz="700" b="0" i="1" dirty="0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700" i="0" dirty="0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+mj-lt"/>
                            <a:ea typeface="Cambria Math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sz="700" i="0" baseline="-25000" dirty="0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+mj-lt"/>
                            <a:ea typeface="Cambria Math"/>
                          </a:rPr>
                          <m:t>1</m:t>
                        </m:r>
                        <m:r>
                          <a:rPr lang="en-US" sz="700" b="0" i="1" dirty="0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700" b="0" i="0" dirty="0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+mj-lt"/>
                            <a:ea typeface="Cambria Math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sz="700" b="0" i="0" baseline="-25000" dirty="0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+mj-lt"/>
                            <a:ea typeface="Cambria Math"/>
                          </a:rPr>
                          <m:t>2</m:t>
                        </m:r>
                      </m:e>
                    </m:d>
                    <m:r>
                      <a:rPr lang="el-GR" sz="700" b="0" i="1" dirty="0" smtClean="0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    </m:t>
                    </m:r>
                    <m:r>
                      <a:rPr lang="el-GR" sz="700" b="0" i="1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&lt; </m:t>
                    </m:r>
                    <m:r>
                      <m:rPr>
                        <m:nor/>
                      </m:rPr>
                      <a:rPr lang="el-GR" sz="700" b="0" i="0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0</m:t>
                    </m:r>
                    <m:r>
                      <m:rPr>
                        <m:nor/>
                      </m:rPr>
                      <a:rPr lang="en-US" sz="700" b="0" i="0" dirty="0" smtClean="0">
                        <a:solidFill>
                          <a:schemeClr val="bg1"/>
                        </a:solidFill>
                        <a:latin typeface="+mj-lt"/>
                        <a:ea typeface="Cambria Math"/>
                      </a:rPr>
                      <m:t> </m:t>
                    </m:r>
                  </m:oMath>
                </a14:m>
                <a:r>
                  <a:rPr lang="el-GR" sz="700" dirty="0" smtClean="0">
                    <a:solidFill>
                      <a:schemeClr val="bg1"/>
                    </a:solidFill>
                    <a:latin typeface="+mj-lt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700" b="0" i="1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𝑎</m:t>
                    </m:r>
                  </m:oMath>
                </a14:m>
                <a:endParaRPr lang="el-GR" sz="700" baseline="-250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6000" y="1662805"/>
                <a:ext cx="2195435" cy="215444"/>
              </a:xfrm>
              <a:prstGeom prst="rect">
                <a:avLst/>
              </a:prstGeom>
              <a:blipFill rotWithShape="1">
                <a:blip r:embed="rId3"/>
                <a:stretch>
                  <a:fillRect l="-7500" t="-62857" b="-100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926000" y="1943837"/>
                <a:ext cx="2195435" cy="215444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no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700" b="0" i="1" dirty="0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nor/>
                          </m:rPr>
                          <a:rPr lang="en-US" sz="700" b="0" i="0" dirty="0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+mj-lt"/>
                          </a:rPr>
                          <m:t>F</m:t>
                        </m:r>
                      </m:e>
                    </m:nary>
                    <m:r>
                      <m:rPr>
                        <m:nor/>
                      </m:rPr>
                      <a:rPr lang="en-US" sz="7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   </m:t>
                    </m:r>
                    <m:r>
                      <m:rPr>
                        <m:nor/>
                      </m:rPr>
                      <a:rPr lang="en-US" sz="700" b="0" i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=  </m:t>
                    </m:r>
                    <m:r>
                      <a:rPr lang="en-US" sz="7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−</m:t>
                    </m:r>
                    <m:r>
                      <m:rPr>
                        <m:nor/>
                      </m:rPr>
                      <a:rPr lang="en-US" sz="700" b="0" i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 </m:t>
                    </m:r>
                    <m:r>
                      <m:rPr>
                        <m:nor/>
                      </m:rPr>
                      <a:rPr lang="el-GR" sz="7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ρ</m:t>
                    </m:r>
                    <m:r>
                      <m:rPr>
                        <m:nor/>
                      </m:rPr>
                      <a:rPr lang="el-GR" sz="700" b="0" i="0" baseline="-2500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υγρ</m:t>
                    </m:r>
                    <m:r>
                      <m:rPr>
                        <m:nor/>
                      </m:rPr>
                      <a:rPr lang="el-GR" sz="7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∙</m:t>
                    </m:r>
                    <m:r>
                      <m:rPr>
                        <m:nor/>
                      </m:rPr>
                      <a:rPr lang="en-US" sz="7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g</m:t>
                    </m:r>
                    <m:r>
                      <m:rPr>
                        <m:nor/>
                      </m:rPr>
                      <a:rPr lang="en-US" sz="7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∙ </m:t>
                    </m:r>
                    <m:r>
                      <m:rPr>
                        <m:nor/>
                      </m:rPr>
                      <a:rPr lang="en-US" sz="7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V</m:t>
                    </m:r>
                    <m:r>
                      <m:rPr>
                        <m:nor/>
                      </m:rPr>
                      <a:rPr lang="en-US" sz="7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 </m:t>
                    </m:r>
                  </m:oMath>
                </a14:m>
                <a:r>
                  <a:rPr lang="el-GR" sz="7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+mj-lt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700" b="0" i="1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𝑎</m:t>
                    </m:r>
                  </m:oMath>
                </a14:m>
                <a:endParaRPr lang="el-GR" sz="700" baseline="-250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6000" y="1943837"/>
                <a:ext cx="2195435" cy="215444"/>
              </a:xfrm>
              <a:prstGeom prst="rect">
                <a:avLst/>
              </a:prstGeom>
              <a:blipFill rotWithShape="1">
                <a:blip r:embed="rId4"/>
                <a:stretch>
                  <a:fillRect l="-7500" t="-62857" b="-100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8"/>
          <p:cNvSpPr/>
          <p:nvPr/>
        </p:nvSpPr>
        <p:spPr>
          <a:xfrm>
            <a:off x="633645" y="2052228"/>
            <a:ext cx="185808" cy="1565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585" tIns="65293" rIns="130585" bIns="65293"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1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"/>
          <p:cNvSpPr/>
          <p:nvPr/>
        </p:nvSpPr>
        <p:spPr>
          <a:xfrm>
            <a:off x="203114" y="1580282"/>
            <a:ext cx="1128445" cy="952967"/>
          </a:xfrm>
          <a:prstGeom prst="rect">
            <a:avLst/>
          </a:prstGeom>
          <a:solidFill>
            <a:srgbClr val="B7DD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585" tIns="65293" rIns="130585" bIns="65293" anchor="ctr"/>
          <a:lstStyle/>
          <a:p>
            <a:pPr algn="ctr" defTabSz="215342">
              <a:defRPr/>
            </a:pPr>
            <a:endParaRPr lang="en-US"/>
          </a:p>
        </p:txBody>
      </p:sp>
      <p:cxnSp>
        <p:nvCxnSpPr>
          <p:cNvPr id="42" name="Straight Connector 4"/>
          <p:cNvCxnSpPr/>
          <p:nvPr/>
        </p:nvCxnSpPr>
        <p:spPr>
          <a:xfrm>
            <a:off x="203113" y="1432800"/>
            <a:ext cx="0" cy="1107257"/>
          </a:xfrm>
          <a:prstGeom prst="line">
            <a:avLst/>
          </a:prstGeom>
          <a:ln w="1587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5"/>
          <p:cNvCxnSpPr/>
          <p:nvPr/>
        </p:nvCxnSpPr>
        <p:spPr>
          <a:xfrm>
            <a:off x="1324800" y="1432801"/>
            <a:ext cx="0" cy="1108800"/>
          </a:xfrm>
          <a:prstGeom prst="line">
            <a:avLst/>
          </a:prstGeom>
          <a:ln w="1587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6"/>
          <p:cNvCxnSpPr/>
          <p:nvPr/>
        </p:nvCxnSpPr>
        <p:spPr>
          <a:xfrm flipH="1">
            <a:off x="194050" y="2535659"/>
            <a:ext cx="1128445" cy="0"/>
          </a:xfrm>
          <a:prstGeom prst="line">
            <a:avLst/>
          </a:prstGeom>
          <a:ln w="1587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9" name="Ομάδα 48"/>
          <p:cNvGrpSpPr/>
          <p:nvPr/>
        </p:nvGrpSpPr>
        <p:grpSpPr>
          <a:xfrm>
            <a:off x="180000" y="1451721"/>
            <a:ext cx="254103" cy="338187"/>
            <a:chOff x="255600" y="1536862"/>
            <a:chExt cx="254103" cy="338187"/>
          </a:xfrm>
        </p:grpSpPr>
        <p:cxnSp>
          <p:nvCxnSpPr>
            <p:cNvPr id="50" name="Straight Connector 19"/>
            <p:cNvCxnSpPr/>
            <p:nvPr/>
          </p:nvCxnSpPr>
          <p:spPr>
            <a:xfrm flipH="1">
              <a:off x="288379" y="1665423"/>
              <a:ext cx="206201" cy="0"/>
            </a:xfrm>
            <a:prstGeom prst="line">
              <a:avLst/>
            </a:prstGeom>
            <a:ln w="9525" cmpd="sng">
              <a:solidFill>
                <a:schemeClr val="accent1"/>
              </a:solidFill>
              <a:prstDash val="solid"/>
              <a:headEnd type="triangle" w="sm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24"/>
            <p:cNvSpPr/>
            <p:nvPr/>
          </p:nvSpPr>
          <p:spPr>
            <a:xfrm>
              <a:off x="255600" y="1640466"/>
              <a:ext cx="52116" cy="49917"/>
            </a:xfrm>
            <a:prstGeom prst="ellipse">
              <a:avLst/>
            </a:prstGeom>
            <a:solidFill>
              <a:schemeClr val="accent1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30585" tIns="65293" rIns="130585" bIns="65293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2" name="TextBox 25"/>
            <p:cNvSpPr txBox="1">
              <a:spLocks noChangeArrowheads="1"/>
            </p:cNvSpPr>
            <p:nvPr/>
          </p:nvSpPr>
          <p:spPr bwMode="auto">
            <a:xfrm>
              <a:off x="423927" y="1536862"/>
              <a:ext cx="85776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noAutofit/>
            </a:bodyPr>
            <a:lstStyle>
              <a:lvl1pPr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dirty="0" smtClean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x</a:t>
              </a:r>
              <a:endParaRPr lang="en-US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TextBox 26"/>
            <p:cNvSpPr txBox="1">
              <a:spLocks noChangeArrowheads="1"/>
            </p:cNvSpPr>
            <p:nvPr/>
          </p:nvSpPr>
          <p:spPr bwMode="auto">
            <a:xfrm>
              <a:off x="307716" y="1782716"/>
              <a:ext cx="98185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>
              <a:lvl1pPr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z</a:t>
              </a:r>
            </a:p>
          </p:txBody>
        </p:sp>
        <p:cxnSp>
          <p:nvCxnSpPr>
            <p:cNvPr id="54" name="Straight Connector 19"/>
            <p:cNvCxnSpPr/>
            <p:nvPr/>
          </p:nvCxnSpPr>
          <p:spPr>
            <a:xfrm rot="5400000" flipH="1">
              <a:off x="176400" y="1768524"/>
              <a:ext cx="206201" cy="0"/>
            </a:xfrm>
            <a:prstGeom prst="line">
              <a:avLst/>
            </a:prstGeom>
            <a:ln w="9525" cmpd="sng">
              <a:solidFill>
                <a:schemeClr val="accent1"/>
              </a:solidFill>
              <a:prstDash val="solid"/>
              <a:headEnd type="triangle" w="sm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extBox 18"/>
          <p:cNvSpPr txBox="1">
            <a:spLocks noChangeArrowheads="1"/>
          </p:cNvSpPr>
          <p:nvPr/>
        </p:nvSpPr>
        <p:spPr bwMode="auto">
          <a:xfrm>
            <a:off x="230487" y="2351389"/>
            <a:ext cx="235679" cy="19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l-GR" sz="7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ρ</a:t>
            </a:r>
            <a:r>
              <a:rPr lang="el-GR" sz="700" baseline="-25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υγρ</a:t>
            </a:r>
            <a:endParaRPr lang="en-US" sz="700" baseline="-250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Arial" pitchFamily="34" charset="0"/>
              </a:rPr>
              <a:t>Πώς υπολογίζεται η άντωση που δέχεται </a:t>
            </a:r>
            <a:br>
              <a:rPr lang="el-GR" dirty="0" smtClean="0">
                <a:latin typeface="Arial" pitchFamily="34" charset="0"/>
              </a:rPr>
            </a:br>
            <a:r>
              <a:rPr lang="el-GR" dirty="0" smtClean="0">
                <a:latin typeface="Arial" pitchFamily="34" charset="0"/>
              </a:rPr>
              <a:t>ένα σώμα που είναι βυθισμένο σε υγρό;</a:t>
            </a:r>
            <a:endParaRPr lang="en-US" dirty="0" smtClean="0">
              <a:latin typeface="Arial" pitchFamily="34" charset="0"/>
            </a:endParaRPr>
          </a:p>
        </p:txBody>
      </p:sp>
      <p:sp>
        <p:nvSpPr>
          <p:cNvPr id="2" name="Θέση περιεχομένου 1"/>
          <p:cNvSpPr>
            <a:spLocks noGrp="1"/>
          </p:cNvSpPr>
          <p:nvPr>
            <p:ph sz="quarter" idx="13"/>
          </p:nvPr>
        </p:nvSpPr>
        <p:spPr>
          <a:xfrm>
            <a:off x="1656531" y="1152212"/>
            <a:ext cx="2483468" cy="1835984"/>
          </a:xfrm>
        </p:spPr>
        <p:txBody>
          <a:bodyPr/>
          <a:lstStyle/>
          <a:p>
            <a:pPr>
              <a:tabLst>
                <a:tab pos="271463" algn="l"/>
              </a:tabLst>
            </a:pPr>
            <a:r>
              <a:rPr lang="el-G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	Στον κατακόρυφο άξονα (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z)</a:t>
            </a:r>
          </a:p>
          <a:p>
            <a:pPr>
              <a:tabLst>
                <a:tab pos="360363" algn="l"/>
              </a:tabLst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tabLst>
                <a:tab pos="360363" algn="l"/>
              </a:tabLst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tabLst>
                <a:tab pos="360363" algn="l"/>
              </a:tabLst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tabLst>
                <a:tab pos="360363" algn="l"/>
              </a:tabLst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tabLst>
                <a:tab pos="360363" algn="l"/>
              </a:tabLst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tabLst>
                <a:tab pos="360363" algn="l"/>
              </a:tabLst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tabLst>
                <a:tab pos="360363" algn="l"/>
              </a:tabLst>
            </a:pPr>
            <a:endParaRPr lang="en-US" sz="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tabLst>
                <a:tab pos="360363" algn="l"/>
              </a:tabLst>
            </a:pPr>
            <a:endParaRPr lang="el-GR" sz="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tabLst>
                <a:tab pos="360363" algn="l"/>
              </a:tabLst>
            </a:pPr>
            <a:endParaRPr lang="en-US" sz="6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tabLst>
                <a:tab pos="271463" algn="l"/>
              </a:tabLst>
            </a:pPr>
            <a:r>
              <a:rPr lang="en-US" dirty="0" smtClean="0">
                <a:solidFill>
                  <a:schemeClr val="accent2"/>
                </a:solidFill>
              </a:rPr>
              <a:t>2</a:t>
            </a:r>
            <a:r>
              <a:rPr lang="el-GR" dirty="0"/>
              <a:t>	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Στον 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οριζόντιο 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άξονα 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x)</a:t>
            </a:r>
            <a:endParaRPr lang="el-GR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tabLst>
                <a:tab pos="360363" algn="l"/>
              </a:tabLst>
            </a:pPr>
            <a:endParaRPr lang="el-GR" dirty="0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926000" y="1374709"/>
                <a:ext cx="2195435" cy="215444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no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700" b="0" i="1" dirty="0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nor/>
                          </m:rPr>
                          <a:rPr lang="en-US" sz="700" b="0" i="0" dirty="0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+mj-lt"/>
                          </a:rPr>
                          <m:t>F</m:t>
                        </m:r>
                      </m:e>
                    </m:nary>
                    <m:r>
                      <m:rPr>
                        <m:nor/>
                      </m:rPr>
                      <a:rPr lang="en-US" sz="7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   </m:t>
                    </m:r>
                    <m:r>
                      <m:rPr>
                        <m:nor/>
                      </m:rPr>
                      <a:rPr lang="en-US" sz="700" b="0" i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=   </m:t>
                    </m:r>
                    <m:r>
                      <m:rPr>
                        <m:nor/>
                      </m:rPr>
                      <a:rPr lang="en-US" sz="70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F</m:t>
                    </m:r>
                    <m:r>
                      <m:rPr>
                        <m:nor/>
                      </m:rPr>
                      <a:rPr lang="en-US" sz="700" b="0" i="0" baseline="-2500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1</m:t>
                    </m:r>
                    <m:r>
                      <m:rPr>
                        <m:nor/>
                      </m:rPr>
                      <a:rPr lang="en-US" sz="7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  </m:t>
                    </m:r>
                    <m:r>
                      <a:rPr lang="en-US" sz="700" b="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−</m:t>
                    </m:r>
                    <m:r>
                      <m:rPr>
                        <m:nor/>
                      </m:rPr>
                      <a:rPr lang="en-US" sz="7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 </m:t>
                    </m:r>
                    <m:r>
                      <m:rPr>
                        <m:nor/>
                      </m:rPr>
                      <a:rPr lang="en-US" sz="7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F</m:t>
                    </m:r>
                    <m:r>
                      <m:rPr>
                        <m:nor/>
                      </m:rPr>
                      <a:rPr lang="en-US" sz="700" b="0" i="0" baseline="-2500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2</m:t>
                    </m:r>
                    <m:r>
                      <m:rPr>
                        <m:nor/>
                      </m:rPr>
                      <a:rPr lang="en-US" sz="7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   =   </m:t>
                    </m:r>
                    <m:r>
                      <m:rPr>
                        <m:nor/>
                      </m:rPr>
                      <a:rPr lang="el-GR" sz="7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ρ</m:t>
                    </m:r>
                    <m:r>
                      <m:rPr>
                        <m:nor/>
                      </m:rPr>
                      <a:rPr lang="el-GR" sz="700" b="0" i="0" baseline="-2500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υγρ</m:t>
                    </m:r>
                    <m:r>
                      <m:rPr>
                        <m:nor/>
                      </m:rPr>
                      <a:rPr lang="el-GR" sz="7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∙</m:t>
                    </m:r>
                    <m:r>
                      <m:rPr>
                        <m:nor/>
                      </m:rPr>
                      <a:rPr lang="en-US" sz="7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g</m:t>
                    </m:r>
                    <m:r>
                      <m:rPr>
                        <m:nor/>
                      </m:rPr>
                      <a:rPr lang="en-US" sz="7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∙</m:t>
                    </m:r>
                    <m:r>
                      <m:rPr>
                        <m:nor/>
                      </m:rPr>
                      <a:rPr lang="en-US" sz="7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h</m:t>
                    </m:r>
                    <m:r>
                      <m:rPr>
                        <m:nor/>
                      </m:rPr>
                      <a:rPr lang="en-US" sz="700" b="0" i="0" baseline="-2500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1 </m:t>
                    </m:r>
                    <m:r>
                      <m:rPr>
                        <m:nor/>
                      </m:rPr>
                      <a:rPr lang="el-GR" sz="700" i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∙</m:t>
                    </m:r>
                    <m:r>
                      <m:rPr>
                        <m:nor/>
                      </m:rPr>
                      <a:rPr lang="en-US" sz="7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7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A</m:t>
                    </m:r>
                    <m:r>
                      <m:rPr>
                        <m:nor/>
                      </m:rPr>
                      <a:rPr lang="en-US" sz="7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a typeface="Cambria Math"/>
                      </a:rPr>
                      <m:t> </m:t>
                    </m:r>
                    <m:r>
                      <a:rPr lang="en-US" sz="700" b="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m:rPr>
                        <m:nor/>
                      </m:rPr>
                      <a:rPr lang="en-US" sz="7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l-GR" sz="700" i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ρ</m:t>
                    </m:r>
                    <m:r>
                      <m:rPr>
                        <m:nor/>
                      </m:rPr>
                      <a:rPr lang="el-GR" sz="700" i="0" baseline="-250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υγρ</m:t>
                    </m:r>
                    <m:r>
                      <m:rPr>
                        <m:nor/>
                      </m:rPr>
                      <a:rPr lang="el-GR" sz="700" i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∙</m:t>
                    </m:r>
                    <m:r>
                      <m:rPr>
                        <m:nor/>
                      </m:rPr>
                      <a:rPr lang="en-US" sz="700" i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g</m:t>
                    </m:r>
                    <m:r>
                      <m:rPr>
                        <m:nor/>
                      </m:rPr>
                      <a:rPr lang="en-US" sz="700" i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∙</m:t>
                    </m:r>
                    <m:r>
                      <m:rPr>
                        <m:nor/>
                      </m:rPr>
                      <a:rPr lang="en-US" sz="700" i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h</m:t>
                    </m:r>
                    <m:r>
                      <m:rPr>
                        <m:nor/>
                      </m:rPr>
                      <a:rPr lang="en-US" sz="700" b="0" i="0" baseline="-2500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2</m:t>
                    </m:r>
                  </m:oMath>
                </a14:m>
                <a:r>
                  <a:rPr lang="el-GR" sz="7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+mj-lt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700" i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∙</m:t>
                    </m:r>
                    <m:r>
                      <m:rPr>
                        <m:nor/>
                      </m:rPr>
                      <a:rPr lang="en-US" sz="700" i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700" i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A</m:t>
                    </m:r>
                  </m:oMath>
                </a14:m>
                <a:endParaRPr lang="el-GR" sz="700" baseline="-250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6000" y="1374709"/>
                <a:ext cx="2195435" cy="215444"/>
              </a:xfrm>
              <a:prstGeom prst="rect">
                <a:avLst/>
              </a:prstGeom>
              <a:blipFill rotWithShape="1">
                <a:blip r:embed="rId2"/>
                <a:stretch>
                  <a:fillRect l="-7500" t="-62857" b="-100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926000" y="1662805"/>
                <a:ext cx="2195435" cy="215444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no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700" b="0" i="1" dirty="0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nor/>
                          </m:rPr>
                          <a:rPr lang="en-US" sz="700" b="0" i="0" dirty="0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+mj-lt"/>
                          </a:rPr>
                          <m:t>F</m:t>
                        </m:r>
                      </m:e>
                    </m:nary>
                    <m:r>
                      <m:rPr>
                        <m:nor/>
                      </m:rPr>
                      <a:rPr lang="en-US" sz="7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   </m:t>
                    </m:r>
                    <m:r>
                      <m:rPr>
                        <m:nor/>
                      </m:rPr>
                      <a:rPr lang="en-US" sz="700" b="0" i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=   </m:t>
                    </m:r>
                    <m:r>
                      <m:rPr>
                        <m:nor/>
                      </m:rPr>
                      <a:rPr lang="el-GR" sz="7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ρ</m:t>
                    </m:r>
                    <m:r>
                      <m:rPr>
                        <m:nor/>
                      </m:rPr>
                      <a:rPr lang="el-GR" sz="700" b="0" i="0" baseline="-2500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υγρ</m:t>
                    </m:r>
                    <m:r>
                      <m:rPr>
                        <m:nor/>
                      </m:rPr>
                      <a:rPr lang="el-GR" sz="7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∙</m:t>
                    </m:r>
                    <m:r>
                      <m:rPr>
                        <m:nor/>
                      </m:rPr>
                      <a:rPr lang="en-US" sz="7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g</m:t>
                    </m:r>
                    <m:r>
                      <m:rPr>
                        <m:nor/>
                      </m:rPr>
                      <a:rPr lang="en-US" sz="7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∙ </m:t>
                    </m:r>
                    <m:r>
                      <m:rPr>
                        <m:nor/>
                      </m:rPr>
                      <a:rPr lang="en-US" sz="7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A</m:t>
                    </m:r>
                    <m:r>
                      <m:rPr>
                        <m:nor/>
                      </m:rPr>
                      <a:rPr lang="en-US" sz="700" i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∙</m:t>
                    </m:r>
                    <m:d>
                      <m:dPr>
                        <m:ctrlPr>
                          <a:rPr lang="en-US" sz="700" b="0" i="1" dirty="0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700" i="0" dirty="0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+mj-lt"/>
                            <a:ea typeface="Cambria Math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sz="700" i="0" baseline="-25000" dirty="0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+mj-lt"/>
                            <a:ea typeface="Cambria Math"/>
                          </a:rPr>
                          <m:t>1</m:t>
                        </m:r>
                        <m:r>
                          <a:rPr lang="en-US" sz="700" b="0" i="1" dirty="0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700" b="0" i="0" dirty="0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+mj-lt"/>
                            <a:ea typeface="Cambria Math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sz="700" b="0" i="0" baseline="-25000" dirty="0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+mj-lt"/>
                            <a:ea typeface="Cambria Math"/>
                          </a:rPr>
                          <m:t>2</m:t>
                        </m:r>
                      </m:e>
                    </m:d>
                    <m:r>
                      <a:rPr lang="el-GR" sz="700" b="0" i="1" dirty="0" smtClean="0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    </m:t>
                    </m:r>
                    <m:r>
                      <a:rPr lang="el-GR" sz="700" b="0" i="1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&lt; </m:t>
                    </m:r>
                    <m:r>
                      <m:rPr>
                        <m:nor/>
                      </m:rPr>
                      <a:rPr lang="el-GR" sz="700" b="0" i="0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0</m:t>
                    </m:r>
                    <m:r>
                      <m:rPr>
                        <m:nor/>
                      </m:rPr>
                      <a:rPr lang="en-US" sz="700" b="0" i="0" dirty="0" smtClean="0">
                        <a:solidFill>
                          <a:schemeClr val="bg1"/>
                        </a:solidFill>
                        <a:latin typeface="+mj-lt"/>
                        <a:ea typeface="Cambria Math"/>
                      </a:rPr>
                      <m:t> </m:t>
                    </m:r>
                  </m:oMath>
                </a14:m>
                <a:r>
                  <a:rPr lang="el-GR" sz="700" dirty="0" smtClean="0">
                    <a:solidFill>
                      <a:schemeClr val="bg1"/>
                    </a:solidFill>
                    <a:latin typeface="+mj-lt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700" b="0" i="1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𝑎</m:t>
                    </m:r>
                  </m:oMath>
                </a14:m>
                <a:endParaRPr lang="el-GR" sz="700" baseline="-250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6000" y="1662805"/>
                <a:ext cx="2195435" cy="215444"/>
              </a:xfrm>
              <a:prstGeom prst="rect">
                <a:avLst/>
              </a:prstGeom>
              <a:blipFill rotWithShape="1">
                <a:blip r:embed="rId3"/>
                <a:stretch>
                  <a:fillRect l="-7500" t="-62857" b="-100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926000" y="1943837"/>
                <a:ext cx="2195435" cy="215444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no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700" b="0" i="1" dirty="0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nor/>
                          </m:rPr>
                          <a:rPr lang="en-US" sz="700" b="0" i="0" dirty="0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+mj-lt"/>
                          </a:rPr>
                          <m:t>F</m:t>
                        </m:r>
                      </m:e>
                    </m:nary>
                    <m:r>
                      <m:rPr>
                        <m:nor/>
                      </m:rPr>
                      <a:rPr lang="en-US" sz="7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   </m:t>
                    </m:r>
                    <m:r>
                      <m:rPr>
                        <m:nor/>
                      </m:rPr>
                      <a:rPr lang="en-US" sz="700" b="0" i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=  </m:t>
                    </m:r>
                    <m:r>
                      <a:rPr lang="en-US" sz="7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−</m:t>
                    </m:r>
                    <m:r>
                      <m:rPr>
                        <m:nor/>
                      </m:rPr>
                      <a:rPr lang="en-US" sz="700" b="0" i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 </m:t>
                    </m:r>
                    <m:r>
                      <m:rPr>
                        <m:nor/>
                      </m:rPr>
                      <a:rPr lang="el-GR" sz="7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ρ</m:t>
                    </m:r>
                    <m:r>
                      <m:rPr>
                        <m:nor/>
                      </m:rPr>
                      <a:rPr lang="el-GR" sz="700" b="0" i="0" baseline="-2500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υγρ</m:t>
                    </m:r>
                    <m:r>
                      <m:rPr>
                        <m:nor/>
                      </m:rPr>
                      <a:rPr lang="el-GR" sz="7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∙</m:t>
                    </m:r>
                    <m:r>
                      <m:rPr>
                        <m:nor/>
                      </m:rPr>
                      <a:rPr lang="en-US" sz="7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g</m:t>
                    </m:r>
                    <m:r>
                      <m:rPr>
                        <m:nor/>
                      </m:rPr>
                      <a:rPr lang="en-US" sz="7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∙ </m:t>
                    </m:r>
                    <m:r>
                      <m:rPr>
                        <m:nor/>
                      </m:rPr>
                      <a:rPr lang="en-US" sz="7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V</m:t>
                    </m:r>
                    <m:r>
                      <m:rPr>
                        <m:nor/>
                      </m:rPr>
                      <a:rPr lang="en-US" sz="7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 </m:t>
                    </m:r>
                  </m:oMath>
                </a14:m>
                <a:r>
                  <a:rPr lang="el-GR" sz="7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+mj-lt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700" b="0" i="1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𝑎</m:t>
                    </m:r>
                  </m:oMath>
                </a14:m>
                <a:endParaRPr lang="el-GR" sz="700" baseline="-250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6000" y="1943837"/>
                <a:ext cx="2195435" cy="215444"/>
              </a:xfrm>
              <a:prstGeom prst="rect">
                <a:avLst/>
              </a:prstGeom>
              <a:blipFill rotWithShape="1">
                <a:blip r:embed="rId4"/>
                <a:stretch>
                  <a:fillRect l="-7500" t="-62857" b="-100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Connector 23"/>
          <p:cNvCxnSpPr/>
          <p:nvPr/>
        </p:nvCxnSpPr>
        <p:spPr>
          <a:xfrm flipH="1">
            <a:off x="835315" y="2129083"/>
            <a:ext cx="400177" cy="0"/>
          </a:xfrm>
          <a:prstGeom prst="line">
            <a:avLst/>
          </a:prstGeom>
          <a:ln w="6350" cmpd="sng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27"/>
          <p:cNvCxnSpPr/>
          <p:nvPr/>
        </p:nvCxnSpPr>
        <p:spPr>
          <a:xfrm>
            <a:off x="1220891" y="1578858"/>
            <a:ext cx="0" cy="550225"/>
          </a:xfrm>
          <a:prstGeom prst="line">
            <a:avLst/>
          </a:prstGeom>
          <a:ln w="6350" cmpd="sng">
            <a:solidFill>
              <a:schemeClr val="tx1"/>
            </a:solidFill>
            <a:prstDash val="solid"/>
            <a:headEnd type="none" w="sm" len="sm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28"/>
          <p:cNvSpPr txBox="1">
            <a:spLocks noChangeArrowheads="1"/>
          </p:cNvSpPr>
          <p:nvPr/>
        </p:nvSpPr>
        <p:spPr bwMode="auto">
          <a:xfrm>
            <a:off x="1084901" y="1642420"/>
            <a:ext cx="135990" cy="2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51412" rIns="0" bIns="51412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sz="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</a:t>
            </a:r>
            <a:endParaRPr lang="en-US" sz="700" baseline="-25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8"/>
          <p:cNvSpPr/>
          <p:nvPr/>
        </p:nvSpPr>
        <p:spPr>
          <a:xfrm>
            <a:off x="633645" y="2052228"/>
            <a:ext cx="185808" cy="1565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585" tIns="65293" rIns="130585" bIns="65293"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1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Γιατί τα πλοία επιπλέουν;</a:t>
            </a:r>
            <a:br>
              <a:rPr lang="el-GR" dirty="0" smtClean="0"/>
            </a:br>
            <a:r>
              <a:rPr lang="el-GR" dirty="0" smtClean="0"/>
              <a:t>Από τον Νεύτωνα στον Αρχιμήδη.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l-GR" sz="700" dirty="0" smtClean="0"/>
          </a:p>
          <a:p>
            <a:endParaRPr lang="el-GR" sz="700" dirty="0" smtClean="0"/>
          </a:p>
          <a:p>
            <a:pPr>
              <a:tabLst>
                <a:tab pos="219075" algn="l"/>
              </a:tabLst>
            </a:pPr>
            <a:r>
              <a:rPr lang="el-GR" sz="700" dirty="0" smtClean="0">
                <a:solidFill>
                  <a:schemeClr val="accent2">
                    <a:lumMod val="75000"/>
                  </a:schemeClr>
                </a:solidFill>
              </a:rPr>
              <a:t>1	Οι δυνάμεις που δέχεται ένα σώμα βυθισμένο σε υγρό</a:t>
            </a:r>
          </a:p>
          <a:p>
            <a:pPr indent="219075"/>
            <a:r>
              <a:rPr lang="el-GR" sz="700" dirty="0">
                <a:solidFill>
                  <a:schemeClr val="accent2"/>
                </a:solidFill>
              </a:rPr>
              <a:t>Περιγραφή Βάρους και Άντωσης</a:t>
            </a:r>
          </a:p>
          <a:p>
            <a:endParaRPr lang="el-GR" sz="700" dirty="0" smtClean="0"/>
          </a:p>
          <a:p>
            <a:endParaRPr lang="el-GR" sz="7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tabLst>
                <a:tab pos="219075" algn="l"/>
              </a:tabLst>
            </a:pPr>
            <a:r>
              <a:rPr lang="el-GR" sz="700" dirty="0" smtClean="0">
                <a:solidFill>
                  <a:schemeClr val="bg1">
                    <a:lumMod val="65000"/>
                  </a:schemeClr>
                </a:solidFill>
              </a:rPr>
              <a:t>2	Η αρχή του Αρχιμήδη</a:t>
            </a:r>
          </a:p>
          <a:p>
            <a:pPr>
              <a:tabLst>
                <a:tab pos="219075" algn="l"/>
              </a:tabLst>
            </a:pPr>
            <a:r>
              <a:rPr lang="el-GR" sz="700" dirty="0" smtClean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el-GR" sz="700" dirty="0">
                <a:solidFill>
                  <a:schemeClr val="bg1">
                    <a:lumMod val="65000"/>
                  </a:schemeClr>
                </a:solidFill>
              </a:rPr>
              <a:t>Πώς συνδέεται το βάρος με το βυθισμένο όγκο</a:t>
            </a:r>
          </a:p>
          <a:p>
            <a:endParaRPr lang="el-GR" sz="700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l-GR" sz="70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tabLst>
                <a:tab pos="219075" algn="l"/>
              </a:tabLst>
            </a:pPr>
            <a:r>
              <a:rPr lang="el-GR" sz="700" dirty="0" smtClean="0">
                <a:solidFill>
                  <a:schemeClr val="bg1">
                    <a:lumMod val="65000"/>
                  </a:schemeClr>
                </a:solidFill>
              </a:rPr>
              <a:t>3	Πότε ένα σώμα επιπλέει;</a:t>
            </a:r>
          </a:p>
          <a:p>
            <a:pPr>
              <a:tabLst>
                <a:tab pos="219075" algn="l"/>
              </a:tabLst>
            </a:pPr>
            <a:r>
              <a:rPr lang="el-GR" sz="700" dirty="0" smtClean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el-GR" sz="700" dirty="0">
                <a:solidFill>
                  <a:schemeClr val="bg1">
                    <a:lumMod val="65000"/>
                  </a:schemeClr>
                </a:solidFill>
              </a:rPr>
              <a:t>Άντωση και μέση πυκνότητα</a:t>
            </a:r>
          </a:p>
        </p:txBody>
      </p:sp>
    </p:spTree>
    <p:extLst>
      <p:ext uri="{BB962C8B-B14F-4D97-AF65-F5344CB8AC3E}">
        <p14:creationId xmlns:p14="http://schemas.microsoft.com/office/powerpoint/2010/main" val="5650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3"/>
          <p:cNvSpPr/>
          <p:nvPr/>
        </p:nvSpPr>
        <p:spPr>
          <a:xfrm>
            <a:off x="203114" y="1580282"/>
            <a:ext cx="1128445" cy="952967"/>
          </a:xfrm>
          <a:prstGeom prst="rect">
            <a:avLst/>
          </a:prstGeom>
          <a:solidFill>
            <a:srgbClr val="B7DD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585" tIns="65293" rIns="130585" bIns="65293" anchor="ctr"/>
          <a:lstStyle/>
          <a:p>
            <a:pPr algn="ctr" defTabSz="215342">
              <a:defRPr/>
            </a:pPr>
            <a:endParaRPr lang="en-US"/>
          </a:p>
        </p:txBody>
      </p:sp>
      <p:cxnSp>
        <p:nvCxnSpPr>
          <p:cNvPr id="47" name="Straight Connector 4"/>
          <p:cNvCxnSpPr/>
          <p:nvPr/>
        </p:nvCxnSpPr>
        <p:spPr>
          <a:xfrm>
            <a:off x="203113" y="1432800"/>
            <a:ext cx="0" cy="1107257"/>
          </a:xfrm>
          <a:prstGeom prst="line">
            <a:avLst/>
          </a:prstGeom>
          <a:ln w="1587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5"/>
          <p:cNvCxnSpPr/>
          <p:nvPr/>
        </p:nvCxnSpPr>
        <p:spPr>
          <a:xfrm>
            <a:off x="1324800" y="1432801"/>
            <a:ext cx="0" cy="1108800"/>
          </a:xfrm>
          <a:prstGeom prst="line">
            <a:avLst/>
          </a:prstGeom>
          <a:ln w="1587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6"/>
          <p:cNvCxnSpPr/>
          <p:nvPr/>
        </p:nvCxnSpPr>
        <p:spPr>
          <a:xfrm flipH="1">
            <a:off x="194050" y="2535659"/>
            <a:ext cx="1128445" cy="0"/>
          </a:xfrm>
          <a:prstGeom prst="line">
            <a:avLst/>
          </a:prstGeom>
          <a:ln w="1587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0" name="Ομάδα 49"/>
          <p:cNvGrpSpPr/>
          <p:nvPr/>
        </p:nvGrpSpPr>
        <p:grpSpPr>
          <a:xfrm>
            <a:off x="180000" y="1451721"/>
            <a:ext cx="254103" cy="338187"/>
            <a:chOff x="255600" y="1536862"/>
            <a:chExt cx="254103" cy="338187"/>
          </a:xfrm>
        </p:grpSpPr>
        <p:cxnSp>
          <p:nvCxnSpPr>
            <p:cNvPr id="51" name="Straight Connector 19"/>
            <p:cNvCxnSpPr/>
            <p:nvPr/>
          </p:nvCxnSpPr>
          <p:spPr>
            <a:xfrm flipH="1">
              <a:off x="288379" y="1665423"/>
              <a:ext cx="206201" cy="0"/>
            </a:xfrm>
            <a:prstGeom prst="line">
              <a:avLst/>
            </a:prstGeom>
            <a:ln w="9525" cmpd="sng">
              <a:solidFill>
                <a:schemeClr val="accent1"/>
              </a:solidFill>
              <a:prstDash val="solid"/>
              <a:headEnd type="triangle" w="sm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Oval 24"/>
            <p:cNvSpPr/>
            <p:nvPr/>
          </p:nvSpPr>
          <p:spPr>
            <a:xfrm>
              <a:off x="255600" y="1640466"/>
              <a:ext cx="52116" cy="49917"/>
            </a:xfrm>
            <a:prstGeom prst="ellipse">
              <a:avLst/>
            </a:prstGeom>
            <a:solidFill>
              <a:schemeClr val="accent1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30585" tIns="65293" rIns="130585" bIns="65293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" name="TextBox 25"/>
            <p:cNvSpPr txBox="1">
              <a:spLocks noChangeArrowheads="1"/>
            </p:cNvSpPr>
            <p:nvPr/>
          </p:nvSpPr>
          <p:spPr bwMode="auto">
            <a:xfrm>
              <a:off x="423927" y="1536862"/>
              <a:ext cx="85776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noAutofit/>
            </a:bodyPr>
            <a:lstStyle>
              <a:lvl1pPr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dirty="0" smtClean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x</a:t>
              </a:r>
              <a:endParaRPr lang="en-US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TextBox 26"/>
            <p:cNvSpPr txBox="1">
              <a:spLocks noChangeArrowheads="1"/>
            </p:cNvSpPr>
            <p:nvPr/>
          </p:nvSpPr>
          <p:spPr bwMode="auto">
            <a:xfrm>
              <a:off x="307716" y="1782716"/>
              <a:ext cx="98185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>
              <a:lvl1pPr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z</a:t>
              </a:r>
            </a:p>
          </p:txBody>
        </p:sp>
        <p:cxnSp>
          <p:nvCxnSpPr>
            <p:cNvPr id="55" name="Straight Connector 19"/>
            <p:cNvCxnSpPr/>
            <p:nvPr/>
          </p:nvCxnSpPr>
          <p:spPr>
            <a:xfrm rot="5400000" flipH="1">
              <a:off x="176400" y="1768524"/>
              <a:ext cx="206201" cy="0"/>
            </a:xfrm>
            <a:prstGeom prst="line">
              <a:avLst/>
            </a:prstGeom>
            <a:ln w="9525" cmpd="sng">
              <a:solidFill>
                <a:schemeClr val="accent1"/>
              </a:solidFill>
              <a:prstDash val="solid"/>
              <a:headEnd type="triangle" w="sm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TextBox 18"/>
          <p:cNvSpPr txBox="1">
            <a:spLocks noChangeArrowheads="1"/>
          </p:cNvSpPr>
          <p:nvPr/>
        </p:nvSpPr>
        <p:spPr bwMode="auto">
          <a:xfrm>
            <a:off x="230487" y="2351389"/>
            <a:ext cx="235679" cy="19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l-GR" sz="7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ρ</a:t>
            </a:r>
            <a:r>
              <a:rPr lang="el-GR" sz="700" baseline="-25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υγρ</a:t>
            </a:r>
            <a:endParaRPr lang="en-US" sz="700" baseline="-250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Down Arrow 13"/>
          <p:cNvSpPr/>
          <p:nvPr/>
        </p:nvSpPr>
        <p:spPr>
          <a:xfrm rot="16200000">
            <a:off x="410400" y="1997401"/>
            <a:ext cx="185808" cy="249587"/>
          </a:xfrm>
          <a:prstGeom prst="downArrow">
            <a:avLst>
              <a:gd name="adj1" fmla="val 50000"/>
              <a:gd name="adj2" fmla="val 56974"/>
            </a:avLst>
          </a:prstGeom>
          <a:solidFill>
            <a:schemeClr val="accent2"/>
          </a:solidFill>
          <a:ln w="6350">
            <a:solidFill>
              <a:schemeClr val="accent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585" tIns="65293" rIns="130585" bIns="65293"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9" name="Straight Connector 23"/>
          <p:cNvCxnSpPr/>
          <p:nvPr/>
        </p:nvCxnSpPr>
        <p:spPr>
          <a:xfrm flipH="1">
            <a:off x="835315" y="2129083"/>
            <a:ext cx="400177" cy="0"/>
          </a:xfrm>
          <a:prstGeom prst="line">
            <a:avLst/>
          </a:prstGeom>
          <a:ln w="6350" cmpd="sng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27"/>
          <p:cNvCxnSpPr/>
          <p:nvPr/>
        </p:nvCxnSpPr>
        <p:spPr>
          <a:xfrm>
            <a:off x="1220891" y="1578858"/>
            <a:ext cx="0" cy="550225"/>
          </a:xfrm>
          <a:prstGeom prst="line">
            <a:avLst/>
          </a:prstGeom>
          <a:ln w="6350" cmpd="sng">
            <a:solidFill>
              <a:schemeClr val="accent1"/>
            </a:solidFill>
            <a:prstDash val="solid"/>
            <a:headEnd type="none" w="sm" len="sm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28"/>
          <p:cNvSpPr txBox="1">
            <a:spLocks noChangeArrowheads="1"/>
          </p:cNvSpPr>
          <p:nvPr/>
        </p:nvSpPr>
        <p:spPr bwMode="auto">
          <a:xfrm>
            <a:off x="1084901" y="1642420"/>
            <a:ext cx="135990" cy="2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51412" rIns="0" bIns="51412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sz="7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</a:t>
            </a:r>
            <a:endParaRPr lang="en-US" sz="700" baseline="-250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30"/>
          <p:cNvSpPr txBox="1">
            <a:spLocks noChangeArrowheads="1"/>
          </p:cNvSpPr>
          <p:nvPr/>
        </p:nvSpPr>
        <p:spPr bwMode="auto">
          <a:xfrm>
            <a:off x="384058" y="1862068"/>
            <a:ext cx="138224" cy="2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51412" rIns="0" bIns="51412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7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l-GR" sz="700" baseline="-25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700" baseline="-250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32"/>
          <p:cNvSpPr txBox="1">
            <a:spLocks noChangeArrowheads="1"/>
          </p:cNvSpPr>
          <p:nvPr/>
        </p:nvSpPr>
        <p:spPr bwMode="auto">
          <a:xfrm>
            <a:off x="928551" y="1879228"/>
            <a:ext cx="156350" cy="2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51412" rIns="0" bIns="51412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sz="7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l-GR" sz="700" baseline="-25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700" baseline="-250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Down Arrow 13"/>
          <p:cNvSpPr/>
          <p:nvPr/>
        </p:nvSpPr>
        <p:spPr>
          <a:xfrm rot="5400000">
            <a:off x="856800" y="2004290"/>
            <a:ext cx="185808" cy="249587"/>
          </a:xfrm>
          <a:prstGeom prst="downArrow">
            <a:avLst>
              <a:gd name="adj1" fmla="val 50000"/>
              <a:gd name="adj2" fmla="val 56974"/>
            </a:avLst>
          </a:prstGeom>
          <a:solidFill>
            <a:schemeClr val="accent2"/>
          </a:solidFill>
          <a:ln w="6350">
            <a:solidFill>
              <a:schemeClr val="accent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585" tIns="65293" rIns="130585" bIns="6529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Arial" pitchFamily="34" charset="0"/>
              </a:rPr>
              <a:t>Πώς υπολογίζεται η άντωση που δέχεται </a:t>
            </a:r>
            <a:br>
              <a:rPr lang="el-GR" dirty="0" smtClean="0">
                <a:latin typeface="Arial" pitchFamily="34" charset="0"/>
              </a:rPr>
            </a:br>
            <a:r>
              <a:rPr lang="el-GR" dirty="0" smtClean="0">
                <a:latin typeface="Arial" pitchFamily="34" charset="0"/>
              </a:rPr>
              <a:t>ένα σώμα που είναι βυθισμένο σε υγρό;</a:t>
            </a:r>
            <a:endParaRPr lang="en-US" dirty="0" smtClean="0">
              <a:latin typeface="Arial" pitchFamily="34" charset="0"/>
            </a:endParaRPr>
          </a:p>
        </p:txBody>
      </p:sp>
      <p:sp>
        <p:nvSpPr>
          <p:cNvPr id="2" name="Θέση περιεχομένου 1"/>
          <p:cNvSpPr>
            <a:spLocks noGrp="1"/>
          </p:cNvSpPr>
          <p:nvPr>
            <p:ph sz="quarter" idx="13"/>
          </p:nvPr>
        </p:nvSpPr>
        <p:spPr>
          <a:xfrm>
            <a:off x="1656531" y="1152212"/>
            <a:ext cx="2483468" cy="1835984"/>
          </a:xfrm>
        </p:spPr>
        <p:txBody>
          <a:bodyPr/>
          <a:lstStyle/>
          <a:p>
            <a:pPr>
              <a:tabLst>
                <a:tab pos="271463" algn="l"/>
              </a:tabLst>
            </a:pPr>
            <a:r>
              <a:rPr lang="el-G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	Στον κατακόρυφο άξονα (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z)</a:t>
            </a:r>
          </a:p>
          <a:p>
            <a:pPr>
              <a:tabLst>
                <a:tab pos="360363" algn="l"/>
              </a:tabLst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tabLst>
                <a:tab pos="360363" algn="l"/>
              </a:tabLst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tabLst>
                <a:tab pos="360363" algn="l"/>
              </a:tabLst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tabLst>
                <a:tab pos="360363" algn="l"/>
              </a:tabLst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tabLst>
                <a:tab pos="360363" algn="l"/>
              </a:tabLst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tabLst>
                <a:tab pos="360363" algn="l"/>
              </a:tabLst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tabLst>
                <a:tab pos="360363" algn="l"/>
              </a:tabLst>
            </a:pPr>
            <a:endParaRPr lang="en-US" sz="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tabLst>
                <a:tab pos="360363" algn="l"/>
              </a:tabLst>
            </a:pPr>
            <a:endParaRPr lang="el-GR" sz="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tabLst>
                <a:tab pos="360363" algn="l"/>
              </a:tabLst>
            </a:pPr>
            <a:endParaRPr lang="en-US" sz="6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tabLst>
                <a:tab pos="271463" algn="l"/>
              </a:tabLst>
            </a:pPr>
            <a:r>
              <a:rPr lang="en-US" dirty="0" smtClean="0">
                <a:solidFill>
                  <a:schemeClr val="accent2"/>
                </a:solidFill>
              </a:rPr>
              <a:t>2</a:t>
            </a:r>
            <a:r>
              <a:rPr lang="el-GR" dirty="0"/>
              <a:t>	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Στον 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οριζόντιο 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άξονα 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x)</a:t>
            </a:r>
            <a:endParaRPr lang="el-GR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tabLst>
                <a:tab pos="360363" algn="l"/>
              </a:tabLst>
            </a:pPr>
            <a:endParaRPr lang="el-GR" dirty="0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926000" y="1374709"/>
                <a:ext cx="2195435" cy="215444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no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700" b="0" i="1" dirty="0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nor/>
                          </m:rPr>
                          <a:rPr lang="en-US" sz="700" b="0" i="0" dirty="0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+mj-lt"/>
                          </a:rPr>
                          <m:t>F</m:t>
                        </m:r>
                      </m:e>
                    </m:nary>
                    <m:r>
                      <m:rPr>
                        <m:nor/>
                      </m:rPr>
                      <a:rPr lang="en-US" sz="7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   </m:t>
                    </m:r>
                    <m:r>
                      <m:rPr>
                        <m:nor/>
                      </m:rPr>
                      <a:rPr lang="en-US" sz="700" b="0" i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=   </m:t>
                    </m:r>
                    <m:r>
                      <m:rPr>
                        <m:nor/>
                      </m:rPr>
                      <a:rPr lang="en-US" sz="70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F</m:t>
                    </m:r>
                    <m:r>
                      <m:rPr>
                        <m:nor/>
                      </m:rPr>
                      <a:rPr lang="en-US" sz="700" b="0" i="0" baseline="-2500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1</m:t>
                    </m:r>
                    <m:r>
                      <m:rPr>
                        <m:nor/>
                      </m:rPr>
                      <a:rPr lang="en-US" sz="7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  </m:t>
                    </m:r>
                    <m:r>
                      <a:rPr lang="en-US" sz="700" b="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−</m:t>
                    </m:r>
                    <m:r>
                      <m:rPr>
                        <m:nor/>
                      </m:rPr>
                      <a:rPr lang="en-US" sz="7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 </m:t>
                    </m:r>
                    <m:r>
                      <m:rPr>
                        <m:nor/>
                      </m:rPr>
                      <a:rPr lang="en-US" sz="7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F</m:t>
                    </m:r>
                    <m:r>
                      <m:rPr>
                        <m:nor/>
                      </m:rPr>
                      <a:rPr lang="en-US" sz="700" b="0" i="0" baseline="-2500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2</m:t>
                    </m:r>
                    <m:r>
                      <m:rPr>
                        <m:nor/>
                      </m:rPr>
                      <a:rPr lang="en-US" sz="7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   =   </m:t>
                    </m:r>
                    <m:r>
                      <m:rPr>
                        <m:nor/>
                      </m:rPr>
                      <a:rPr lang="el-GR" sz="7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ρ</m:t>
                    </m:r>
                    <m:r>
                      <m:rPr>
                        <m:nor/>
                      </m:rPr>
                      <a:rPr lang="el-GR" sz="700" b="0" i="0" baseline="-2500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υγρ</m:t>
                    </m:r>
                    <m:r>
                      <m:rPr>
                        <m:nor/>
                      </m:rPr>
                      <a:rPr lang="el-GR" sz="7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∙</m:t>
                    </m:r>
                    <m:r>
                      <m:rPr>
                        <m:nor/>
                      </m:rPr>
                      <a:rPr lang="en-US" sz="7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g</m:t>
                    </m:r>
                    <m:r>
                      <m:rPr>
                        <m:nor/>
                      </m:rPr>
                      <a:rPr lang="en-US" sz="7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∙</m:t>
                    </m:r>
                    <m:r>
                      <m:rPr>
                        <m:nor/>
                      </m:rPr>
                      <a:rPr lang="en-US" sz="7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h</m:t>
                    </m:r>
                    <m:r>
                      <m:rPr>
                        <m:nor/>
                      </m:rPr>
                      <a:rPr lang="en-US" sz="700" b="0" i="0" baseline="-2500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1 </m:t>
                    </m:r>
                    <m:r>
                      <m:rPr>
                        <m:nor/>
                      </m:rPr>
                      <a:rPr lang="el-GR" sz="700" i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∙</m:t>
                    </m:r>
                    <m:r>
                      <m:rPr>
                        <m:nor/>
                      </m:rPr>
                      <a:rPr lang="en-US" sz="7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7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A</m:t>
                    </m:r>
                    <m:r>
                      <m:rPr>
                        <m:nor/>
                      </m:rPr>
                      <a:rPr lang="en-US" sz="7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a typeface="Cambria Math"/>
                      </a:rPr>
                      <m:t> </m:t>
                    </m:r>
                    <m:r>
                      <a:rPr lang="en-US" sz="700" b="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m:rPr>
                        <m:nor/>
                      </m:rPr>
                      <a:rPr lang="en-US" sz="7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l-GR" sz="700" i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ρ</m:t>
                    </m:r>
                    <m:r>
                      <m:rPr>
                        <m:nor/>
                      </m:rPr>
                      <a:rPr lang="el-GR" sz="700" i="0" baseline="-250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υγρ</m:t>
                    </m:r>
                    <m:r>
                      <m:rPr>
                        <m:nor/>
                      </m:rPr>
                      <a:rPr lang="el-GR" sz="700" i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∙</m:t>
                    </m:r>
                    <m:r>
                      <m:rPr>
                        <m:nor/>
                      </m:rPr>
                      <a:rPr lang="en-US" sz="700" i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g</m:t>
                    </m:r>
                    <m:r>
                      <m:rPr>
                        <m:nor/>
                      </m:rPr>
                      <a:rPr lang="en-US" sz="700" i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∙</m:t>
                    </m:r>
                    <m:r>
                      <m:rPr>
                        <m:nor/>
                      </m:rPr>
                      <a:rPr lang="en-US" sz="700" i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h</m:t>
                    </m:r>
                    <m:r>
                      <m:rPr>
                        <m:nor/>
                      </m:rPr>
                      <a:rPr lang="en-US" sz="700" b="0" i="0" baseline="-2500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2</m:t>
                    </m:r>
                  </m:oMath>
                </a14:m>
                <a:r>
                  <a:rPr lang="el-GR" sz="7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+mj-lt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700" i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∙</m:t>
                    </m:r>
                    <m:r>
                      <m:rPr>
                        <m:nor/>
                      </m:rPr>
                      <a:rPr lang="en-US" sz="700" i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700" i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A</m:t>
                    </m:r>
                  </m:oMath>
                </a14:m>
                <a:endParaRPr lang="el-GR" sz="700" baseline="-250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6000" y="1374709"/>
                <a:ext cx="2195435" cy="215444"/>
              </a:xfrm>
              <a:prstGeom prst="rect">
                <a:avLst/>
              </a:prstGeom>
              <a:blipFill rotWithShape="1">
                <a:blip r:embed="rId2"/>
                <a:stretch>
                  <a:fillRect l="-7500" t="-62857" b="-100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926000" y="1662805"/>
                <a:ext cx="2195435" cy="215444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no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700" b="0" i="1" dirty="0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nor/>
                          </m:rPr>
                          <a:rPr lang="en-US" sz="700" b="0" i="0" dirty="0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+mj-lt"/>
                          </a:rPr>
                          <m:t>F</m:t>
                        </m:r>
                      </m:e>
                    </m:nary>
                    <m:r>
                      <m:rPr>
                        <m:nor/>
                      </m:rPr>
                      <a:rPr lang="en-US" sz="7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   </m:t>
                    </m:r>
                    <m:r>
                      <m:rPr>
                        <m:nor/>
                      </m:rPr>
                      <a:rPr lang="en-US" sz="700" b="0" i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=   </m:t>
                    </m:r>
                    <m:r>
                      <m:rPr>
                        <m:nor/>
                      </m:rPr>
                      <a:rPr lang="el-GR" sz="7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ρ</m:t>
                    </m:r>
                    <m:r>
                      <m:rPr>
                        <m:nor/>
                      </m:rPr>
                      <a:rPr lang="el-GR" sz="700" b="0" i="0" baseline="-2500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υγρ</m:t>
                    </m:r>
                    <m:r>
                      <m:rPr>
                        <m:nor/>
                      </m:rPr>
                      <a:rPr lang="el-GR" sz="7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∙</m:t>
                    </m:r>
                    <m:r>
                      <m:rPr>
                        <m:nor/>
                      </m:rPr>
                      <a:rPr lang="en-US" sz="7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g</m:t>
                    </m:r>
                    <m:r>
                      <m:rPr>
                        <m:nor/>
                      </m:rPr>
                      <a:rPr lang="en-US" sz="7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∙ </m:t>
                    </m:r>
                    <m:r>
                      <m:rPr>
                        <m:nor/>
                      </m:rPr>
                      <a:rPr lang="en-US" sz="7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A</m:t>
                    </m:r>
                    <m:r>
                      <m:rPr>
                        <m:nor/>
                      </m:rPr>
                      <a:rPr lang="en-US" sz="700" i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∙</m:t>
                    </m:r>
                    <m:d>
                      <m:dPr>
                        <m:ctrlPr>
                          <a:rPr lang="en-US" sz="700" b="0" i="1" dirty="0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700" i="0" dirty="0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+mj-lt"/>
                            <a:ea typeface="Cambria Math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sz="700" i="0" baseline="-25000" dirty="0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+mj-lt"/>
                            <a:ea typeface="Cambria Math"/>
                          </a:rPr>
                          <m:t>1</m:t>
                        </m:r>
                        <m:r>
                          <a:rPr lang="en-US" sz="700" b="0" i="1" dirty="0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700" b="0" i="0" dirty="0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+mj-lt"/>
                            <a:ea typeface="Cambria Math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sz="700" b="0" i="0" baseline="-25000" dirty="0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+mj-lt"/>
                            <a:ea typeface="Cambria Math"/>
                          </a:rPr>
                          <m:t>2</m:t>
                        </m:r>
                      </m:e>
                    </m:d>
                    <m:r>
                      <a:rPr lang="el-GR" sz="700" b="0" i="1" dirty="0" smtClean="0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    </m:t>
                    </m:r>
                    <m:r>
                      <a:rPr lang="el-GR" sz="700" b="0" i="1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&lt; </m:t>
                    </m:r>
                    <m:r>
                      <m:rPr>
                        <m:nor/>
                      </m:rPr>
                      <a:rPr lang="el-GR" sz="700" b="0" i="0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0</m:t>
                    </m:r>
                    <m:r>
                      <m:rPr>
                        <m:nor/>
                      </m:rPr>
                      <a:rPr lang="en-US" sz="700" b="0" i="0" dirty="0" smtClean="0">
                        <a:solidFill>
                          <a:schemeClr val="bg1"/>
                        </a:solidFill>
                        <a:latin typeface="+mj-lt"/>
                        <a:ea typeface="Cambria Math"/>
                      </a:rPr>
                      <m:t> </m:t>
                    </m:r>
                  </m:oMath>
                </a14:m>
                <a:r>
                  <a:rPr lang="el-GR" sz="700" dirty="0" smtClean="0">
                    <a:solidFill>
                      <a:schemeClr val="bg1"/>
                    </a:solidFill>
                    <a:latin typeface="+mj-lt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700" b="0" i="1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𝑎</m:t>
                    </m:r>
                  </m:oMath>
                </a14:m>
                <a:endParaRPr lang="el-GR" sz="700" baseline="-250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6000" y="1662805"/>
                <a:ext cx="2195435" cy="215444"/>
              </a:xfrm>
              <a:prstGeom prst="rect">
                <a:avLst/>
              </a:prstGeom>
              <a:blipFill rotWithShape="1">
                <a:blip r:embed="rId3"/>
                <a:stretch>
                  <a:fillRect l="-7500" t="-62857" b="-100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926000" y="1943837"/>
                <a:ext cx="2195435" cy="215444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no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700" b="0" i="1" dirty="0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nor/>
                          </m:rPr>
                          <a:rPr lang="en-US" sz="700" b="0" i="0" dirty="0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+mj-lt"/>
                          </a:rPr>
                          <m:t>F</m:t>
                        </m:r>
                      </m:e>
                    </m:nary>
                    <m:r>
                      <m:rPr>
                        <m:nor/>
                      </m:rPr>
                      <a:rPr lang="en-US" sz="7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   </m:t>
                    </m:r>
                    <m:r>
                      <m:rPr>
                        <m:nor/>
                      </m:rPr>
                      <a:rPr lang="en-US" sz="700" b="0" i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=  </m:t>
                    </m:r>
                    <m:r>
                      <a:rPr lang="en-US" sz="7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−</m:t>
                    </m:r>
                    <m:r>
                      <m:rPr>
                        <m:nor/>
                      </m:rPr>
                      <a:rPr lang="en-US" sz="700" b="0" i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 </m:t>
                    </m:r>
                    <m:r>
                      <m:rPr>
                        <m:nor/>
                      </m:rPr>
                      <a:rPr lang="el-GR" sz="7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ρ</m:t>
                    </m:r>
                    <m:r>
                      <m:rPr>
                        <m:nor/>
                      </m:rPr>
                      <a:rPr lang="el-GR" sz="700" b="0" i="0" baseline="-2500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υγρ</m:t>
                    </m:r>
                    <m:r>
                      <m:rPr>
                        <m:nor/>
                      </m:rPr>
                      <a:rPr lang="el-GR" sz="7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∙</m:t>
                    </m:r>
                    <m:r>
                      <m:rPr>
                        <m:nor/>
                      </m:rPr>
                      <a:rPr lang="en-US" sz="7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g</m:t>
                    </m:r>
                    <m:r>
                      <m:rPr>
                        <m:nor/>
                      </m:rPr>
                      <a:rPr lang="en-US" sz="7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∙ </m:t>
                    </m:r>
                    <m:r>
                      <m:rPr>
                        <m:nor/>
                      </m:rPr>
                      <a:rPr lang="en-US" sz="7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V</m:t>
                    </m:r>
                    <m:r>
                      <m:rPr>
                        <m:nor/>
                      </m:rPr>
                      <a:rPr lang="en-US" sz="7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 </m:t>
                    </m:r>
                  </m:oMath>
                </a14:m>
                <a:r>
                  <a:rPr lang="el-GR" sz="7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+mj-lt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700" b="0" i="1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𝑎</m:t>
                    </m:r>
                  </m:oMath>
                </a14:m>
                <a:endParaRPr lang="el-GR" sz="700" baseline="-250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6000" y="1943837"/>
                <a:ext cx="2195435" cy="215444"/>
              </a:xfrm>
              <a:prstGeom prst="rect">
                <a:avLst/>
              </a:prstGeom>
              <a:blipFill rotWithShape="1">
                <a:blip r:embed="rId4"/>
                <a:stretch>
                  <a:fillRect l="-7500" t="-62857" b="-100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8"/>
          <p:cNvSpPr/>
          <p:nvPr/>
        </p:nvSpPr>
        <p:spPr>
          <a:xfrm>
            <a:off x="633645" y="2052228"/>
            <a:ext cx="185808" cy="1565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585" tIns="65293" rIns="130585" bIns="65293"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1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Arial" pitchFamily="34" charset="0"/>
              </a:rPr>
              <a:t>Πώς υπολογίζεται η άντωση που δέχεται </a:t>
            </a:r>
            <a:br>
              <a:rPr lang="el-GR" dirty="0" smtClean="0">
                <a:latin typeface="Arial" pitchFamily="34" charset="0"/>
              </a:rPr>
            </a:br>
            <a:r>
              <a:rPr lang="el-GR" dirty="0" smtClean="0">
                <a:latin typeface="Arial" pitchFamily="34" charset="0"/>
              </a:rPr>
              <a:t>ένα σώμα που είναι βυθισμένο σε υγρό;</a:t>
            </a:r>
            <a:endParaRPr lang="en-US" dirty="0" smtClean="0">
              <a:latin typeface="Arial" pitchFamily="34" charset="0"/>
            </a:endParaRPr>
          </a:p>
        </p:txBody>
      </p:sp>
      <p:sp>
        <p:nvSpPr>
          <p:cNvPr id="2" name="Θέση περιεχομένου 1"/>
          <p:cNvSpPr>
            <a:spLocks noGrp="1"/>
          </p:cNvSpPr>
          <p:nvPr>
            <p:ph sz="quarter" idx="13"/>
          </p:nvPr>
        </p:nvSpPr>
        <p:spPr>
          <a:xfrm>
            <a:off x="1656531" y="1152212"/>
            <a:ext cx="2483468" cy="1835984"/>
          </a:xfrm>
        </p:spPr>
        <p:txBody>
          <a:bodyPr/>
          <a:lstStyle/>
          <a:p>
            <a:pPr>
              <a:tabLst>
                <a:tab pos="271463" algn="l"/>
              </a:tabLst>
            </a:pPr>
            <a:r>
              <a:rPr lang="el-G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	Στον κατακόρυφο άξονα (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z)</a:t>
            </a:r>
          </a:p>
          <a:p>
            <a:pPr>
              <a:tabLst>
                <a:tab pos="360363" algn="l"/>
              </a:tabLst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tabLst>
                <a:tab pos="360363" algn="l"/>
              </a:tabLst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tabLst>
                <a:tab pos="360363" algn="l"/>
              </a:tabLst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tabLst>
                <a:tab pos="360363" algn="l"/>
              </a:tabLst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tabLst>
                <a:tab pos="360363" algn="l"/>
              </a:tabLst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tabLst>
                <a:tab pos="360363" algn="l"/>
              </a:tabLst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tabLst>
                <a:tab pos="360363" algn="l"/>
              </a:tabLst>
            </a:pPr>
            <a:endParaRPr lang="en-US" sz="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tabLst>
                <a:tab pos="360363" algn="l"/>
              </a:tabLst>
            </a:pPr>
            <a:endParaRPr lang="el-GR" sz="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tabLst>
                <a:tab pos="360363" algn="l"/>
              </a:tabLst>
            </a:pPr>
            <a:endParaRPr lang="en-US" sz="6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tabLst>
                <a:tab pos="271463" algn="l"/>
              </a:tabLst>
            </a:pPr>
            <a:r>
              <a:rPr lang="en-US" dirty="0" smtClean="0">
                <a:solidFill>
                  <a:schemeClr val="accent2"/>
                </a:solidFill>
              </a:rPr>
              <a:t>2</a:t>
            </a:r>
            <a:r>
              <a:rPr lang="el-GR" dirty="0"/>
              <a:t>	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Στον 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οριζόντιο 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άξονα 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x)</a:t>
            </a:r>
            <a:endParaRPr lang="el-GR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tabLst>
                <a:tab pos="360363" algn="l"/>
              </a:tabLst>
            </a:pPr>
            <a:endParaRPr lang="el-GR" dirty="0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926000" y="1374709"/>
                <a:ext cx="2195435" cy="215444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no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700" b="0" i="1" dirty="0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nor/>
                          </m:rPr>
                          <a:rPr lang="en-US" sz="700" b="0" i="0" dirty="0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+mj-lt"/>
                          </a:rPr>
                          <m:t>F</m:t>
                        </m:r>
                      </m:e>
                    </m:nary>
                    <m:r>
                      <m:rPr>
                        <m:nor/>
                      </m:rPr>
                      <a:rPr lang="en-US" sz="7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   </m:t>
                    </m:r>
                    <m:r>
                      <m:rPr>
                        <m:nor/>
                      </m:rPr>
                      <a:rPr lang="en-US" sz="700" b="0" i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=   </m:t>
                    </m:r>
                    <m:r>
                      <m:rPr>
                        <m:nor/>
                      </m:rPr>
                      <a:rPr lang="en-US" sz="70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F</m:t>
                    </m:r>
                    <m:r>
                      <m:rPr>
                        <m:nor/>
                      </m:rPr>
                      <a:rPr lang="en-US" sz="700" b="0" i="0" baseline="-2500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1</m:t>
                    </m:r>
                    <m:r>
                      <m:rPr>
                        <m:nor/>
                      </m:rPr>
                      <a:rPr lang="en-US" sz="7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  </m:t>
                    </m:r>
                    <m:r>
                      <a:rPr lang="en-US" sz="700" b="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−</m:t>
                    </m:r>
                    <m:r>
                      <m:rPr>
                        <m:nor/>
                      </m:rPr>
                      <a:rPr lang="en-US" sz="7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 </m:t>
                    </m:r>
                    <m:r>
                      <m:rPr>
                        <m:nor/>
                      </m:rPr>
                      <a:rPr lang="en-US" sz="7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F</m:t>
                    </m:r>
                    <m:r>
                      <m:rPr>
                        <m:nor/>
                      </m:rPr>
                      <a:rPr lang="en-US" sz="700" b="0" i="0" baseline="-2500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2</m:t>
                    </m:r>
                    <m:r>
                      <m:rPr>
                        <m:nor/>
                      </m:rPr>
                      <a:rPr lang="en-US" sz="7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   =   </m:t>
                    </m:r>
                    <m:r>
                      <m:rPr>
                        <m:nor/>
                      </m:rPr>
                      <a:rPr lang="el-GR" sz="7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ρ</m:t>
                    </m:r>
                    <m:r>
                      <m:rPr>
                        <m:nor/>
                      </m:rPr>
                      <a:rPr lang="el-GR" sz="700" b="0" i="0" baseline="-2500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υγρ</m:t>
                    </m:r>
                    <m:r>
                      <m:rPr>
                        <m:nor/>
                      </m:rPr>
                      <a:rPr lang="el-GR" sz="7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∙</m:t>
                    </m:r>
                    <m:r>
                      <m:rPr>
                        <m:nor/>
                      </m:rPr>
                      <a:rPr lang="en-US" sz="7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g</m:t>
                    </m:r>
                    <m:r>
                      <m:rPr>
                        <m:nor/>
                      </m:rPr>
                      <a:rPr lang="en-US" sz="7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∙</m:t>
                    </m:r>
                    <m:r>
                      <m:rPr>
                        <m:nor/>
                      </m:rPr>
                      <a:rPr lang="en-US" sz="7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h</m:t>
                    </m:r>
                    <m:r>
                      <m:rPr>
                        <m:nor/>
                      </m:rPr>
                      <a:rPr lang="en-US" sz="700" b="0" i="0" baseline="-2500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1 </m:t>
                    </m:r>
                    <m:r>
                      <m:rPr>
                        <m:nor/>
                      </m:rPr>
                      <a:rPr lang="el-GR" sz="700" i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∙</m:t>
                    </m:r>
                    <m:r>
                      <m:rPr>
                        <m:nor/>
                      </m:rPr>
                      <a:rPr lang="en-US" sz="7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7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A</m:t>
                    </m:r>
                    <m:r>
                      <m:rPr>
                        <m:nor/>
                      </m:rPr>
                      <a:rPr lang="en-US" sz="7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a typeface="Cambria Math"/>
                      </a:rPr>
                      <m:t> </m:t>
                    </m:r>
                    <m:r>
                      <a:rPr lang="en-US" sz="700" b="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m:rPr>
                        <m:nor/>
                      </m:rPr>
                      <a:rPr lang="en-US" sz="7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l-GR" sz="700" i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ρ</m:t>
                    </m:r>
                    <m:r>
                      <m:rPr>
                        <m:nor/>
                      </m:rPr>
                      <a:rPr lang="el-GR" sz="700" i="0" baseline="-250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υγρ</m:t>
                    </m:r>
                    <m:r>
                      <m:rPr>
                        <m:nor/>
                      </m:rPr>
                      <a:rPr lang="el-GR" sz="700" i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∙</m:t>
                    </m:r>
                    <m:r>
                      <m:rPr>
                        <m:nor/>
                      </m:rPr>
                      <a:rPr lang="en-US" sz="700" i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g</m:t>
                    </m:r>
                    <m:r>
                      <m:rPr>
                        <m:nor/>
                      </m:rPr>
                      <a:rPr lang="en-US" sz="700" i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∙</m:t>
                    </m:r>
                    <m:r>
                      <m:rPr>
                        <m:nor/>
                      </m:rPr>
                      <a:rPr lang="en-US" sz="700" i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h</m:t>
                    </m:r>
                    <m:r>
                      <m:rPr>
                        <m:nor/>
                      </m:rPr>
                      <a:rPr lang="en-US" sz="700" b="0" i="0" baseline="-2500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2</m:t>
                    </m:r>
                  </m:oMath>
                </a14:m>
                <a:r>
                  <a:rPr lang="el-GR" sz="7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+mj-lt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700" i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∙</m:t>
                    </m:r>
                    <m:r>
                      <m:rPr>
                        <m:nor/>
                      </m:rPr>
                      <a:rPr lang="en-US" sz="700" i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700" i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A</m:t>
                    </m:r>
                  </m:oMath>
                </a14:m>
                <a:endParaRPr lang="el-GR" sz="700" baseline="-250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6000" y="1374709"/>
                <a:ext cx="2195435" cy="215444"/>
              </a:xfrm>
              <a:prstGeom prst="rect">
                <a:avLst/>
              </a:prstGeom>
              <a:blipFill rotWithShape="1">
                <a:blip r:embed="rId2"/>
                <a:stretch>
                  <a:fillRect l="-7500" t="-62857" b="-100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926000" y="1662805"/>
                <a:ext cx="2195435" cy="215444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no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700" b="0" i="1" dirty="0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nor/>
                          </m:rPr>
                          <a:rPr lang="en-US" sz="700" b="0" i="0" dirty="0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+mj-lt"/>
                          </a:rPr>
                          <m:t>F</m:t>
                        </m:r>
                      </m:e>
                    </m:nary>
                    <m:r>
                      <m:rPr>
                        <m:nor/>
                      </m:rPr>
                      <a:rPr lang="en-US" sz="7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   </m:t>
                    </m:r>
                    <m:r>
                      <m:rPr>
                        <m:nor/>
                      </m:rPr>
                      <a:rPr lang="en-US" sz="700" b="0" i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=   </m:t>
                    </m:r>
                    <m:r>
                      <m:rPr>
                        <m:nor/>
                      </m:rPr>
                      <a:rPr lang="el-GR" sz="7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ρ</m:t>
                    </m:r>
                    <m:r>
                      <m:rPr>
                        <m:nor/>
                      </m:rPr>
                      <a:rPr lang="el-GR" sz="700" b="0" i="0" baseline="-2500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υγρ</m:t>
                    </m:r>
                    <m:r>
                      <m:rPr>
                        <m:nor/>
                      </m:rPr>
                      <a:rPr lang="el-GR" sz="7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∙</m:t>
                    </m:r>
                    <m:r>
                      <m:rPr>
                        <m:nor/>
                      </m:rPr>
                      <a:rPr lang="en-US" sz="7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g</m:t>
                    </m:r>
                    <m:r>
                      <m:rPr>
                        <m:nor/>
                      </m:rPr>
                      <a:rPr lang="en-US" sz="7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∙ </m:t>
                    </m:r>
                    <m:r>
                      <m:rPr>
                        <m:nor/>
                      </m:rPr>
                      <a:rPr lang="en-US" sz="7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A</m:t>
                    </m:r>
                    <m:r>
                      <m:rPr>
                        <m:nor/>
                      </m:rPr>
                      <a:rPr lang="en-US" sz="700" i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∙</m:t>
                    </m:r>
                    <m:d>
                      <m:dPr>
                        <m:ctrlPr>
                          <a:rPr lang="en-US" sz="700" b="0" i="1" dirty="0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700" i="0" dirty="0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+mj-lt"/>
                            <a:ea typeface="Cambria Math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sz="700" i="0" baseline="-25000" dirty="0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+mj-lt"/>
                            <a:ea typeface="Cambria Math"/>
                          </a:rPr>
                          <m:t>1</m:t>
                        </m:r>
                        <m:r>
                          <a:rPr lang="en-US" sz="700" b="0" i="1" dirty="0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700" b="0" i="0" dirty="0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+mj-lt"/>
                            <a:ea typeface="Cambria Math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sz="700" b="0" i="0" baseline="-25000" dirty="0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+mj-lt"/>
                            <a:ea typeface="Cambria Math"/>
                          </a:rPr>
                          <m:t>2</m:t>
                        </m:r>
                      </m:e>
                    </m:d>
                    <m:r>
                      <a:rPr lang="el-GR" sz="700" b="0" i="1" dirty="0" smtClean="0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    </m:t>
                    </m:r>
                    <m:r>
                      <a:rPr lang="el-GR" sz="700" b="0" i="1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&lt; </m:t>
                    </m:r>
                    <m:r>
                      <m:rPr>
                        <m:nor/>
                      </m:rPr>
                      <a:rPr lang="el-GR" sz="700" b="0" i="0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0</m:t>
                    </m:r>
                    <m:r>
                      <m:rPr>
                        <m:nor/>
                      </m:rPr>
                      <a:rPr lang="en-US" sz="700" b="0" i="0" dirty="0" smtClean="0">
                        <a:solidFill>
                          <a:schemeClr val="bg1"/>
                        </a:solidFill>
                        <a:latin typeface="+mj-lt"/>
                        <a:ea typeface="Cambria Math"/>
                      </a:rPr>
                      <m:t> </m:t>
                    </m:r>
                  </m:oMath>
                </a14:m>
                <a:r>
                  <a:rPr lang="el-GR" sz="700" dirty="0" smtClean="0">
                    <a:solidFill>
                      <a:schemeClr val="bg1"/>
                    </a:solidFill>
                    <a:latin typeface="+mj-lt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700" b="0" i="1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𝑎</m:t>
                    </m:r>
                  </m:oMath>
                </a14:m>
                <a:endParaRPr lang="el-GR" sz="700" baseline="-250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6000" y="1662805"/>
                <a:ext cx="2195435" cy="215444"/>
              </a:xfrm>
              <a:prstGeom prst="rect">
                <a:avLst/>
              </a:prstGeom>
              <a:blipFill rotWithShape="1">
                <a:blip r:embed="rId3"/>
                <a:stretch>
                  <a:fillRect l="-7500" t="-62857" b="-100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926000" y="1943837"/>
                <a:ext cx="2195435" cy="215444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no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700" b="0" i="1" dirty="0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nor/>
                          </m:rPr>
                          <a:rPr lang="en-US" sz="700" b="0" i="0" dirty="0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+mj-lt"/>
                          </a:rPr>
                          <m:t>F</m:t>
                        </m:r>
                      </m:e>
                    </m:nary>
                    <m:r>
                      <m:rPr>
                        <m:nor/>
                      </m:rPr>
                      <a:rPr lang="en-US" sz="7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   </m:t>
                    </m:r>
                    <m:r>
                      <m:rPr>
                        <m:nor/>
                      </m:rPr>
                      <a:rPr lang="en-US" sz="700" b="0" i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=  </m:t>
                    </m:r>
                    <m:r>
                      <a:rPr lang="en-US" sz="7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−</m:t>
                    </m:r>
                    <m:r>
                      <m:rPr>
                        <m:nor/>
                      </m:rPr>
                      <a:rPr lang="en-US" sz="700" b="0" i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 </m:t>
                    </m:r>
                    <m:r>
                      <m:rPr>
                        <m:nor/>
                      </m:rPr>
                      <a:rPr lang="el-GR" sz="7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ρ</m:t>
                    </m:r>
                    <m:r>
                      <m:rPr>
                        <m:nor/>
                      </m:rPr>
                      <a:rPr lang="el-GR" sz="700" b="0" i="0" baseline="-2500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υγρ</m:t>
                    </m:r>
                    <m:r>
                      <m:rPr>
                        <m:nor/>
                      </m:rPr>
                      <a:rPr lang="el-GR" sz="7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∙</m:t>
                    </m:r>
                    <m:r>
                      <m:rPr>
                        <m:nor/>
                      </m:rPr>
                      <a:rPr lang="en-US" sz="7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g</m:t>
                    </m:r>
                    <m:r>
                      <m:rPr>
                        <m:nor/>
                      </m:rPr>
                      <a:rPr lang="en-US" sz="7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∙ </m:t>
                    </m:r>
                    <m:r>
                      <m:rPr>
                        <m:nor/>
                      </m:rPr>
                      <a:rPr lang="en-US" sz="7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V</m:t>
                    </m:r>
                    <m:r>
                      <m:rPr>
                        <m:nor/>
                      </m:rPr>
                      <a:rPr lang="en-US" sz="7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 </m:t>
                    </m:r>
                  </m:oMath>
                </a14:m>
                <a:r>
                  <a:rPr lang="el-GR" sz="7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+mj-lt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700" b="0" i="1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𝑎</m:t>
                    </m:r>
                  </m:oMath>
                </a14:m>
                <a:endParaRPr lang="el-GR" sz="700" baseline="-250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6000" y="1943837"/>
                <a:ext cx="2195435" cy="215444"/>
              </a:xfrm>
              <a:prstGeom prst="rect">
                <a:avLst/>
              </a:prstGeom>
              <a:blipFill rotWithShape="1">
                <a:blip r:embed="rId4"/>
                <a:stretch>
                  <a:fillRect l="-7500" t="-62857" b="-100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925999" y="2628360"/>
                <a:ext cx="2195435" cy="215444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no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700" b="0" i="1" dirty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nor/>
                          </m:rPr>
                          <a:rPr lang="en-US" sz="700" b="0" i="0" dirty="0" smtClean="0">
                            <a:solidFill>
                              <a:schemeClr val="accent1"/>
                            </a:solidFill>
                            <a:latin typeface="+mj-lt"/>
                          </a:rPr>
                          <m:t>F</m:t>
                        </m:r>
                      </m:e>
                    </m:nary>
                    <m:r>
                      <m:rPr>
                        <m:nor/>
                      </m:rPr>
                      <a:rPr lang="en-US" sz="700" b="0" i="0" dirty="0" smtClean="0">
                        <a:solidFill>
                          <a:schemeClr val="accent1"/>
                        </a:solidFill>
                        <a:latin typeface="+mj-lt"/>
                      </a:rPr>
                      <m:t>   </m:t>
                    </m:r>
                    <m:r>
                      <m:rPr>
                        <m:nor/>
                      </m:rPr>
                      <a:rPr lang="en-US" sz="700" b="0" i="0" smtClean="0">
                        <a:solidFill>
                          <a:schemeClr val="accent1"/>
                        </a:solidFill>
                        <a:latin typeface="+mj-lt"/>
                      </a:rPr>
                      <m:t>=   </m:t>
                    </m:r>
                    <m:r>
                      <m:rPr>
                        <m:nor/>
                      </m:rPr>
                      <a:rPr lang="en-US" sz="700" i="0" dirty="0" smtClean="0">
                        <a:solidFill>
                          <a:schemeClr val="accent1"/>
                        </a:solidFill>
                        <a:latin typeface="+mj-lt"/>
                      </a:rPr>
                      <m:t>F</m:t>
                    </m:r>
                    <m:r>
                      <m:rPr>
                        <m:nor/>
                      </m:rPr>
                      <a:rPr lang="el-GR" sz="700" b="0" i="0" baseline="-25000" dirty="0" smtClean="0">
                        <a:solidFill>
                          <a:schemeClr val="accent1"/>
                        </a:solidFill>
                        <a:latin typeface="+mj-lt"/>
                      </a:rPr>
                      <m:t>3</m:t>
                    </m:r>
                    <m:r>
                      <m:rPr>
                        <m:nor/>
                      </m:rPr>
                      <a:rPr lang="en-US" sz="700" b="0" i="0" dirty="0" smtClean="0">
                        <a:solidFill>
                          <a:schemeClr val="accent1"/>
                        </a:solidFill>
                        <a:latin typeface="+mj-lt"/>
                      </a:rPr>
                      <m:t>  </m:t>
                    </m:r>
                    <m:r>
                      <a:rPr lang="en-US" sz="700" b="0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−</m:t>
                    </m:r>
                    <m:r>
                      <m:rPr>
                        <m:nor/>
                      </m:rPr>
                      <a:rPr lang="en-US" sz="700" b="0" i="0" dirty="0" smtClean="0">
                        <a:solidFill>
                          <a:schemeClr val="accent1"/>
                        </a:solidFill>
                        <a:latin typeface="+mj-lt"/>
                      </a:rPr>
                      <m:t> </m:t>
                    </m:r>
                    <m:r>
                      <m:rPr>
                        <m:nor/>
                      </m:rPr>
                      <a:rPr lang="en-US" sz="700" b="0" i="0" dirty="0" smtClean="0">
                        <a:solidFill>
                          <a:schemeClr val="accent1"/>
                        </a:solidFill>
                        <a:latin typeface="+mj-lt"/>
                      </a:rPr>
                      <m:t>F</m:t>
                    </m:r>
                    <m:r>
                      <m:rPr>
                        <m:nor/>
                      </m:rPr>
                      <a:rPr lang="el-GR" sz="700" b="0" i="0" baseline="-25000" dirty="0" smtClean="0">
                        <a:solidFill>
                          <a:schemeClr val="accent1"/>
                        </a:solidFill>
                        <a:latin typeface="+mj-lt"/>
                      </a:rPr>
                      <m:t>4</m:t>
                    </m:r>
                    <m:r>
                      <m:rPr>
                        <m:nor/>
                      </m:rPr>
                      <a:rPr lang="en-US" sz="700" b="0" i="0" dirty="0" smtClean="0">
                        <a:solidFill>
                          <a:schemeClr val="accent1"/>
                        </a:solidFill>
                        <a:latin typeface="+mj-lt"/>
                      </a:rPr>
                      <m:t>   =   </m:t>
                    </m:r>
                    <m:r>
                      <a:rPr lang="el-GR" sz="700" b="0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l-GR" sz="700" dirty="0" smtClean="0">
                    <a:solidFill>
                      <a:schemeClr val="accent1"/>
                    </a:solidFill>
                    <a:latin typeface="+mj-lt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700" i="0" dirty="0" smtClean="0">
                        <a:solidFill>
                          <a:schemeClr val="bg1"/>
                        </a:solidFill>
                        <a:latin typeface="+mj-lt"/>
                        <a:ea typeface="Cambria Math"/>
                      </a:rPr>
                      <m:t>∙</m:t>
                    </m:r>
                    <m:r>
                      <m:rPr>
                        <m:nor/>
                      </m:rPr>
                      <a:rPr lang="en-US" sz="700" i="0" dirty="0" smtClean="0">
                        <a:solidFill>
                          <a:schemeClr val="bg1"/>
                        </a:solidFill>
                        <a:latin typeface="+mj-lt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700" i="0" dirty="0" smtClean="0">
                        <a:solidFill>
                          <a:schemeClr val="bg1"/>
                        </a:solidFill>
                        <a:latin typeface="+mj-lt"/>
                        <a:ea typeface="Cambria Math"/>
                      </a:rPr>
                      <m:t>A</m:t>
                    </m:r>
                  </m:oMath>
                </a14:m>
                <a:endParaRPr lang="el-GR" sz="700" baseline="-25000" dirty="0">
                  <a:solidFill>
                    <a:schemeClr val="accent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5999" y="2628360"/>
                <a:ext cx="2195435" cy="215444"/>
              </a:xfrm>
              <a:prstGeom prst="rect">
                <a:avLst/>
              </a:prstGeom>
              <a:blipFill rotWithShape="1">
                <a:blip r:embed="rId5"/>
                <a:stretch>
                  <a:fillRect l="-7500" t="-61111" b="-9444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Rectangle 3"/>
          <p:cNvSpPr/>
          <p:nvPr/>
        </p:nvSpPr>
        <p:spPr>
          <a:xfrm>
            <a:off x="203114" y="1580282"/>
            <a:ext cx="1128445" cy="952967"/>
          </a:xfrm>
          <a:prstGeom prst="rect">
            <a:avLst/>
          </a:prstGeom>
          <a:solidFill>
            <a:srgbClr val="B7DD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585" tIns="65293" rIns="130585" bIns="65293" anchor="ctr"/>
          <a:lstStyle/>
          <a:p>
            <a:pPr algn="ctr" defTabSz="215342">
              <a:defRPr/>
            </a:pPr>
            <a:endParaRPr lang="en-US"/>
          </a:p>
        </p:txBody>
      </p:sp>
      <p:cxnSp>
        <p:nvCxnSpPr>
          <p:cNvPr id="68" name="Straight Connector 4"/>
          <p:cNvCxnSpPr/>
          <p:nvPr/>
        </p:nvCxnSpPr>
        <p:spPr>
          <a:xfrm>
            <a:off x="203113" y="1432800"/>
            <a:ext cx="0" cy="1107257"/>
          </a:xfrm>
          <a:prstGeom prst="line">
            <a:avLst/>
          </a:prstGeom>
          <a:ln w="1587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5"/>
          <p:cNvCxnSpPr/>
          <p:nvPr/>
        </p:nvCxnSpPr>
        <p:spPr>
          <a:xfrm>
            <a:off x="1324800" y="1432801"/>
            <a:ext cx="0" cy="1108800"/>
          </a:xfrm>
          <a:prstGeom prst="line">
            <a:avLst/>
          </a:prstGeom>
          <a:ln w="1587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"/>
          <p:cNvCxnSpPr/>
          <p:nvPr/>
        </p:nvCxnSpPr>
        <p:spPr>
          <a:xfrm flipH="1">
            <a:off x="194050" y="2535659"/>
            <a:ext cx="1128445" cy="0"/>
          </a:xfrm>
          <a:prstGeom prst="line">
            <a:avLst/>
          </a:prstGeom>
          <a:ln w="1587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1" name="Ομάδα 70"/>
          <p:cNvGrpSpPr/>
          <p:nvPr/>
        </p:nvGrpSpPr>
        <p:grpSpPr>
          <a:xfrm>
            <a:off x="180000" y="1451721"/>
            <a:ext cx="254103" cy="338187"/>
            <a:chOff x="255600" y="1536862"/>
            <a:chExt cx="254103" cy="338187"/>
          </a:xfrm>
        </p:grpSpPr>
        <p:cxnSp>
          <p:nvCxnSpPr>
            <p:cNvPr id="72" name="Straight Connector 19"/>
            <p:cNvCxnSpPr/>
            <p:nvPr/>
          </p:nvCxnSpPr>
          <p:spPr>
            <a:xfrm flipH="1">
              <a:off x="288379" y="1665423"/>
              <a:ext cx="206201" cy="0"/>
            </a:xfrm>
            <a:prstGeom prst="line">
              <a:avLst/>
            </a:prstGeom>
            <a:ln w="9525" cmpd="sng">
              <a:solidFill>
                <a:schemeClr val="accent1"/>
              </a:solidFill>
              <a:prstDash val="solid"/>
              <a:headEnd type="triangle" w="sm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Oval 24"/>
            <p:cNvSpPr/>
            <p:nvPr/>
          </p:nvSpPr>
          <p:spPr>
            <a:xfrm>
              <a:off x="255600" y="1640466"/>
              <a:ext cx="52116" cy="49917"/>
            </a:xfrm>
            <a:prstGeom prst="ellipse">
              <a:avLst/>
            </a:prstGeom>
            <a:solidFill>
              <a:schemeClr val="accent1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30585" tIns="65293" rIns="130585" bIns="65293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4" name="TextBox 25"/>
            <p:cNvSpPr txBox="1">
              <a:spLocks noChangeArrowheads="1"/>
            </p:cNvSpPr>
            <p:nvPr/>
          </p:nvSpPr>
          <p:spPr bwMode="auto">
            <a:xfrm>
              <a:off x="423927" y="1536862"/>
              <a:ext cx="85776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noAutofit/>
            </a:bodyPr>
            <a:lstStyle>
              <a:lvl1pPr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dirty="0" smtClean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x</a:t>
              </a:r>
              <a:endParaRPr lang="en-US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" name="TextBox 26"/>
            <p:cNvSpPr txBox="1">
              <a:spLocks noChangeArrowheads="1"/>
            </p:cNvSpPr>
            <p:nvPr/>
          </p:nvSpPr>
          <p:spPr bwMode="auto">
            <a:xfrm>
              <a:off x="307716" y="1782716"/>
              <a:ext cx="98185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>
              <a:lvl1pPr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z</a:t>
              </a:r>
            </a:p>
          </p:txBody>
        </p:sp>
        <p:cxnSp>
          <p:nvCxnSpPr>
            <p:cNvPr id="76" name="Straight Connector 19"/>
            <p:cNvCxnSpPr/>
            <p:nvPr/>
          </p:nvCxnSpPr>
          <p:spPr>
            <a:xfrm rot="5400000" flipH="1">
              <a:off x="176400" y="1768524"/>
              <a:ext cx="206201" cy="0"/>
            </a:xfrm>
            <a:prstGeom prst="line">
              <a:avLst/>
            </a:prstGeom>
            <a:ln w="9525" cmpd="sng">
              <a:solidFill>
                <a:schemeClr val="accent1"/>
              </a:solidFill>
              <a:prstDash val="solid"/>
              <a:headEnd type="triangle" w="sm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TextBox 18"/>
          <p:cNvSpPr txBox="1">
            <a:spLocks noChangeArrowheads="1"/>
          </p:cNvSpPr>
          <p:nvPr/>
        </p:nvSpPr>
        <p:spPr bwMode="auto">
          <a:xfrm>
            <a:off x="230487" y="2351389"/>
            <a:ext cx="235679" cy="19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l-GR" sz="7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ρ</a:t>
            </a:r>
            <a:r>
              <a:rPr lang="el-GR" sz="700" baseline="-25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υγρ</a:t>
            </a:r>
            <a:endParaRPr lang="en-US" sz="700" baseline="-250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Down Arrow 13"/>
          <p:cNvSpPr/>
          <p:nvPr/>
        </p:nvSpPr>
        <p:spPr>
          <a:xfrm rot="16200000">
            <a:off x="410400" y="1997401"/>
            <a:ext cx="185808" cy="249587"/>
          </a:xfrm>
          <a:prstGeom prst="downArrow">
            <a:avLst>
              <a:gd name="adj1" fmla="val 50000"/>
              <a:gd name="adj2" fmla="val 56974"/>
            </a:avLst>
          </a:prstGeom>
          <a:solidFill>
            <a:schemeClr val="accent2"/>
          </a:solidFill>
          <a:ln w="6350">
            <a:solidFill>
              <a:schemeClr val="accent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585" tIns="65293" rIns="130585" bIns="65293"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9" name="Straight Connector 23"/>
          <p:cNvCxnSpPr/>
          <p:nvPr/>
        </p:nvCxnSpPr>
        <p:spPr>
          <a:xfrm flipH="1">
            <a:off x="835315" y="2129083"/>
            <a:ext cx="400177" cy="0"/>
          </a:xfrm>
          <a:prstGeom prst="line">
            <a:avLst/>
          </a:prstGeom>
          <a:ln w="6350" cmpd="sng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27"/>
          <p:cNvCxnSpPr/>
          <p:nvPr/>
        </p:nvCxnSpPr>
        <p:spPr>
          <a:xfrm>
            <a:off x="1220891" y="1578858"/>
            <a:ext cx="0" cy="550225"/>
          </a:xfrm>
          <a:prstGeom prst="line">
            <a:avLst/>
          </a:prstGeom>
          <a:ln w="6350" cmpd="sng">
            <a:solidFill>
              <a:schemeClr val="accent1"/>
            </a:solidFill>
            <a:prstDash val="solid"/>
            <a:headEnd type="none" w="sm" len="sm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TextBox 28"/>
          <p:cNvSpPr txBox="1">
            <a:spLocks noChangeArrowheads="1"/>
          </p:cNvSpPr>
          <p:nvPr/>
        </p:nvSpPr>
        <p:spPr bwMode="auto">
          <a:xfrm>
            <a:off x="1084901" y="1642420"/>
            <a:ext cx="135990" cy="2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51412" rIns="0" bIns="51412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sz="7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</a:t>
            </a:r>
            <a:endParaRPr lang="en-US" sz="700" baseline="-250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TextBox 30"/>
          <p:cNvSpPr txBox="1">
            <a:spLocks noChangeArrowheads="1"/>
          </p:cNvSpPr>
          <p:nvPr/>
        </p:nvSpPr>
        <p:spPr bwMode="auto">
          <a:xfrm>
            <a:off x="384058" y="1862068"/>
            <a:ext cx="138224" cy="2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51412" rIns="0" bIns="51412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7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l-GR" sz="700" baseline="-25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700" baseline="-250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TextBox 32"/>
          <p:cNvSpPr txBox="1">
            <a:spLocks noChangeArrowheads="1"/>
          </p:cNvSpPr>
          <p:nvPr/>
        </p:nvSpPr>
        <p:spPr bwMode="auto">
          <a:xfrm>
            <a:off x="928551" y="1879228"/>
            <a:ext cx="156350" cy="2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51412" rIns="0" bIns="51412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sz="7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l-GR" sz="700" baseline="-25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700" baseline="-250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Down Arrow 13"/>
          <p:cNvSpPr/>
          <p:nvPr/>
        </p:nvSpPr>
        <p:spPr>
          <a:xfrm rot="5400000">
            <a:off x="856800" y="2004290"/>
            <a:ext cx="185808" cy="249587"/>
          </a:xfrm>
          <a:prstGeom prst="downArrow">
            <a:avLst>
              <a:gd name="adj1" fmla="val 50000"/>
              <a:gd name="adj2" fmla="val 56974"/>
            </a:avLst>
          </a:prstGeom>
          <a:solidFill>
            <a:schemeClr val="accent2"/>
          </a:solidFill>
          <a:ln w="6350">
            <a:solidFill>
              <a:schemeClr val="accent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585" tIns="65293" rIns="130585" bIns="6529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5" name="Rectangle 8"/>
          <p:cNvSpPr/>
          <p:nvPr/>
        </p:nvSpPr>
        <p:spPr>
          <a:xfrm>
            <a:off x="633645" y="2052228"/>
            <a:ext cx="185808" cy="1565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585" tIns="65293" rIns="130585" bIns="65293"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68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Arial" pitchFamily="34" charset="0"/>
              </a:rPr>
              <a:t>Η άντωση είναι η συνισταμένη δύναμη που ασκείται </a:t>
            </a:r>
            <a:br>
              <a:rPr lang="el-GR" dirty="0" smtClean="0">
                <a:latin typeface="Arial" pitchFamily="34" charset="0"/>
              </a:rPr>
            </a:br>
            <a:r>
              <a:rPr lang="el-GR" dirty="0" smtClean="0">
                <a:latin typeface="Arial" pitchFamily="34" charset="0"/>
              </a:rPr>
              <a:t>σε ένα σώμα από το περιβάλλον υγρό </a:t>
            </a:r>
            <a:endParaRPr lang="en-US" dirty="0" smtClean="0">
              <a:latin typeface="Arial" pitchFamily="34" charset="0"/>
            </a:endParaRPr>
          </a:p>
        </p:txBody>
      </p:sp>
      <p:grpSp>
        <p:nvGrpSpPr>
          <p:cNvPr id="4" name="Ομάδα 3"/>
          <p:cNvGrpSpPr/>
          <p:nvPr/>
        </p:nvGrpSpPr>
        <p:grpSpPr>
          <a:xfrm>
            <a:off x="180000" y="1432800"/>
            <a:ext cx="1151559" cy="1108801"/>
            <a:chOff x="255600" y="1517941"/>
            <a:chExt cx="1151559" cy="1108801"/>
          </a:xfrm>
        </p:grpSpPr>
        <p:sp>
          <p:nvSpPr>
            <p:cNvPr id="17" name="Rectangle 3"/>
            <p:cNvSpPr/>
            <p:nvPr/>
          </p:nvSpPr>
          <p:spPr>
            <a:xfrm>
              <a:off x="278714" y="1665423"/>
              <a:ext cx="1128445" cy="952967"/>
            </a:xfrm>
            <a:prstGeom prst="rect">
              <a:avLst/>
            </a:prstGeom>
            <a:solidFill>
              <a:srgbClr val="B7DD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30585" tIns="65293" rIns="130585" bIns="65293" anchor="ctr"/>
            <a:lstStyle/>
            <a:p>
              <a:pPr algn="ctr" defTabSz="215342">
                <a:defRPr/>
              </a:pPr>
              <a:endParaRPr lang="en-US"/>
            </a:p>
          </p:txBody>
        </p:sp>
        <p:cxnSp>
          <p:nvCxnSpPr>
            <p:cNvPr id="18" name="Straight Connector 4"/>
            <p:cNvCxnSpPr/>
            <p:nvPr/>
          </p:nvCxnSpPr>
          <p:spPr>
            <a:xfrm>
              <a:off x="278713" y="1517941"/>
              <a:ext cx="0" cy="1107257"/>
            </a:xfrm>
            <a:prstGeom prst="line">
              <a:avLst/>
            </a:prstGeom>
            <a:ln w="1587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5"/>
            <p:cNvCxnSpPr/>
            <p:nvPr/>
          </p:nvCxnSpPr>
          <p:spPr>
            <a:xfrm>
              <a:off x="1400400" y="1517942"/>
              <a:ext cx="0" cy="1108800"/>
            </a:xfrm>
            <a:prstGeom prst="line">
              <a:avLst/>
            </a:prstGeom>
            <a:ln w="1587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6"/>
            <p:cNvCxnSpPr/>
            <p:nvPr/>
          </p:nvCxnSpPr>
          <p:spPr>
            <a:xfrm flipH="1">
              <a:off x="269650" y="2620800"/>
              <a:ext cx="1128445" cy="0"/>
            </a:xfrm>
            <a:prstGeom prst="line">
              <a:avLst/>
            </a:prstGeom>
            <a:ln w="1587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Ομάδα 23"/>
            <p:cNvGrpSpPr/>
            <p:nvPr/>
          </p:nvGrpSpPr>
          <p:grpSpPr>
            <a:xfrm>
              <a:off x="255600" y="1536862"/>
              <a:ext cx="254103" cy="338187"/>
              <a:chOff x="255600" y="1536862"/>
              <a:chExt cx="254103" cy="338187"/>
            </a:xfrm>
          </p:grpSpPr>
          <p:cxnSp>
            <p:nvCxnSpPr>
              <p:cNvPr id="26" name="Straight Connector 19"/>
              <p:cNvCxnSpPr/>
              <p:nvPr/>
            </p:nvCxnSpPr>
            <p:spPr>
              <a:xfrm flipH="1">
                <a:off x="288379" y="1665423"/>
                <a:ext cx="206201" cy="0"/>
              </a:xfrm>
              <a:prstGeom prst="line">
                <a:avLst/>
              </a:prstGeom>
              <a:ln w="9525" cmpd="sng">
                <a:solidFill>
                  <a:schemeClr val="accent1"/>
                </a:solidFill>
                <a:prstDash val="solid"/>
                <a:headEnd type="triangle" w="sm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Oval 24"/>
              <p:cNvSpPr/>
              <p:nvPr/>
            </p:nvSpPr>
            <p:spPr>
              <a:xfrm>
                <a:off x="255600" y="1640466"/>
                <a:ext cx="52116" cy="49917"/>
              </a:xfrm>
              <a:prstGeom prst="ellipse">
                <a:avLst/>
              </a:prstGeom>
              <a:solidFill>
                <a:schemeClr val="accent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30585" tIns="65293" rIns="130585" bIns="65293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" name="TextBox 25"/>
              <p:cNvSpPr txBox="1">
                <a:spLocks noChangeArrowheads="1"/>
              </p:cNvSpPr>
              <p:nvPr/>
            </p:nvSpPr>
            <p:spPr bwMode="auto">
              <a:xfrm>
                <a:off x="423927" y="1536862"/>
                <a:ext cx="85776" cy="92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noAutofit/>
              </a:bodyPr>
              <a:lstStyle>
                <a:lvl1pPr eaLnBrk="0" hangingPunct="0"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defTabSz="1492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defTabSz="1492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defTabSz="1492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defTabSz="1492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algn="ctr" eaLnBrk="1" hangingPunct="1"/>
                <a:r>
                  <a:rPr lang="en-US" dirty="0" smtClean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x</a:t>
                </a:r>
                <a:endParaRPr lang="en-US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" name="TextBox 26"/>
              <p:cNvSpPr txBox="1">
                <a:spLocks noChangeArrowheads="1"/>
              </p:cNvSpPr>
              <p:nvPr/>
            </p:nvSpPr>
            <p:spPr bwMode="auto">
              <a:xfrm>
                <a:off x="307716" y="1782716"/>
                <a:ext cx="98185" cy="92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noAutofit/>
              </a:bodyPr>
              <a:lstStyle>
                <a:lvl1pPr eaLnBrk="0" hangingPunct="0"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defTabSz="1492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defTabSz="1492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defTabSz="1492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defTabSz="1492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algn="ctr" eaLnBrk="1" hangingPunct="1"/>
                <a:r>
                  <a:rPr lang="en-US" dirty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z</a:t>
                </a:r>
              </a:p>
            </p:txBody>
          </p:sp>
          <p:cxnSp>
            <p:nvCxnSpPr>
              <p:cNvPr id="30" name="Straight Connector 19"/>
              <p:cNvCxnSpPr/>
              <p:nvPr/>
            </p:nvCxnSpPr>
            <p:spPr>
              <a:xfrm rot="5400000" flipH="1">
                <a:off x="176400" y="1768524"/>
                <a:ext cx="206201" cy="0"/>
              </a:xfrm>
              <a:prstGeom prst="line">
                <a:avLst/>
              </a:prstGeom>
              <a:ln w="9525" cmpd="sng">
                <a:solidFill>
                  <a:schemeClr val="accent1"/>
                </a:solidFill>
                <a:prstDash val="solid"/>
                <a:headEnd type="triangle" w="sm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Down Arrow 29"/>
            <p:cNvSpPr/>
            <p:nvPr/>
          </p:nvSpPr>
          <p:spPr>
            <a:xfrm rot="10800000">
              <a:off x="709200" y="2300400"/>
              <a:ext cx="185808" cy="215550"/>
            </a:xfrm>
            <a:prstGeom prst="downArrow">
              <a:avLst>
                <a:gd name="adj1" fmla="val 50000"/>
                <a:gd name="adj2" fmla="val 63949"/>
              </a:avLst>
            </a:prstGeom>
            <a:solidFill>
              <a:schemeClr val="accent2"/>
            </a:solidFill>
            <a:ln w="635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30585" tIns="65293" rIns="130585" bIns="65293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4" name="TextBox 32"/>
            <p:cNvSpPr txBox="1">
              <a:spLocks noChangeArrowheads="1"/>
            </p:cNvSpPr>
            <p:nvPr/>
          </p:nvSpPr>
          <p:spPr bwMode="auto">
            <a:xfrm>
              <a:off x="564077" y="2272590"/>
              <a:ext cx="156350" cy="226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51412" rIns="0" bIns="51412">
              <a:spAutoFit/>
            </a:bodyPr>
            <a:lstStyle>
              <a:lvl1pPr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800" dirty="0" smtClean="0">
                  <a:latin typeface="Arial" pitchFamily="34" charset="0"/>
                  <a:cs typeface="Arial" pitchFamily="34" charset="0"/>
                </a:rPr>
                <a:t>F</a:t>
              </a:r>
              <a:r>
                <a:rPr lang="en-US" sz="800" baseline="-25000" dirty="0" smtClean="0">
                  <a:latin typeface="Arial" pitchFamily="34" charset="0"/>
                  <a:cs typeface="Arial" pitchFamily="34" charset="0"/>
                </a:rPr>
                <a:t>B</a:t>
              </a:r>
              <a:endParaRPr lang="en-US" sz="800" baseline="-25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3" name="TextBox 18"/>
          <p:cNvSpPr txBox="1">
            <a:spLocks noChangeArrowheads="1"/>
          </p:cNvSpPr>
          <p:nvPr/>
        </p:nvSpPr>
        <p:spPr bwMode="auto">
          <a:xfrm>
            <a:off x="230487" y="2349964"/>
            <a:ext cx="235679" cy="19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l-GR" sz="7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ρ</a:t>
            </a:r>
            <a:r>
              <a:rPr lang="el-GR" sz="700" baseline="-25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υγρ</a:t>
            </a:r>
            <a:endParaRPr lang="en-US" sz="700" baseline="-250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926000" y="1943837"/>
                <a:ext cx="2195435" cy="215444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noAutofit/>
              </a:bodyPr>
              <a:lstStyle/>
              <a:p>
                <a:r>
                  <a:rPr lang="en-US" sz="700" dirty="0" smtClean="0">
                    <a:solidFill>
                      <a:schemeClr val="tx1"/>
                    </a:solidFill>
                    <a:latin typeface="+mj-lt"/>
                  </a:rPr>
                  <a:t>F</a:t>
                </a:r>
                <a:r>
                  <a:rPr lang="en-US" sz="700" baseline="-25000" dirty="0">
                    <a:solidFill>
                      <a:schemeClr val="tx1"/>
                    </a:solidFill>
                    <a:latin typeface="+mj-lt"/>
                  </a:rPr>
                  <a:t>B</a:t>
                </a:r>
                <a:r>
                  <a:rPr lang="en-US" sz="700" dirty="0" smtClean="0">
                    <a:solidFill>
                      <a:schemeClr val="tx1"/>
                    </a:solidFill>
                    <a:latin typeface="+mj-lt"/>
                  </a:rPr>
                  <a:t>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700" b="0" i="0" smtClean="0">
                        <a:solidFill>
                          <a:schemeClr val="tx1"/>
                        </a:solidFill>
                        <a:latin typeface="+mj-lt"/>
                      </a:rPr>
                      <m:t>=  </m:t>
                    </m:r>
                    <m:r>
                      <a:rPr lang="en-US" sz="700" b="0" i="1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m:rPr>
                        <m:nor/>
                      </m:rPr>
                      <a:rPr lang="en-US" sz="700" b="0" i="0" smtClean="0">
                        <a:solidFill>
                          <a:schemeClr val="tx1"/>
                        </a:solidFill>
                        <a:latin typeface="+mj-lt"/>
                      </a:rPr>
                      <m:t> </m:t>
                    </m:r>
                    <m:r>
                      <m:rPr>
                        <m:nor/>
                      </m:rPr>
                      <a:rPr lang="el-GR" sz="700" b="0" i="0" dirty="0" smtClean="0">
                        <a:solidFill>
                          <a:schemeClr val="tx1"/>
                        </a:solidFill>
                        <a:latin typeface="+mj-lt"/>
                      </a:rPr>
                      <m:t>ρ</m:t>
                    </m:r>
                    <m:r>
                      <m:rPr>
                        <m:nor/>
                      </m:rPr>
                      <a:rPr lang="el-GR" sz="700" b="0" i="0" baseline="-25000" dirty="0" smtClean="0">
                        <a:solidFill>
                          <a:schemeClr val="tx1"/>
                        </a:solidFill>
                        <a:latin typeface="+mj-lt"/>
                      </a:rPr>
                      <m:t>υγρ</m:t>
                    </m:r>
                    <m:r>
                      <m:rPr>
                        <m:nor/>
                      </m:rPr>
                      <a:rPr lang="el-GR" sz="700" b="0" i="0" dirty="0" smtClean="0">
                        <a:solidFill>
                          <a:schemeClr val="tx1"/>
                        </a:solidFill>
                        <a:latin typeface="+mj-lt"/>
                        <a:ea typeface="Cambria Math"/>
                      </a:rPr>
                      <m:t>∙</m:t>
                    </m:r>
                    <m:r>
                      <m:rPr>
                        <m:nor/>
                      </m:rPr>
                      <a:rPr lang="en-US" sz="700" b="0" i="0" dirty="0" smtClean="0">
                        <a:solidFill>
                          <a:schemeClr val="tx1"/>
                        </a:solidFill>
                        <a:latin typeface="+mj-lt"/>
                        <a:ea typeface="Cambria Math"/>
                      </a:rPr>
                      <m:t>g</m:t>
                    </m:r>
                    <m:r>
                      <m:rPr>
                        <m:nor/>
                      </m:rPr>
                      <a:rPr lang="en-US" sz="700" b="0" i="0" dirty="0" smtClean="0">
                        <a:solidFill>
                          <a:schemeClr val="tx1"/>
                        </a:solidFill>
                        <a:latin typeface="+mj-lt"/>
                        <a:ea typeface="Cambria Math"/>
                      </a:rPr>
                      <m:t>∙ </m:t>
                    </m:r>
                    <m:r>
                      <m:rPr>
                        <m:nor/>
                      </m:rPr>
                      <a:rPr lang="en-US" sz="700" b="0" i="0" dirty="0" smtClean="0">
                        <a:solidFill>
                          <a:schemeClr val="tx1"/>
                        </a:solidFill>
                        <a:latin typeface="+mj-lt"/>
                        <a:ea typeface="Cambria Math"/>
                      </a:rPr>
                      <m:t>V</m:t>
                    </m:r>
                    <m:r>
                      <m:rPr>
                        <m:nor/>
                      </m:rPr>
                      <a:rPr lang="en-US" sz="700" b="0" i="0" dirty="0" smtClean="0">
                        <a:solidFill>
                          <a:schemeClr val="tx1"/>
                        </a:solidFill>
                        <a:latin typeface="+mj-lt"/>
                        <a:ea typeface="Cambria Math"/>
                      </a:rPr>
                      <m:t> </m:t>
                    </m:r>
                  </m:oMath>
                </a14:m>
                <a:r>
                  <a:rPr lang="el-GR" sz="700" dirty="0" smtClean="0">
                    <a:solidFill>
                      <a:schemeClr val="tx1"/>
                    </a:solidFill>
                    <a:latin typeface="+mj-lt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700" b="0" i="1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𝑎</m:t>
                    </m:r>
                  </m:oMath>
                </a14:m>
                <a:endParaRPr lang="el-GR" sz="700" baseline="-25000" dirty="0">
                  <a:solidFill>
                    <a:schemeClr val="accent1">
                      <a:lumMod val="75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6000" y="1943837"/>
                <a:ext cx="2195435" cy="215444"/>
              </a:xfrm>
              <a:prstGeom prst="rect">
                <a:avLst/>
              </a:prstGeom>
              <a:blipFill rotWithShape="1">
                <a:blip r:embed="rId2"/>
                <a:stretch>
                  <a:fillRect l="-277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Ορθογώνιο 5"/>
          <p:cNvSpPr/>
          <p:nvPr/>
        </p:nvSpPr>
        <p:spPr>
          <a:xfrm>
            <a:off x="1800547" y="1878249"/>
            <a:ext cx="1044000" cy="330539"/>
          </a:xfrm>
          <a:prstGeom prst="rect">
            <a:avLst/>
          </a:prstGeom>
          <a:noFill/>
          <a:ln w="63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1" name="TextBox 18"/>
          <p:cNvSpPr txBox="1">
            <a:spLocks noChangeArrowheads="1"/>
          </p:cNvSpPr>
          <p:nvPr/>
        </p:nvSpPr>
        <p:spPr bwMode="auto">
          <a:xfrm>
            <a:off x="1783167" y="1334740"/>
            <a:ext cx="1961596" cy="348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l-GR" sz="7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Η άντωση έχει πάντα φορά «προς τα πάνω» !</a:t>
            </a:r>
            <a:endParaRPr lang="en-US" sz="700" baseline="-25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8"/>
          <p:cNvSpPr/>
          <p:nvPr/>
        </p:nvSpPr>
        <p:spPr>
          <a:xfrm>
            <a:off x="633645" y="2052228"/>
            <a:ext cx="185808" cy="1565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585" tIns="65293" rIns="130585" bIns="65293"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44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>
                <a:latin typeface="Arial" pitchFamily="34" charset="0"/>
              </a:rPr>
              <a:t>Η άντωση στην περίπτωση </a:t>
            </a:r>
            <a:br>
              <a:rPr lang="el-GR" smtClean="0">
                <a:latin typeface="Arial" pitchFamily="34" charset="0"/>
              </a:rPr>
            </a:br>
            <a:r>
              <a:rPr lang="el-GR" smtClean="0">
                <a:latin typeface="Arial" pitchFamily="34" charset="0"/>
              </a:rPr>
              <a:t>ενός πλοίου στη θάλασσα:</a:t>
            </a:r>
            <a:endParaRPr lang="en-US" smtClean="0">
              <a:latin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0456" y="1792486"/>
            <a:ext cx="2583188" cy="952967"/>
          </a:xfrm>
          <a:prstGeom prst="rect">
            <a:avLst/>
          </a:prstGeom>
          <a:solidFill>
            <a:srgbClr val="B7DD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585" tIns="65293" rIns="130585" bIns="65293" anchor="ctr"/>
          <a:lstStyle/>
          <a:p>
            <a:pPr algn="ctr" defTabSz="215342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1520456" y="1792486"/>
            <a:ext cx="206201" cy="0"/>
          </a:xfrm>
          <a:prstGeom prst="line">
            <a:avLst/>
          </a:prstGeom>
          <a:ln w="6350" cmpd="sng">
            <a:solidFill>
              <a:schemeClr val="tx1">
                <a:lumMod val="65000"/>
                <a:lumOff val="35000"/>
              </a:schemeClr>
            </a:solidFill>
            <a:prstDash val="solid"/>
            <a:headEnd type="triangle" w="med" len="sm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257" name="TextBox 25"/>
          <p:cNvSpPr txBox="1">
            <a:spLocks noChangeArrowheads="1"/>
          </p:cNvSpPr>
          <p:nvPr/>
        </p:nvSpPr>
        <p:spPr bwMode="auto">
          <a:xfrm>
            <a:off x="1538584" y="1529285"/>
            <a:ext cx="321765" cy="224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585" tIns="65293" rIns="130585" bIns="65293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53258" name="TextBox 26"/>
          <p:cNvSpPr txBox="1">
            <a:spLocks noChangeArrowheads="1"/>
          </p:cNvSpPr>
          <p:nvPr/>
        </p:nvSpPr>
        <p:spPr bwMode="auto">
          <a:xfrm>
            <a:off x="1479669" y="1817446"/>
            <a:ext cx="324031" cy="224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585" tIns="65293" rIns="130585" bIns="65293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z</a:t>
            </a:r>
          </a:p>
        </p:txBody>
      </p:sp>
      <p:sp>
        <p:nvSpPr>
          <p:cNvPr id="48" name="Freeform 7"/>
          <p:cNvSpPr>
            <a:spLocks/>
          </p:cNvSpPr>
          <p:nvPr/>
        </p:nvSpPr>
        <p:spPr bwMode="auto">
          <a:xfrm>
            <a:off x="2336199" y="1787948"/>
            <a:ext cx="1121647" cy="392532"/>
          </a:xfrm>
          <a:custGeom>
            <a:avLst/>
            <a:gdLst>
              <a:gd name="T0" fmla="*/ 0 w 2924"/>
              <a:gd name="T1" fmla="*/ 0 h 1351"/>
              <a:gd name="T2" fmla="*/ 3 w 2924"/>
              <a:gd name="T3" fmla="*/ 729 h 1351"/>
              <a:gd name="T4" fmla="*/ 27 w 2924"/>
              <a:gd name="T5" fmla="*/ 847 h 1351"/>
              <a:gd name="T6" fmla="*/ 65 w 2924"/>
              <a:gd name="T7" fmla="*/ 926 h 1351"/>
              <a:gd name="T8" fmla="*/ 117 w 2924"/>
              <a:gd name="T9" fmla="*/ 999 h 1351"/>
              <a:gd name="T10" fmla="*/ 203 w 2924"/>
              <a:gd name="T11" fmla="*/ 1100 h 1351"/>
              <a:gd name="T12" fmla="*/ 307 w 2924"/>
              <a:gd name="T13" fmla="*/ 1174 h 1351"/>
              <a:gd name="T14" fmla="*/ 441 w 2924"/>
              <a:gd name="T15" fmla="*/ 1238 h 1351"/>
              <a:gd name="T16" fmla="*/ 604 w 2924"/>
              <a:gd name="T17" fmla="*/ 1286 h 1351"/>
              <a:gd name="T18" fmla="*/ 773 w 2924"/>
              <a:gd name="T19" fmla="*/ 1324 h 1351"/>
              <a:gd name="T20" fmla="*/ 934 w 2924"/>
              <a:gd name="T21" fmla="*/ 1338 h 1351"/>
              <a:gd name="T22" fmla="*/ 1149 w 2924"/>
              <a:gd name="T23" fmla="*/ 1350 h 1351"/>
              <a:gd name="T24" fmla="*/ 1790 w 2924"/>
              <a:gd name="T25" fmla="*/ 1350 h 1351"/>
              <a:gd name="T26" fmla="*/ 2055 w 2924"/>
              <a:gd name="T27" fmla="*/ 1326 h 1351"/>
              <a:gd name="T28" fmla="*/ 2304 w 2924"/>
              <a:gd name="T29" fmla="*/ 1277 h 1351"/>
              <a:gd name="T30" fmla="*/ 2553 w 2924"/>
              <a:gd name="T31" fmla="*/ 1195 h 1351"/>
              <a:gd name="T32" fmla="*/ 2707 w 2924"/>
              <a:gd name="T33" fmla="*/ 1088 h 1351"/>
              <a:gd name="T34" fmla="*/ 2804 w 2924"/>
              <a:gd name="T35" fmla="*/ 996 h 1351"/>
              <a:gd name="T36" fmla="*/ 2895 w 2924"/>
              <a:gd name="T37" fmla="*/ 812 h 1351"/>
              <a:gd name="T38" fmla="*/ 2915 w 2924"/>
              <a:gd name="T39" fmla="*/ 688 h 1351"/>
              <a:gd name="T40" fmla="*/ 2922 w 2924"/>
              <a:gd name="T41" fmla="*/ 544 h 1351"/>
              <a:gd name="T42" fmla="*/ 2923 w 2924"/>
              <a:gd name="T43" fmla="*/ 0 h 1351"/>
              <a:gd name="T44" fmla="*/ 0 w 2924"/>
              <a:gd name="T45" fmla="*/ 0 h 1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924" h="1351">
                <a:moveTo>
                  <a:pt x="0" y="0"/>
                </a:moveTo>
                <a:lnTo>
                  <a:pt x="3" y="729"/>
                </a:lnTo>
                <a:lnTo>
                  <a:pt x="27" y="847"/>
                </a:lnTo>
                <a:lnTo>
                  <a:pt x="65" y="926"/>
                </a:lnTo>
                <a:lnTo>
                  <a:pt x="117" y="999"/>
                </a:lnTo>
                <a:lnTo>
                  <a:pt x="203" y="1100"/>
                </a:lnTo>
                <a:lnTo>
                  <a:pt x="307" y="1174"/>
                </a:lnTo>
                <a:lnTo>
                  <a:pt x="441" y="1238"/>
                </a:lnTo>
                <a:lnTo>
                  <a:pt x="604" y="1286"/>
                </a:lnTo>
                <a:lnTo>
                  <a:pt x="773" y="1324"/>
                </a:lnTo>
                <a:lnTo>
                  <a:pt x="934" y="1338"/>
                </a:lnTo>
                <a:lnTo>
                  <a:pt x="1149" y="1350"/>
                </a:lnTo>
                <a:lnTo>
                  <a:pt x="1790" y="1350"/>
                </a:lnTo>
                <a:lnTo>
                  <a:pt x="2055" y="1326"/>
                </a:lnTo>
                <a:lnTo>
                  <a:pt x="2304" y="1277"/>
                </a:lnTo>
                <a:lnTo>
                  <a:pt x="2553" y="1195"/>
                </a:lnTo>
                <a:lnTo>
                  <a:pt x="2707" y="1088"/>
                </a:lnTo>
                <a:lnTo>
                  <a:pt x="2804" y="996"/>
                </a:lnTo>
                <a:lnTo>
                  <a:pt x="2895" y="812"/>
                </a:lnTo>
                <a:lnTo>
                  <a:pt x="2915" y="688"/>
                </a:lnTo>
                <a:lnTo>
                  <a:pt x="2922" y="544"/>
                </a:lnTo>
                <a:lnTo>
                  <a:pt x="2923" y="0"/>
                </a:lnTo>
                <a:lnTo>
                  <a:pt x="0" y="0"/>
                </a:lnTo>
              </a:path>
            </a:pathLst>
          </a:custGeom>
          <a:solidFill>
            <a:schemeClr val="bg1"/>
          </a:solidFill>
          <a:ln w="76200" cap="rnd" cmpd="sng">
            <a:noFill/>
            <a:prstDash val="solid"/>
            <a:round/>
            <a:headEnd/>
            <a:tailEnd/>
          </a:ln>
          <a:effectLst/>
          <a:extLst/>
        </p:spPr>
        <p:txBody>
          <a:bodyPr lIns="130585" tIns="65293" rIns="130585" bIns="65293"/>
          <a:lstStyle/>
          <a:p>
            <a:pPr>
              <a:defRPr/>
            </a:pPr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52" name="Freeform 11"/>
          <p:cNvSpPr>
            <a:spLocks/>
          </p:cNvSpPr>
          <p:nvPr/>
        </p:nvSpPr>
        <p:spPr bwMode="auto">
          <a:xfrm>
            <a:off x="2336199" y="1579202"/>
            <a:ext cx="1121647" cy="601278"/>
          </a:xfrm>
          <a:custGeom>
            <a:avLst/>
            <a:gdLst>
              <a:gd name="T0" fmla="*/ 0 w 2996"/>
              <a:gd name="T1" fmla="*/ 0 h 1985"/>
              <a:gd name="T2" fmla="*/ 0 w 2996"/>
              <a:gd name="T3" fmla="*/ 278057 h 1985"/>
              <a:gd name="T4" fmla="*/ 10229 w 2996"/>
              <a:gd name="T5" fmla="*/ 311966 h 1985"/>
              <a:gd name="T6" fmla="*/ 22032 w 2996"/>
              <a:gd name="T7" fmla="*/ 329557 h 1985"/>
              <a:gd name="T8" fmla="*/ 43802 w 2996"/>
              <a:gd name="T9" fmla="*/ 353929 h 1985"/>
              <a:gd name="T10" fmla="*/ 70818 w 2996"/>
              <a:gd name="T11" fmla="*/ 374275 h 1985"/>
              <a:gd name="T12" fmla="*/ 112783 w 2996"/>
              <a:gd name="T13" fmla="*/ 393349 h 1985"/>
              <a:gd name="T14" fmla="*/ 163143 w 2996"/>
              <a:gd name="T15" fmla="*/ 405429 h 1985"/>
              <a:gd name="T16" fmla="*/ 225567 w 2996"/>
              <a:gd name="T17" fmla="*/ 414966 h 1985"/>
              <a:gd name="T18" fmla="*/ 309499 w 2996"/>
              <a:gd name="T19" fmla="*/ 420476 h 1985"/>
              <a:gd name="T20" fmla="*/ 474477 w 2996"/>
              <a:gd name="T21" fmla="*/ 420476 h 1985"/>
              <a:gd name="T22" fmla="*/ 556835 w 2996"/>
              <a:gd name="T23" fmla="*/ 413694 h 1985"/>
              <a:gd name="T24" fmla="*/ 618997 w 2996"/>
              <a:gd name="T25" fmla="*/ 404157 h 1985"/>
              <a:gd name="T26" fmla="*/ 679586 w 2996"/>
              <a:gd name="T27" fmla="*/ 389110 h 1985"/>
              <a:gd name="T28" fmla="*/ 726797 w 2996"/>
              <a:gd name="T29" fmla="*/ 363466 h 1985"/>
              <a:gd name="T30" fmla="*/ 750141 w 2996"/>
              <a:gd name="T31" fmla="*/ 343120 h 1985"/>
              <a:gd name="T32" fmla="*/ 770599 w 2996"/>
              <a:gd name="T33" fmla="*/ 314721 h 1985"/>
              <a:gd name="T34" fmla="*/ 782140 w 2996"/>
              <a:gd name="T35" fmla="*/ 287594 h 1985"/>
              <a:gd name="T36" fmla="*/ 785550 w 2996"/>
              <a:gd name="T37" fmla="*/ 254956 h 1985"/>
              <a:gd name="T38" fmla="*/ 785550 w 2996"/>
              <a:gd name="T39" fmla="*/ 237366 h 1985"/>
              <a:gd name="T40" fmla="*/ 785550 w 2996"/>
              <a:gd name="T41" fmla="*/ 0 h 1985"/>
              <a:gd name="T42" fmla="*/ 0 w 2996"/>
              <a:gd name="T43" fmla="*/ 0 h 198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996" h="1985">
                <a:moveTo>
                  <a:pt x="0" y="0"/>
                </a:moveTo>
                <a:lnTo>
                  <a:pt x="0" y="1312"/>
                </a:lnTo>
                <a:lnTo>
                  <a:pt x="39" y="1472"/>
                </a:lnTo>
                <a:lnTo>
                  <a:pt x="84" y="1555"/>
                </a:lnTo>
                <a:lnTo>
                  <a:pt x="167" y="1670"/>
                </a:lnTo>
                <a:lnTo>
                  <a:pt x="270" y="1766"/>
                </a:lnTo>
                <a:lnTo>
                  <a:pt x="430" y="1856"/>
                </a:lnTo>
                <a:lnTo>
                  <a:pt x="622" y="1913"/>
                </a:lnTo>
                <a:lnTo>
                  <a:pt x="860" y="1958"/>
                </a:lnTo>
                <a:lnTo>
                  <a:pt x="1180" y="1984"/>
                </a:lnTo>
                <a:lnTo>
                  <a:pt x="1809" y="1984"/>
                </a:lnTo>
                <a:lnTo>
                  <a:pt x="2123" y="1952"/>
                </a:lnTo>
                <a:lnTo>
                  <a:pt x="2360" y="1907"/>
                </a:lnTo>
                <a:lnTo>
                  <a:pt x="2591" y="1836"/>
                </a:lnTo>
                <a:lnTo>
                  <a:pt x="2771" y="1715"/>
                </a:lnTo>
                <a:lnTo>
                  <a:pt x="2860" y="1619"/>
                </a:lnTo>
                <a:lnTo>
                  <a:pt x="2938" y="1485"/>
                </a:lnTo>
                <a:lnTo>
                  <a:pt x="2982" y="1357"/>
                </a:lnTo>
                <a:lnTo>
                  <a:pt x="2995" y="1203"/>
                </a:lnTo>
                <a:lnTo>
                  <a:pt x="2995" y="1120"/>
                </a:lnTo>
                <a:lnTo>
                  <a:pt x="2995" y="0"/>
                </a:lnTo>
                <a:lnTo>
                  <a:pt x="0" y="0"/>
                </a:lnTo>
              </a:path>
            </a:pathLst>
          </a:custGeom>
          <a:noFill/>
          <a:ln w="9525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130585" tIns="65293" rIns="130585" bIns="65293"/>
          <a:lstStyle/>
          <a:p>
            <a:endParaRPr lang="el-GR"/>
          </a:p>
        </p:txBody>
      </p:sp>
      <p:cxnSp>
        <p:nvCxnSpPr>
          <p:cNvPr id="76" name="Straight Connector 75"/>
          <p:cNvCxnSpPr/>
          <p:nvPr/>
        </p:nvCxnSpPr>
        <p:spPr bwMode="auto">
          <a:xfrm>
            <a:off x="2646634" y="1261547"/>
            <a:ext cx="50984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 bwMode="auto">
          <a:xfrm>
            <a:off x="2759932" y="1229781"/>
            <a:ext cx="280978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 bwMode="auto">
          <a:xfrm>
            <a:off x="2759932" y="1225244"/>
            <a:ext cx="0" cy="31766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 bwMode="auto">
          <a:xfrm>
            <a:off x="3036378" y="1225244"/>
            <a:ext cx="0" cy="31766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 bwMode="auto">
          <a:xfrm>
            <a:off x="2728209" y="1295582"/>
            <a:ext cx="0" cy="233703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 bwMode="auto">
          <a:xfrm>
            <a:off x="2648901" y="1259279"/>
            <a:ext cx="0" cy="45379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 bwMode="auto">
          <a:xfrm>
            <a:off x="2646634" y="1302388"/>
            <a:ext cx="81574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 bwMode="auto">
          <a:xfrm>
            <a:off x="3065837" y="1297851"/>
            <a:ext cx="4532" cy="231435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 bwMode="auto">
          <a:xfrm>
            <a:off x="3070369" y="1302388"/>
            <a:ext cx="81574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 bwMode="auto">
          <a:xfrm>
            <a:off x="3151943" y="1259279"/>
            <a:ext cx="0" cy="45379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 bwMode="auto">
          <a:xfrm flipH="1">
            <a:off x="2821113" y="1188941"/>
            <a:ext cx="18128" cy="40841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 bwMode="auto">
          <a:xfrm>
            <a:off x="2948007" y="1188941"/>
            <a:ext cx="22660" cy="40841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 bwMode="auto">
          <a:xfrm>
            <a:off x="2839241" y="1188940"/>
            <a:ext cx="108766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 bwMode="auto">
          <a:xfrm>
            <a:off x="2771263" y="1245665"/>
            <a:ext cx="25152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Rectangle 106"/>
          <p:cNvSpPr/>
          <p:nvPr/>
        </p:nvSpPr>
        <p:spPr bwMode="auto">
          <a:xfrm>
            <a:off x="2474422" y="1529286"/>
            <a:ext cx="847467" cy="521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585" tIns="65293" rIns="130585" bIns="65293" anchor="ctr"/>
          <a:lstStyle/>
          <a:p>
            <a:pPr algn="ctr">
              <a:defRPr/>
            </a:pPr>
            <a:endParaRPr lang="en-US">
              <a:latin typeface="Arial"/>
              <a:cs typeface="Arial"/>
            </a:endParaRPr>
          </a:p>
        </p:txBody>
      </p:sp>
      <p:cxnSp>
        <p:nvCxnSpPr>
          <p:cNvPr id="40" name="Straight Connector 5"/>
          <p:cNvCxnSpPr/>
          <p:nvPr/>
        </p:nvCxnSpPr>
        <p:spPr>
          <a:xfrm>
            <a:off x="4107600" y="1638000"/>
            <a:ext cx="0" cy="1111795"/>
          </a:xfrm>
          <a:prstGeom prst="line">
            <a:avLst/>
          </a:prstGeom>
          <a:ln w="9525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6"/>
          <p:cNvCxnSpPr/>
          <p:nvPr/>
        </p:nvCxnSpPr>
        <p:spPr>
          <a:xfrm flipH="1">
            <a:off x="1520456" y="2745452"/>
            <a:ext cx="2592000" cy="0"/>
          </a:xfrm>
          <a:prstGeom prst="line">
            <a:avLst/>
          </a:prstGeom>
          <a:ln w="9525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4"/>
          <p:cNvCxnSpPr/>
          <p:nvPr/>
        </p:nvCxnSpPr>
        <p:spPr>
          <a:xfrm>
            <a:off x="1520456" y="1641600"/>
            <a:ext cx="0" cy="1107257"/>
          </a:xfrm>
          <a:prstGeom prst="line">
            <a:avLst/>
          </a:prstGeom>
          <a:ln w="9525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520456" y="1792486"/>
            <a:ext cx="0" cy="217821"/>
          </a:xfrm>
          <a:prstGeom prst="line">
            <a:avLst/>
          </a:prstGeom>
          <a:ln w="6350" cmpd="sng">
            <a:solidFill>
              <a:schemeClr val="tx1">
                <a:lumMod val="65000"/>
                <a:lumOff val="35000"/>
              </a:schemeClr>
            </a:solidFill>
            <a:prstDash val="solid"/>
            <a:headEnd type="triangle" w="med" len="sm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1493265" y="1767529"/>
            <a:ext cx="52116" cy="4991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317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585" tIns="65293" rIns="130585" bIns="65293"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46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>
                <a:latin typeface="Arial" pitchFamily="34" charset="0"/>
              </a:rPr>
              <a:t>Η άντωση στην περίπτωση </a:t>
            </a:r>
            <a:br>
              <a:rPr lang="el-GR" smtClean="0">
                <a:latin typeface="Arial" pitchFamily="34" charset="0"/>
              </a:rPr>
            </a:br>
            <a:r>
              <a:rPr lang="el-GR" smtClean="0">
                <a:latin typeface="Arial" pitchFamily="34" charset="0"/>
              </a:rPr>
              <a:t>ενός πλοίου στη θάλασσα:</a:t>
            </a:r>
            <a:endParaRPr lang="en-US" smtClean="0">
              <a:latin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0456" y="1792486"/>
            <a:ext cx="2583188" cy="952967"/>
          </a:xfrm>
          <a:prstGeom prst="rect">
            <a:avLst/>
          </a:prstGeom>
          <a:solidFill>
            <a:srgbClr val="B7DD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585" tIns="65293" rIns="130585" bIns="65293" anchor="ctr"/>
          <a:lstStyle/>
          <a:p>
            <a:pPr algn="ctr" defTabSz="215342">
              <a:defRPr/>
            </a:pPr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1520456" y="1641600"/>
            <a:ext cx="0" cy="1107257"/>
          </a:xfrm>
          <a:prstGeom prst="line">
            <a:avLst/>
          </a:prstGeom>
          <a:ln w="9525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107600" y="1638000"/>
            <a:ext cx="0" cy="1111795"/>
          </a:xfrm>
          <a:prstGeom prst="line">
            <a:avLst/>
          </a:prstGeom>
          <a:ln w="9525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1520456" y="2745452"/>
            <a:ext cx="2592000" cy="0"/>
          </a:xfrm>
          <a:prstGeom prst="line">
            <a:avLst/>
          </a:prstGeom>
          <a:ln w="9525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1520456" y="1792486"/>
            <a:ext cx="206201" cy="0"/>
          </a:xfrm>
          <a:prstGeom prst="line">
            <a:avLst/>
          </a:prstGeom>
          <a:ln w="6350" cmpd="sng">
            <a:solidFill>
              <a:schemeClr val="tx1">
                <a:lumMod val="65000"/>
                <a:lumOff val="35000"/>
              </a:schemeClr>
            </a:solidFill>
            <a:prstDash val="solid"/>
            <a:headEnd type="triangle" w="med" len="sm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520456" y="1792486"/>
            <a:ext cx="0" cy="217821"/>
          </a:xfrm>
          <a:prstGeom prst="line">
            <a:avLst/>
          </a:prstGeom>
          <a:ln w="6350" cmpd="sng">
            <a:solidFill>
              <a:schemeClr val="tx1">
                <a:lumMod val="65000"/>
                <a:lumOff val="35000"/>
              </a:schemeClr>
            </a:solidFill>
            <a:prstDash val="solid"/>
            <a:headEnd type="triangle" w="med" len="sm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1493265" y="1767529"/>
            <a:ext cx="52116" cy="4991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317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585" tIns="65293" rIns="130585" bIns="6529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4281" name="TextBox 25"/>
          <p:cNvSpPr txBox="1">
            <a:spLocks noChangeArrowheads="1"/>
          </p:cNvSpPr>
          <p:nvPr/>
        </p:nvSpPr>
        <p:spPr bwMode="auto">
          <a:xfrm>
            <a:off x="1538584" y="1529285"/>
            <a:ext cx="321765" cy="224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585" tIns="65293" rIns="130585" bIns="65293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54282" name="TextBox 26"/>
          <p:cNvSpPr txBox="1">
            <a:spLocks noChangeArrowheads="1"/>
          </p:cNvSpPr>
          <p:nvPr/>
        </p:nvSpPr>
        <p:spPr bwMode="auto">
          <a:xfrm>
            <a:off x="1479669" y="1817446"/>
            <a:ext cx="324031" cy="224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585" tIns="65293" rIns="130585" bIns="65293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z</a:t>
            </a:r>
          </a:p>
        </p:txBody>
      </p:sp>
      <p:sp>
        <p:nvSpPr>
          <p:cNvPr id="48" name="Freeform 7"/>
          <p:cNvSpPr>
            <a:spLocks/>
          </p:cNvSpPr>
          <p:nvPr/>
        </p:nvSpPr>
        <p:spPr bwMode="auto">
          <a:xfrm>
            <a:off x="2336199" y="1787948"/>
            <a:ext cx="1121647" cy="392532"/>
          </a:xfrm>
          <a:custGeom>
            <a:avLst/>
            <a:gdLst>
              <a:gd name="T0" fmla="*/ 0 w 2924"/>
              <a:gd name="T1" fmla="*/ 0 h 1351"/>
              <a:gd name="T2" fmla="*/ 3 w 2924"/>
              <a:gd name="T3" fmla="*/ 729 h 1351"/>
              <a:gd name="T4" fmla="*/ 27 w 2924"/>
              <a:gd name="T5" fmla="*/ 847 h 1351"/>
              <a:gd name="T6" fmla="*/ 65 w 2924"/>
              <a:gd name="T7" fmla="*/ 926 h 1351"/>
              <a:gd name="T8" fmla="*/ 117 w 2924"/>
              <a:gd name="T9" fmla="*/ 999 h 1351"/>
              <a:gd name="T10" fmla="*/ 203 w 2924"/>
              <a:gd name="T11" fmla="*/ 1100 h 1351"/>
              <a:gd name="T12" fmla="*/ 307 w 2924"/>
              <a:gd name="T13" fmla="*/ 1174 h 1351"/>
              <a:gd name="T14" fmla="*/ 441 w 2924"/>
              <a:gd name="T15" fmla="*/ 1238 h 1351"/>
              <a:gd name="T16" fmla="*/ 604 w 2924"/>
              <a:gd name="T17" fmla="*/ 1286 h 1351"/>
              <a:gd name="T18" fmla="*/ 773 w 2924"/>
              <a:gd name="T19" fmla="*/ 1324 h 1351"/>
              <a:gd name="T20" fmla="*/ 934 w 2924"/>
              <a:gd name="T21" fmla="*/ 1338 h 1351"/>
              <a:gd name="T22" fmla="*/ 1149 w 2924"/>
              <a:gd name="T23" fmla="*/ 1350 h 1351"/>
              <a:gd name="T24" fmla="*/ 1790 w 2924"/>
              <a:gd name="T25" fmla="*/ 1350 h 1351"/>
              <a:gd name="T26" fmla="*/ 2055 w 2924"/>
              <a:gd name="T27" fmla="*/ 1326 h 1351"/>
              <a:gd name="T28" fmla="*/ 2304 w 2924"/>
              <a:gd name="T29" fmla="*/ 1277 h 1351"/>
              <a:gd name="T30" fmla="*/ 2553 w 2924"/>
              <a:gd name="T31" fmla="*/ 1195 h 1351"/>
              <a:gd name="T32" fmla="*/ 2707 w 2924"/>
              <a:gd name="T33" fmla="*/ 1088 h 1351"/>
              <a:gd name="T34" fmla="*/ 2804 w 2924"/>
              <a:gd name="T35" fmla="*/ 996 h 1351"/>
              <a:gd name="T36" fmla="*/ 2895 w 2924"/>
              <a:gd name="T37" fmla="*/ 812 h 1351"/>
              <a:gd name="T38" fmla="*/ 2915 w 2924"/>
              <a:gd name="T39" fmla="*/ 688 h 1351"/>
              <a:gd name="T40" fmla="*/ 2922 w 2924"/>
              <a:gd name="T41" fmla="*/ 544 h 1351"/>
              <a:gd name="T42" fmla="*/ 2923 w 2924"/>
              <a:gd name="T43" fmla="*/ 0 h 1351"/>
              <a:gd name="T44" fmla="*/ 0 w 2924"/>
              <a:gd name="T45" fmla="*/ 0 h 1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924" h="1351">
                <a:moveTo>
                  <a:pt x="0" y="0"/>
                </a:moveTo>
                <a:lnTo>
                  <a:pt x="3" y="729"/>
                </a:lnTo>
                <a:lnTo>
                  <a:pt x="27" y="847"/>
                </a:lnTo>
                <a:lnTo>
                  <a:pt x="65" y="926"/>
                </a:lnTo>
                <a:lnTo>
                  <a:pt x="117" y="999"/>
                </a:lnTo>
                <a:lnTo>
                  <a:pt x="203" y="1100"/>
                </a:lnTo>
                <a:lnTo>
                  <a:pt x="307" y="1174"/>
                </a:lnTo>
                <a:lnTo>
                  <a:pt x="441" y="1238"/>
                </a:lnTo>
                <a:lnTo>
                  <a:pt x="604" y="1286"/>
                </a:lnTo>
                <a:lnTo>
                  <a:pt x="773" y="1324"/>
                </a:lnTo>
                <a:lnTo>
                  <a:pt x="934" y="1338"/>
                </a:lnTo>
                <a:lnTo>
                  <a:pt x="1149" y="1350"/>
                </a:lnTo>
                <a:lnTo>
                  <a:pt x="1790" y="1350"/>
                </a:lnTo>
                <a:lnTo>
                  <a:pt x="2055" y="1326"/>
                </a:lnTo>
                <a:lnTo>
                  <a:pt x="2304" y="1277"/>
                </a:lnTo>
                <a:lnTo>
                  <a:pt x="2553" y="1195"/>
                </a:lnTo>
                <a:lnTo>
                  <a:pt x="2707" y="1088"/>
                </a:lnTo>
                <a:lnTo>
                  <a:pt x="2804" y="996"/>
                </a:lnTo>
                <a:lnTo>
                  <a:pt x="2895" y="812"/>
                </a:lnTo>
                <a:lnTo>
                  <a:pt x="2915" y="688"/>
                </a:lnTo>
                <a:lnTo>
                  <a:pt x="2922" y="544"/>
                </a:lnTo>
                <a:lnTo>
                  <a:pt x="2923" y="0"/>
                </a:lnTo>
                <a:lnTo>
                  <a:pt x="0" y="0"/>
                </a:lnTo>
              </a:path>
            </a:pathLst>
          </a:custGeom>
          <a:solidFill>
            <a:schemeClr val="bg1"/>
          </a:solidFill>
          <a:ln w="76200" cap="rnd" cmpd="sng">
            <a:noFill/>
            <a:prstDash val="solid"/>
            <a:round/>
            <a:headEnd/>
            <a:tailEnd/>
          </a:ln>
          <a:effectLst/>
          <a:extLst/>
        </p:spPr>
        <p:txBody>
          <a:bodyPr lIns="130585" tIns="65293" rIns="130585" bIns="65293"/>
          <a:lstStyle/>
          <a:p>
            <a:pPr>
              <a:defRPr/>
            </a:pPr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52" name="Freeform 11"/>
          <p:cNvSpPr>
            <a:spLocks/>
          </p:cNvSpPr>
          <p:nvPr/>
        </p:nvSpPr>
        <p:spPr bwMode="auto">
          <a:xfrm>
            <a:off x="2336199" y="1579202"/>
            <a:ext cx="1121647" cy="601278"/>
          </a:xfrm>
          <a:custGeom>
            <a:avLst/>
            <a:gdLst>
              <a:gd name="T0" fmla="*/ 0 w 2996"/>
              <a:gd name="T1" fmla="*/ 0 h 1985"/>
              <a:gd name="T2" fmla="*/ 0 w 2996"/>
              <a:gd name="T3" fmla="*/ 278057 h 1985"/>
              <a:gd name="T4" fmla="*/ 10229 w 2996"/>
              <a:gd name="T5" fmla="*/ 311966 h 1985"/>
              <a:gd name="T6" fmla="*/ 22032 w 2996"/>
              <a:gd name="T7" fmla="*/ 329557 h 1985"/>
              <a:gd name="T8" fmla="*/ 43802 w 2996"/>
              <a:gd name="T9" fmla="*/ 353929 h 1985"/>
              <a:gd name="T10" fmla="*/ 70818 w 2996"/>
              <a:gd name="T11" fmla="*/ 374275 h 1985"/>
              <a:gd name="T12" fmla="*/ 112783 w 2996"/>
              <a:gd name="T13" fmla="*/ 393349 h 1985"/>
              <a:gd name="T14" fmla="*/ 163143 w 2996"/>
              <a:gd name="T15" fmla="*/ 405429 h 1985"/>
              <a:gd name="T16" fmla="*/ 225567 w 2996"/>
              <a:gd name="T17" fmla="*/ 414966 h 1985"/>
              <a:gd name="T18" fmla="*/ 309499 w 2996"/>
              <a:gd name="T19" fmla="*/ 420476 h 1985"/>
              <a:gd name="T20" fmla="*/ 474477 w 2996"/>
              <a:gd name="T21" fmla="*/ 420476 h 1985"/>
              <a:gd name="T22" fmla="*/ 556835 w 2996"/>
              <a:gd name="T23" fmla="*/ 413694 h 1985"/>
              <a:gd name="T24" fmla="*/ 618997 w 2996"/>
              <a:gd name="T25" fmla="*/ 404157 h 1985"/>
              <a:gd name="T26" fmla="*/ 679586 w 2996"/>
              <a:gd name="T27" fmla="*/ 389110 h 1985"/>
              <a:gd name="T28" fmla="*/ 726797 w 2996"/>
              <a:gd name="T29" fmla="*/ 363466 h 1985"/>
              <a:gd name="T30" fmla="*/ 750141 w 2996"/>
              <a:gd name="T31" fmla="*/ 343120 h 1985"/>
              <a:gd name="T32" fmla="*/ 770599 w 2996"/>
              <a:gd name="T33" fmla="*/ 314721 h 1985"/>
              <a:gd name="T34" fmla="*/ 782140 w 2996"/>
              <a:gd name="T35" fmla="*/ 287594 h 1985"/>
              <a:gd name="T36" fmla="*/ 785550 w 2996"/>
              <a:gd name="T37" fmla="*/ 254956 h 1985"/>
              <a:gd name="T38" fmla="*/ 785550 w 2996"/>
              <a:gd name="T39" fmla="*/ 237366 h 1985"/>
              <a:gd name="T40" fmla="*/ 785550 w 2996"/>
              <a:gd name="T41" fmla="*/ 0 h 1985"/>
              <a:gd name="T42" fmla="*/ 0 w 2996"/>
              <a:gd name="T43" fmla="*/ 0 h 198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996" h="1985">
                <a:moveTo>
                  <a:pt x="0" y="0"/>
                </a:moveTo>
                <a:lnTo>
                  <a:pt x="0" y="1312"/>
                </a:lnTo>
                <a:lnTo>
                  <a:pt x="39" y="1472"/>
                </a:lnTo>
                <a:lnTo>
                  <a:pt x="84" y="1555"/>
                </a:lnTo>
                <a:lnTo>
                  <a:pt x="167" y="1670"/>
                </a:lnTo>
                <a:lnTo>
                  <a:pt x="270" y="1766"/>
                </a:lnTo>
                <a:lnTo>
                  <a:pt x="430" y="1856"/>
                </a:lnTo>
                <a:lnTo>
                  <a:pt x="622" y="1913"/>
                </a:lnTo>
                <a:lnTo>
                  <a:pt x="860" y="1958"/>
                </a:lnTo>
                <a:lnTo>
                  <a:pt x="1180" y="1984"/>
                </a:lnTo>
                <a:lnTo>
                  <a:pt x="1809" y="1984"/>
                </a:lnTo>
                <a:lnTo>
                  <a:pt x="2123" y="1952"/>
                </a:lnTo>
                <a:lnTo>
                  <a:pt x="2360" y="1907"/>
                </a:lnTo>
                <a:lnTo>
                  <a:pt x="2591" y="1836"/>
                </a:lnTo>
                <a:lnTo>
                  <a:pt x="2771" y="1715"/>
                </a:lnTo>
                <a:lnTo>
                  <a:pt x="2860" y="1619"/>
                </a:lnTo>
                <a:lnTo>
                  <a:pt x="2938" y="1485"/>
                </a:lnTo>
                <a:lnTo>
                  <a:pt x="2982" y="1357"/>
                </a:lnTo>
                <a:lnTo>
                  <a:pt x="2995" y="1203"/>
                </a:lnTo>
                <a:lnTo>
                  <a:pt x="2995" y="1120"/>
                </a:lnTo>
                <a:lnTo>
                  <a:pt x="2995" y="0"/>
                </a:lnTo>
                <a:lnTo>
                  <a:pt x="0" y="0"/>
                </a:lnTo>
              </a:path>
            </a:pathLst>
          </a:custGeom>
          <a:noFill/>
          <a:ln w="9525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130585" tIns="65293" rIns="130585" bIns="65293"/>
          <a:lstStyle/>
          <a:p>
            <a:endParaRPr lang="el-GR"/>
          </a:p>
        </p:txBody>
      </p:sp>
      <p:cxnSp>
        <p:nvCxnSpPr>
          <p:cNvPr id="76" name="Straight Connector 75"/>
          <p:cNvCxnSpPr/>
          <p:nvPr/>
        </p:nvCxnSpPr>
        <p:spPr bwMode="auto">
          <a:xfrm>
            <a:off x="2646634" y="1261547"/>
            <a:ext cx="50984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 bwMode="auto">
          <a:xfrm>
            <a:off x="2759932" y="1229781"/>
            <a:ext cx="280978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 bwMode="auto">
          <a:xfrm>
            <a:off x="2759932" y="1225244"/>
            <a:ext cx="0" cy="31766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 bwMode="auto">
          <a:xfrm>
            <a:off x="3036378" y="1225244"/>
            <a:ext cx="0" cy="31766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 bwMode="auto">
          <a:xfrm>
            <a:off x="2728209" y="1295582"/>
            <a:ext cx="0" cy="233703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 bwMode="auto">
          <a:xfrm>
            <a:off x="2648901" y="1259279"/>
            <a:ext cx="0" cy="45379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 bwMode="auto">
          <a:xfrm>
            <a:off x="2646634" y="1302388"/>
            <a:ext cx="81574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 bwMode="auto">
          <a:xfrm>
            <a:off x="3065837" y="1297851"/>
            <a:ext cx="4532" cy="231435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 bwMode="auto">
          <a:xfrm>
            <a:off x="3070369" y="1302388"/>
            <a:ext cx="81574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 bwMode="auto">
          <a:xfrm>
            <a:off x="3151943" y="1259279"/>
            <a:ext cx="0" cy="45379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 bwMode="auto">
          <a:xfrm flipH="1">
            <a:off x="2821113" y="1188941"/>
            <a:ext cx="18128" cy="40841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 bwMode="auto">
          <a:xfrm>
            <a:off x="2948007" y="1188941"/>
            <a:ext cx="22660" cy="40841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 bwMode="auto">
          <a:xfrm>
            <a:off x="2839241" y="1188940"/>
            <a:ext cx="108766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 bwMode="auto">
          <a:xfrm>
            <a:off x="2771263" y="1245665"/>
            <a:ext cx="25152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Rectangle 106"/>
          <p:cNvSpPr/>
          <p:nvPr/>
        </p:nvSpPr>
        <p:spPr bwMode="auto">
          <a:xfrm>
            <a:off x="2474422" y="1529286"/>
            <a:ext cx="847467" cy="521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585" tIns="65293" rIns="130585" bIns="65293" anchor="ctr"/>
          <a:lstStyle/>
          <a:p>
            <a:pPr algn="ctr">
              <a:defRPr/>
            </a:pPr>
            <a:endParaRPr lang="en-US">
              <a:latin typeface="Arial"/>
              <a:cs typeface="Arial"/>
            </a:endParaRPr>
          </a:p>
        </p:txBody>
      </p:sp>
      <p:cxnSp>
        <p:nvCxnSpPr>
          <p:cNvPr id="109" name="Straight Arrow Connector 108"/>
          <p:cNvCxnSpPr/>
          <p:nvPr/>
        </p:nvCxnSpPr>
        <p:spPr>
          <a:xfrm flipV="1">
            <a:off x="2898156" y="2180481"/>
            <a:ext cx="0" cy="619428"/>
          </a:xfrm>
          <a:prstGeom prst="straightConnector1">
            <a:avLst/>
          </a:prstGeom>
          <a:ln w="9525">
            <a:solidFill>
              <a:schemeClr val="tx1"/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rot="20880000" flipV="1">
            <a:off x="3231250" y="2160059"/>
            <a:ext cx="0" cy="564974"/>
          </a:xfrm>
          <a:prstGeom prst="straightConnector1">
            <a:avLst/>
          </a:prstGeom>
          <a:ln w="9525">
            <a:solidFill>
              <a:schemeClr val="tx1"/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 rot="720000" flipH="1" flipV="1">
            <a:off x="2562795" y="2160059"/>
            <a:ext cx="0" cy="564974"/>
          </a:xfrm>
          <a:prstGeom prst="straightConnector1">
            <a:avLst/>
          </a:prstGeom>
          <a:ln w="9525">
            <a:solidFill>
              <a:schemeClr val="tx1"/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 rot="16800000" flipV="1">
            <a:off x="3605134" y="1858491"/>
            <a:ext cx="0" cy="308170"/>
          </a:xfrm>
          <a:prstGeom prst="straightConnector1">
            <a:avLst/>
          </a:prstGeom>
          <a:ln w="9525">
            <a:solidFill>
              <a:schemeClr val="tx1"/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 rot="4800000" flipH="1" flipV="1">
            <a:off x="2184380" y="1858491"/>
            <a:ext cx="0" cy="308170"/>
          </a:xfrm>
          <a:prstGeom prst="straightConnector1">
            <a:avLst/>
          </a:prstGeom>
          <a:ln w="9525">
            <a:solidFill>
              <a:schemeClr val="tx1"/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 flipH="1">
            <a:off x="3455582" y="1817446"/>
            <a:ext cx="171240" cy="0"/>
          </a:xfrm>
          <a:prstGeom prst="straightConnector1">
            <a:avLst/>
          </a:prstGeom>
          <a:ln w="9525">
            <a:solidFill>
              <a:schemeClr val="tx1"/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>
            <a:off x="2146831" y="1817446"/>
            <a:ext cx="189369" cy="0"/>
          </a:xfrm>
          <a:prstGeom prst="straightConnector1">
            <a:avLst/>
          </a:prstGeom>
          <a:ln w="9525">
            <a:solidFill>
              <a:schemeClr val="tx1"/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307" name="TextBox 119"/>
          <p:cNvSpPr txBox="1">
            <a:spLocks noChangeArrowheads="1"/>
          </p:cNvSpPr>
          <p:nvPr/>
        </p:nvSpPr>
        <p:spPr bwMode="auto">
          <a:xfrm>
            <a:off x="180000" y="1129463"/>
            <a:ext cx="15861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ts val="1214"/>
              </a:lnSpc>
            </a:pPr>
            <a:r>
              <a:rPr lang="el-GR" sz="700">
                <a:latin typeface="Arial" pitchFamily="34" charset="0"/>
                <a:cs typeface="Arial" pitchFamily="34" charset="0"/>
              </a:rPr>
              <a:t>Η άντωση κατανέμεται σε όλη </a:t>
            </a:r>
          </a:p>
          <a:p>
            <a:pPr eaLnBrk="1" hangingPunct="1">
              <a:lnSpc>
                <a:spcPts val="1214"/>
              </a:lnSpc>
            </a:pPr>
            <a:r>
              <a:rPr lang="el-GR" sz="700">
                <a:latin typeface="Arial" pitchFamily="34" charset="0"/>
                <a:cs typeface="Arial" pitchFamily="34" charset="0"/>
              </a:rPr>
              <a:t>την επιφάνεια του βυθισμένου </a:t>
            </a:r>
          </a:p>
          <a:p>
            <a:pPr eaLnBrk="1" hangingPunct="1">
              <a:lnSpc>
                <a:spcPts val="1214"/>
              </a:lnSpc>
            </a:pPr>
            <a:r>
              <a:rPr lang="el-GR" sz="700">
                <a:latin typeface="Arial" pitchFamily="34" charset="0"/>
                <a:cs typeface="Arial" pitchFamily="34" charset="0"/>
              </a:rPr>
              <a:t>όγκου του πλοίου.</a:t>
            </a:r>
            <a:endParaRPr lang="en-US" sz="7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rot="19200000" flipV="1">
            <a:off x="3494101" y="2046611"/>
            <a:ext cx="0" cy="412952"/>
          </a:xfrm>
          <a:prstGeom prst="straightConnector1">
            <a:avLst/>
          </a:prstGeom>
          <a:ln w="9525">
            <a:solidFill>
              <a:schemeClr val="tx1"/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2400000" flipH="1" flipV="1">
            <a:off x="2279550" y="2046611"/>
            <a:ext cx="0" cy="412952"/>
          </a:xfrm>
          <a:prstGeom prst="straightConnector1">
            <a:avLst/>
          </a:prstGeom>
          <a:ln w="9525">
            <a:solidFill>
              <a:schemeClr val="tx1"/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408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"/>
          <p:cNvSpPr/>
          <p:nvPr/>
        </p:nvSpPr>
        <p:spPr>
          <a:xfrm>
            <a:off x="1520456" y="1792486"/>
            <a:ext cx="2583188" cy="952967"/>
          </a:xfrm>
          <a:prstGeom prst="rect">
            <a:avLst/>
          </a:prstGeom>
          <a:solidFill>
            <a:srgbClr val="B7DD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585" tIns="65293" rIns="130585" bIns="65293" anchor="ctr"/>
          <a:lstStyle/>
          <a:p>
            <a:pPr algn="ctr" defTabSz="215342">
              <a:defRPr/>
            </a:pPr>
            <a:endParaRPr lang="en-US"/>
          </a:p>
        </p:txBody>
      </p:sp>
      <p:cxnSp>
        <p:nvCxnSpPr>
          <p:cNvPr id="33" name="Straight Connector 4"/>
          <p:cNvCxnSpPr/>
          <p:nvPr/>
        </p:nvCxnSpPr>
        <p:spPr>
          <a:xfrm>
            <a:off x="1520456" y="1641600"/>
            <a:ext cx="0" cy="1107257"/>
          </a:xfrm>
          <a:prstGeom prst="line">
            <a:avLst/>
          </a:prstGeom>
          <a:ln w="9525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5"/>
          <p:cNvCxnSpPr/>
          <p:nvPr/>
        </p:nvCxnSpPr>
        <p:spPr>
          <a:xfrm>
            <a:off x="4107600" y="1638000"/>
            <a:ext cx="0" cy="1111795"/>
          </a:xfrm>
          <a:prstGeom prst="line">
            <a:avLst/>
          </a:prstGeom>
          <a:ln w="9525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6"/>
          <p:cNvCxnSpPr/>
          <p:nvPr/>
        </p:nvCxnSpPr>
        <p:spPr>
          <a:xfrm flipH="1">
            <a:off x="1520456" y="2745452"/>
            <a:ext cx="2592000" cy="0"/>
          </a:xfrm>
          <a:prstGeom prst="line">
            <a:avLst/>
          </a:prstGeom>
          <a:ln w="9525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>
                <a:latin typeface="Arial" pitchFamily="34" charset="0"/>
              </a:rPr>
              <a:t>Η άντωση στην περίπτωση </a:t>
            </a:r>
            <a:br>
              <a:rPr lang="el-GR" smtClean="0">
                <a:latin typeface="Arial" pitchFamily="34" charset="0"/>
              </a:rPr>
            </a:br>
            <a:r>
              <a:rPr lang="el-GR" smtClean="0">
                <a:latin typeface="Arial" pitchFamily="34" charset="0"/>
              </a:rPr>
              <a:t>ενός πλοίου στη θάλασσα:</a:t>
            </a:r>
            <a:endParaRPr lang="en-US" smtClean="0">
              <a:latin typeface="Arial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1520456" y="1792486"/>
            <a:ext cx="206201" cy="0"/>
          </a:xfrm>
          <a:prstGeom prst="line">
            <a:avLst/>
          </a:prstGeom>
          <a:ln w="6350" cmpd="sng">
            <a:solidFill>
              <a:schemeClr val="tx1">
                <a:lumMod val="65000"/>
                <a:lumOff val="35000"/>
              </a:schemeClr>
            </a:solidFill>
            <a:prstDash val="solid"/>
            <a:headEnd type="triangle" w="med" len="sm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520456" y="1792486"/>
            <a:ext cx="0" cy="217821"/>
          </a:xfrm>
          <a:prstGeom prst="line">
            <a:avLst/>
          </a:prstGeom>
          <a:ln w="6350" cmpd="sng">
            <a:solidFill>
              <a:schemeClr val="tx1">
                <a:lumMod val="65000"/>
                <a:lumOff val="35000"/>
              </a:schemeClr>
            </a:solidFill>
            <a:prstDash val="solid"/>
            <a:headEnd type="triangle" w="med" len="sm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1493265" y="1767529"/>
            <a:ext cx="52116" cy="4991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317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585" tIns="65293" rIns="130585" bIns="6529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305" name="TextBox 25"/>
          <p:cNvSpPr txBox="1">
            <a:spLocks noChangeArrowheads="1"/>
          </p:cNvSpPr>
          <p:nvPr/>
        </p:nvSpPr>
        <p:spPr bwMode="auto">
          <a:xfrm>
            <a:off x="1538584" y="1529285"/>
            <a:ext cx="321765" cy="224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585" tIns="65293" rIns="130585" bIns="65293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55306" name="TextBox 26"/>
          <p:cNvSpPr txBox="1">
            <a:spLocks noChangeArrowheads="1"/>
          </p:cNvSpPr>
          <p:nvPr/>
        </p:nvSpPr>
        <p:spPr bwMode="auto">
          <a:xfrm>
            <a:off x="1479669" y="1817446"/>
            <a:ext cx="324031" cy="224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585" tIns="65293" rIns="130585" bIns="65293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z</a:t>
            </a:r>
          </a:p>
        </p:txBody>
      </p:sp>
      <p:sp>
        <p:nvSpPr>
          <p:cNvPr id="48" name="Freeform 7"/>
          <p:cNvSpPr>
            <a:spLocks/>
          </p:cNvSpPr>
          <p:nvPr/>
        </p:nvSpPr>
        <p:spPr bwMode="auto">
          <a:xfrm>
            <a:off x="2336199" y="1787948"/>
            <a:ext cx="1121647" cy="392532"/>
          </a:xfrm>
          <a:custGeom>
            <a:avLst/>
            <a:gdLst>
              <a:gd name="T0" fmla="*/ 0 w 2924"/>
              <a:gd name="T1" fmla="*/ 0 h 1351"/>
              <a:gd name="T2" fmla="*/ 3 w 2924"/>
              <a:gd name="T3" fmla="*/ 729 h 1351"/>
              <a:gd name="T4" fmla="*/ 27 w 2924"/>
              <a:gd name="T5" fmla="*/ 847 h 1351"/>
              <a:gd name="T6" fmla="*/ 65 w 2924"/>
              <a:gd name="T7" fmla="*/ 926 h 1351"/>
              <a:gd name="T8" fmla="*/ 117 w 2924"/>
              <a:gd name="T9" fmla="*/ 999 h 1351"/>
              <a:gd name="T10" fmla="*/ 203 w 2924"/>
              <a:gd name="T11" fmla="*/ 1100 h 1351"/>
              <a:gd name="T12" fmla="*/ 307 w 2924"/>
              <a:gd name="T13" fmla="*/ 1174 h 1351"/>
              <a:gd name="T14" fmla="*/ 441 w 2924"/>
              <a:gd name="T15" fmla="*/ 1238 h 1351"/>
              <a:gd name="T16" fmla="*/ 604 w 2924"/>
              <a:gd name="T17" fmla="*/ 1286 h 1351"/>
              <a:gd name="T18" fmla="*/ 773 w 2924"/>
              <a:gd name="T19" fmla="*/ 1324 h 1351"/>
              <a:gd name="T20" fmla="*/ 934 w 2924"/>
              <a:gd name="T21" fmla="*/ 1338 h 1351"/>
              <a:gd name="T22" fmla="*/ 1149 w 2924"/>
              <a:gd name="T23" fmla="*/ 1350 h 1351"/>
              <a:gd name="T24" fmla="*/ 1790 w 2924"/>
              <a:gd name="T25" fmla="*/ 1350 h 1351"/>
              <a:gd name="T26" fmla="*/ 2055 w 2924"/>
              <a:gd name="T27" fmla="*/ 1326 h 1351"/>
              <a:gd name="T28" fmla="*/ 2304 w 2924"/>
              <a:gd name="T29" fmla="*/ 1277 h 1351"/>
              <a:gd name="T30" fmla="*/ 2553 w 2924"/>
              <a:gd name="T31" fmla="*/ 1195 h 1351"/>
              <a:gd name="T32" fmla="*/ 2707 w 2924"/>
              <a:gd name="T33" fmla="*/ 1088 h 1351"/>
              <a:gd name="T34" fmla="*/ 2804 w 2924"/>
              <a:gd name="T35" fmla="*/ 996 h 1351"/>
              <a:gd name="T36" fmla="*/ 2895 w 2924"/>
              <a:gd name="T37" fmla="*/ 812 h 1351"/>
              <a:gd name="T38" fmla="*/ 2915 w 2924"/>
              <a:gd name="T39" fmla="*/ 688 h 1351"/>
              <a:gd name="T40" fmla="*/ 2922 w 2924"/>
              <a:gd name="T41" fmla="*/ 544 h 1351"/>
              <a:gd name="T42" fmla="*/ 2923 w 2924"/>
              <a:gd name="T43" fmla="*/ 0 h 1351"/>
              <a:gd name="T44" fmla="*/ 0 w 2924"/>
              <a:gd name="T45" fmla="*/ 0 h 1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924" h="1351">
                <a:moveTo>
                  <a:pt x="0" y="0"/>
                </a:moveTo>
                <a:lnTo>
                  <a:pt x="3" y="729"/>
                </a:lnTo>
                <a:lnTo>
                  <a:pt x="27" y="847"/>
                </a:lnTo>
                <a:lnTo>
                  <a:pt x="65" y="926"/>
                </a:lnTo>
                <a:lnTo>
                  <a:pt x="117" y="999"/>
                </a:lnTo>
                <a:lnTo>
                  <a:pt x="203" y="1100"/>
                </a:lnTo>
                <a:lnTo>
                  <a:pt x="307" y="1174"/>
                </a:lnTo>
                <a:lnTo>
                  <a:pt x="441" y="1238"/>
                </a:lnTo>
                <a:lnTo>
                  <a:pt x="604" y="1286"/>
                </a:lnTo>
                <a:lnTo>
                  <a:pt x="773" y="1324"/>
                </a:lnTo>
                <a:lnTo>
                  <a:pt x="934" y="1338"/>
                </a:lnTo>
                <a:lnTo>
                  <a:pt x="1149" y="1350"/>
                </a:lnTo>
                <a:lnTo>
                  <a:pt x="1790" y="1350"/>
                </a:lnTo>
                <a:lnTo>
                  <a:pt x="2055" y="1326"/>
                </a:lnTo>
                <a:lnTo>
                  <a:pt x="2304" y="1277"/>
                </a:lnTo>
                <a:lnTo>
                  <a:pt x="2553" y="1195"/>
                </a:lnTo>
                <a:lnTo>
                  <a:pt x="2707" y="1088"/>
                </a:lnTo>
                <a:lnTo>
                  <a:pt x="2804" y="996"/>
                </a:lnTo>
                <a:lnTo>
                  <a:pt x="2895" y="812"/>
                </a:lnTo>
                <a:lnTo>
                  <a:pt x="2915" y="688"/>
                </a:lnTo>
                <a:lnTo>
                  <a:pt x="2922" y="544"/>
                </a:lnTo>
                <a:lnTo>
                  <a:pt x="2923" y="0"/>
                </a:lnTo>
                <a:lnTo>
                  <a:pt x="0" y="0"/>
                </a:lnTo>
              </a:path>
            </a:pathLst>
          </a:custGeom>
          <a:solidFill>
            <a:schemeClr val="bg1"/>
          </a:solidFill>
          <a:ln w="76200" cap="rnd" cmpd="sng">
            <a:noFill/>
            <a:prstDash val="solid"/>
            <a:round/>
            <a:headEnd/>
            <a:tailEnd/>
          </a:ln>
          <a:effectLst/>
          <a:extLst/>
        </p:spPr>
        <p:txBody>
          <a:bodyPr lIns="130585" tIns="65293" rIns="130585" bIns="65293"/>
          <a:lstStyle/>
          <a:p>
            <a:pPr>
              <a:defRPr/>
            </a:pPr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52" name="Freeform 11"/>
          <p:cNvSpPr>
            <a:spLocks/>
          </p:cNvSpPr>
          <p:nvPr/>
        </p:nvSpPr>
        <p:spPr bwMode="auto">
          <a:xfrm>
            <a:off x="2336199" y="1579202"/>
            <a:ext cx="1121647" cy="601278"/>
          </a:xfrm>
          <a:custGeom>
            <a:avLst/>
            <a:gdLst>
              <a:gd name="T0" fmla="*/ 0 w 2996"/>
              <a:gd name="T1" fmla="*/ 0 h 1985"/>
              <a:gd name="T2" fmla="*/ 0 w 2996"/>
              <a:gd name="T3" fmla="*/ 278057 h 1985"/>
              <a:gd name="T4" fmla="*/ 10229 w 2996"/>
              <a:gd name="T5" fmla="*/ 311966 h 1985"/>
              <a:gd name="T6" fmla="*/ 22032 w 2996"/>
              <a:gd name="T7" fmla="*/ 329557 h 1985"/>
              <a:gd name="T8" fmla="*/ 43802 w 2996"/>
              <a:gd name="T9" fmla="*/ 353929 h 1985"/>
              <a:gd name="T10" fmla="*/ 70818 w 2996"/>
              <a:gd name="T11" fmla="*/ 374275 h 1985"/>
              <a:gd name="T12" fmla="*/ 112783 w 2996"/>
              <a:gd name="T13" fmla="*/ 393349 h 1985"/>
              <a:gd name="T14" fmla="*/ 163143 w 2996"/>
              <a:gd name="T15" fmla="*/ 405429 h 1985"/>
              <a:gd name="T16" fmla="*/ 225567 w 2996"/>
              <a:gd name="T17" fmla="*/ 414966 h 1985"/>
              <a:gd name="T18" fmla="*/ 309499 w 2996"/>
              <a:gd name="T19" fmla="*/ 420476 h 1985"/>
              <a:gd name="T20" fmla="*/ 474477 w 2996"/>
              <a:gd name="T21" fmla="*/ 420476 h 1985"/>
              <a:gd name="T22" fmla="*/ 556835 w 2996"/>
              <a:gd name="T23" fmla="*/ 413694 h 1985"/>
              <a:gd name="T24" fmla="*/ 618997 w 2996"/>
              <a:gd name="T25" fmla="*/ 404157 h 1985"/>
              <a:gd name="T26" fmla="*/ 679586 w 2996"/>
              <a:gd name="T27" fmla="*/ 389110 h 1985"/>
              <a:gd name="T28" fmla="*/ 726797 w 2996"/>
              <a:gd name="T29" fmla="*/ 363466 h 1985"/>
              <a:gd name="T30" fmla="*/ 750141 w 2996"/>
              <a:gd name="T31" fmla="*/ 343120 h 1985"/>
              <a:gd name="T32" fmla="*/ 770599 w 2996"/>
              <a:gd name="T33" fmla="*/ 314721 h 1985"/>
              <a:gd name="T34" fmla="*/ 782140 w 2996"/>
              <a:gd name="T35" fmla="*/ 287594 h 1985"/>
              <a:gd name="T36" fmla="*/ 785550 w 2996"/>
              <a:gd name="T37" fmla="*/ 254956 h 1985"/>
              <a:gd name="T38" fmla="*/ 785550 w 2996"/>
              <a:gd name="T39" fmla="*/ 237366 h 1985"/>
              <a:gd name="T40" fmla="*/ 785550 w 2996"/>
              <a:gd name="T41" fmla="*/ 0 h 1985"/>
              <a:gd name="T42" fmla="*/ 0 w 2996"/>
              <a:gd name="T43" fmla="*/ 0 h 198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996" h="1985">
                <a:moveTo>
                  <a:pt x="0" y="0"/>
                </a:moveTo>
                <a:lnTo>
                  <a:pt x="0" y="1312"/>
                </a:lnTo>
                <a:lnTo>
                  <a:pt x="39" y="1472"/>
                </a:lnTo>
                <a:lnTo>
                  <a:pt x="84" y="1555"/>
                </a:lnTo>
                <a:lnTo>
                  <a:pt x="167" y="1670"/>
                </a:lnTo>
                <a:lnTo>
                  <a:pt x="270" y="1766"/>
                </a:lnTo>
                <a:lnTo>
                  <a:pt x="430" y="1856"/>
                </a:lnTo>
                <a:lnTo>
                  <a:pt x="622" y="1913"/>
                </a:lnTo>
                <a:lnTo>
                  <a:pt x="860" y="1958"/>
                </a:lnTo>
                <a:lnTo>
                  <a:pt x="1180" y="1984"/>
                </a:lnTo>
                <a:lnTo>
                  <a:pt x="1809" y="1984"/>
                </a:lnTo>
                <a:lnTo>
                  <a:pt x="2123" y="1952"/>
                </a:lnTo>
                <a:lnTo>
                  <a:pt x="2360" y="1907"/>
                </a:lnTo>
                <a:lnTo>
                  <a:pt x="2591" y="1836"/>
                </a:lnTo>
                <a:lnTo>
                  <a:pt x="2771" y="1715"/>
                </a:lnTo>
                <a:lnTo>
                  <a:pt x="2860" y="1619"/>
                </a:lnTo>
                <a:lnTo>
                  <a:pt x="2938" y="1485"/>
                </a:lnTo>
                <a:lnTo>
                  <a:pt x="2982" y="1357"/>
                </a:lnTo>
                <a:lnTo>
                  <a:pt x="2995" y="1203"/>
                </a:lnTo>
                <a:lnTo>
                  <a:pt x="2995" y="1120"/>
                </a:lnTo>
                <a:lnTo>
                  <a:pt x="2995" y="0"/>
                </a:lnTo>
                <a:lnTo>
                  <a:pt x="0" y="0"/>
                </a:lnTo>
              </a:path>
            </a:pathLst>
          </a:custGeom>
          <a:noFill/>
          <a:ln w="9525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130585" tIns="65293" rIns="130585" bIns="65293"/>
          <a:lstStyle/>
          <a:p>
            <a:endParaRPr lang="el-GR"/>
          </a:p>
        </p:txBody>
      </p:sp>
      <p:cxnSp>
        <p:nvCxnSpPr>
          <p:cNvPr id="76" name="Straight Connector 75"/>
          <p:cNvCxnSpPr/>
          <p:nvPr/>
        </p:nvCxnSpPr>
        <p:spPr bwMode="auto">
          <a:xfrm>
            <a:off x="2646634" y="1261547"/>
            <a:ext cx="50984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 bwMode="auto">
          <a:xfrm>
            <a:off x="2759932" y="1229781"/>
            <a:ext cx="280978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 bwMode="auto">
          <a:xfrm>
            <a:off x="2759932" y="1225244"/>
            <a:ext cx="0" cy="31766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 bwMode="auto">
          <a:xfrm>
            <a:off x="3036378" y="1225244"/>
            <a:ext cx="0" cy="31766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 bwMode="auto">
          <a:xfrm>
            <a:off x="2728209" y="1295582"/>
            <a:ext cx="0" cy="233703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 bwMode="auto">
          <a:xfrm>
            <a:off x="2648901" y="1259279"/>
            <a:ext cx="0" cy="45379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 bwMode="auto">
          <a:xfrm>
            <a:off x="2646634" y="1302388"/>
            <a:ext cx="81574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 bwMode="auto">
          <a:xfrm>
            <a:off x="3065837" y="1297851"/>
            <a:ext cx="4532" cy="231435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 bwMode="auto">
          <a:xfrm>
            <a:off x="3070369" y="1302388"/>
            <a:ext cx="81574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 bwMode="auto">
          <a:xfrm>
            <a:off x="3151943" y="1259279"/>
            <a:ext cx="0" cy="45379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 bwMode="auto">
          <a:xfrm flipH="1">
            <a:off x="2821113" y="1188941"/>
            <a:ext cx="18128" cy="40841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 bwMode="auto">
          <a:xfrm>
            <a:off x="2948007" y="1188941"/>
            <a:ext cx="22660" cy="40841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 bwMode="auto">
          <a:xfrm>
            <a:off x="2839241" y="1188940"/>
            <a:ext cx="108766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 bwMode="auto">
          <a:xfrm>
            <a:off x="2771263" y="1245665"/>
            <a:ext cx="25152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Rectangle 106"/>
          <p:cNvSpPr/>
          <p:nvPr/>
        </p:nvSpPr>
        <p:spPr bwMode="auto">
          <a:xfrm>
            <a:off x="2474422" y="1529286"/>
            <a:ext cx="847467" cy="521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585" tIns="65293" rIns="130585" bIns="65293" anchor="ctr"/>
          <a:lstStyle/>
          <a:p>
            <a:pPr algn="ctr">
              <a:defRPr/>
            </a:pPr>
            <a:endParaRPr lang="en-US">
              <a:latin typeface="Arial"/>
              <a:cs typeface="Arial"/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rot="19200000" flipV="1">
            <a:off x="3494101" y="2046611"/>
            <a:ext cx="0" cy="412952"/>
          </a:xfrm>
          <a:prstGeom prst="straightConnector1">
            <a:avLst/>
          </a:prstGeom>
          <a:ln w="9525">
            <a:solidFill>
              <a:schemeClr val="tx1"/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2400000" flipH="1" flipV="1">
            <a:off x="2279550" y="2046611"/>
            <a:ext cx="0" cy="412952"/>
          </a:xfrm>
          <a:prstGeom prst="straightConnector1">
            <a:avLst/>
          </a:prstGeom>
          <a:ln w="9525">
            <a:solidFill>
              <a:schemeClr val="tx1"/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956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"/>
          <p:cNvSpPr/>
          <p:nvPr/>
        </p:nvSpPr>
        <p:spPr>
          <a:xfrm>
            <a:off x="1520456" y="1792486"/>
            <a:ext cx="2583188" cy="952967"/>
          </a:xfrm>
          <a:prstGeom prst="rect">
            <a:avLst/>
          </a:prstGeom>
          <a:solidFill>
            <a:srgbClr val="B7DD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585" tIns="65293" rIns="130585" bIns="65293" anchor="ctr"/>
          <a:lstStyle/>
          <a:p>
            <a:pPr algn="ctr" defTabSz="215342">
              <a:defRPr/>
            </a:pPr>
            <a:endParaRPr lang="en-US"/>
          </a:p>
        </p:txBody>
      </p:sp>
      <p:cxnSp>
        <p:nvCxnSpPr>
          <p:cNvPr id="40" name="Straight Connector 4"/>
          <p:cNvCxnSpPr/>
          <p:nvPr/>
        </p:nvCxnSpPr>
        <p:spPr>
          <a:xfrm>
            <a:off x="1520456" y="1641600"/>
            <a:ext cx="0" cy="1107257"/>
          </a:xfrm>
          <a:prstGeom prst="line">
            <a:avLst/>
          </a:prstGeom>
          <a:ln w="9525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5"/>
          <p:cNvCxnSpPr/>
          <p:nvPr/>
        </p:nvCxnSpPr>
        <p:spPr>
          <a:xfrm>
            <a:off x="4107600" y="1638000"/>
            <a:ext cx="0" cy="1111795"/>
          </a:xfrm>
          <a:prstGeom prst="line">
            <a:avLst/>
          </a:prstGeom>
          <a:ln w="9525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6"/>
          <p:cNvCxnSpPr/>
          <p:nvPr/>
        </p:nvCxnSpPr>
        <p:spPr>
          <a:xfrm flipH="1">
            <a:off x="1520456" y="2745452"/>
            <a:ext cx="2592000" cy="0"/>
          </a:xfrm>
          <a:prstGeom prst="line">
            <a:avLst/>
          </a:prstGeom>
          <a:ln w="9525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>
                <a:latin typeface="Arial" pitchFamily="34" charset="0"/>
              </a:rPr>
              <a:t>Η άντωση στην περίπτωση </a:t>
            </a:r>
            <a:br>
              <a:rPr lang="el-GR" smtClean="0">
                <a:latin typeface="Arial" pitchFamily="34" charset="0"/>
              </a:rPr>
            </a:br>
            <a:r>
              <a:rPr lang="el-GR" smtClean="0">
                <a:latin typeface="Arial" pitchFamily="34" charset="0"/>
              </a:rPr>
              <a:t>ενός πλοίου στη θάλασσα:</a:t>
            </a:r>
            <a:endParaRPr lang="en-US" smtClean="0">
              <a:latin typeface="Arial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1520456" y="1792486"/>
            <a:ext cx="206201" cy="0"/>
          </a:xfrm>
          <a:prstGeom prst="line">
            <a:avLst/>
          </a:prstGeom>
          <a:ln w="6350" cmpd="sng">
            <a:solidFill>
              <a:schemeClr val="tx1">
                <a:lumMod val="65000"/>
                <a:lumOff val="35000"/>
              </a:schemeClr>
            </a:solidFill>
            <a:prstDash val="solid"/>
            <a:headEnd type="triangle" w="med" len="sm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520456" y="1792486"/>
            <a:ext cx="0" cy="217821"/>
          </a:xfrm>
          <a:prstGeom prst="line">
            <a:avLst/>
          </a:prstGeom>
          <a:ln w="6350" cmpd="sng">
            <a:solidFill>
              <a:schemeClr val="tx1">
                <a:lumMod val="65000"/>
                <a:lumOff val="35000"/>
              </a:schemeClr>
            </a:solidFill>
            <a:prstDash val="solid"/>
            <a:headEnd type="triangle" w="med" len="sm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1493265" y="1767529"/>
            <a:ext cx="52116" cy="4991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317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585" tIns="65293" rIns="130585" bIns="6529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6329" name="TextBox 25"/>
          <p:cNvSpPr txBox="1">
            <a:spLocks noChangeArrowheads="1"/>
          </p:cNvSpPr>
          <p:nvPr/>
        </p:nvSpPr>
        <p:spPr bwMode="auto">
          <a:xfrm>
            <a:off x="1538584" y="1529285"/>
            <a:ext cx="321765" cy="224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585" tIns="65293" rIns="130585" bIns="65293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56330" name="TextBox 26"/>
          <p:cNvSpPr txBox="1">
            <a:spLocks noChangeArrowheads="1"/>
          </p:cNvSpPr>
          <p:nvPr/>
        </p:nvSpPr>
        <p:spPr bwMode="auto">
          <a:xfrm>
            <a:off x="1479669" y="1817446"/>
            <a:ext cx="324031" cy="224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585" tIns="65293" rIns="130585" bIns="65293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z</a:t>
            </a:r>
          </a:p>
        </p:txBody>
      </p:sp>
      <p:sp>
        <p:nvSpPr>
          <p:cNvPr id="48" name="Freeform 7"/>
          <p:cNvSpPr>
            <a:spLocks/>
          </p:cNvSpPr>
          <p:nvPr/>
        </p:nvSpPr>
        <p:spPr bwMode="auto">
          <a:xfrm>
            <a:off x="2336199" y="1787948"/>
            <a:ext cx="1121647" cy="392532"/>
          </a:xfrm>
          <a:custGeom>
            <a:avLst/>
            <a:gdLst>
              <a:gd name="T0" fmla="*/ 0 w 2924"/>
              <a:gd name="T1" fmla="*/ 0 h 1351"/>
              <a:gd name="T2" fmla="*/ 3 w 2924"/>
              <a:gd name="T3" fmla="*/ 729 h 1351"/>
              <a:gd name="T4" fmla="*/ 27 w 2924"/>
              <a:gd name="T5" fmla="*/ 847 h 1351"/>
              <a:gd name="T6" fmla="*/ 65 w 2924"/>
              <a:gd name="T7" fmla="*/ 926 h 1351"/>
              <a:gd name="T8" fmla="*/ 117 w 2924"/>
              <a:gd name="T9" fmla="*/ 999 h 1351"/>
              <a:gd name="T10" fmla="*/ 203 w 2924"/>
              <a:gd name="T11" fmla="*/ 1100 h 1351"/>
              <a:gd name="T12" fmla="*/ 307 w 2924"/>
              <a:gd name="T13" fmla="*/ 1174 h 1351"/>
              <a:gd name="T14" fmla="*/ 441 w 2924"/>
              <a:gd name="T15" fmla="*/ 1238 h 1351"/>
              <a:gd name="T16" fmla="*/ 604 w 2924"/>
              <a:gd name="T17" fmla="*/ 1286 h 1351"/>
              <a:gd name="T18" fmla="*/ 773 w 2924"/>
              <a:gd name="T19" fmla="*/ 1324 h 1351"/>
              <a:gd name="T20" fmla="*/ 934 w 2924"/>
              <a:gd name="T21" fmla="*/ 1338 h 1351"/>
              <a:gd name="T22" fmla="*/ 1149 w 2924"/>
              <a:gd name="T23" fmla="*/ 1350 h 1351"/>
              <a:gd name="T24" fmla="*/ 1790 w 2924"/>
              <a:gd name="T25" fmla="*/ 1350 h 1351"/>
              <a:gd name="T26" fmla="*/ 2055 w 2924"/>
              <a:gd name="T27" fmla="*/ 1326 h 1351"/>
              <a:gd name="T28" fmla="*/ 2304 w 2924"/>
              <a:gd name="T29" fmla="*/ 1277 h 1351"/>
              <a:gd name="T30" fmla="*/ 2553 w 2924"/>
              <a:gd name="T31" fmla="*/ 1195 h 1351"/>
              <a:gd name="T32" fmla="*/ 2707 w 2924"/>
              <a:gd name="T33" fmla="*/ 1088 h 1351"/>
              <a:gd name="T34" fmla="*/ 2804 w 2924"/>
              <a:gd name="T35" fmla="*/ 996 h 1351"/>
              <a:gd name="T36" fmla="*/ 2895 w 2924"/>
              <a:gd name="T37" fmla="*/ 812 h 1351"/>
              <a:gd name="T38" fmla="*/ 2915 w 2924"/>
              <a:gd name="T39" fmla="*/ 688 h 1351"/>
              <a:gd name="T40" fmla="*/ 2922 w 2924"/>
              <a:gd name="T41" fmla="*/ 544 h 1351"/>
              <a:gd name="T42" fmla="*/ 2923 w 2924"/>
              <a:gd name="T43" fmla="*/ 0 h 1351"/>
              <a:gd name="T44" fmla="*/ 0 w 2924"/>
              <a:gd name="T45" fmla="*/ 0 h 1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924" h="1351">
                <a:moveTo>
                  <a:pt x="0" y="0"/>
                </a:moveTo>
                <a:lnTo>
                  <a:pt x="3" y="729"/>
                </a:lnTo>
                <a:lnTo>
                  <a:pt x="27" y="847"/>
                </a:lnTo>
                <a:lnTo>
                  <a:pt x="65" y="926"/>
                </a:lnTo>
                <a:lnTo>
                  <a:pt x="117" y="999"/>
                </a:lnTo>
                <a:lnTo>
                  <a:pt x="203" y="1100"/>
                </a:lnTo>
                <a:lnTo>
                  <a:pt x="307" y="1174"/>
                </a:lnTo>
                <a:lnTo>
                  <a:pt x="441" y="1238"/>
                </a:lnTo>
                <a:lnTo>
                  <a:pt x="604" y="1286"/>
                </a:lnTo>
                <a:lnTo>
                  <a:pt x="773" y="1324"/>
                </a:lnTo>
                <a:lnTo>
                  <a:pt x="934" y="1338"/>
                </a:lnTo>
                <a:lnTo>
                  <a:pt x="1149" y="1350"/>
                </a:lnTo>
                <a:lnTo>
                  <a:pt x="1790" y="1350"/>
                </a:lnTo>
                <a:lnTo>
                  <a:pt x="2055" y="1326"/>
                </a:lnTo>
                <a:lnTo>
                  <a:pt x="2304" y="1277"/>
                </a:lnTo>
                <a:lnTo>
                  <a:pt x="2553" y="1195"/>
                </a:lnTo>
                <a:lnTo>
                  <a:pt x="2707" y="1088"/>
                </a:lnTo>
                <a:lnTo>
                  <a:pt x="2804" y="996"/>
                </a:lnTo>
                <a:lnTo>
                  <a:pt x="2895" y="812"/>
                </a:lnTo>
                <a:lnTo>
                  <a:pt x="2915" y="688"/>
                </a:lnTo>
                <a:lnTo>
                  <a:pt x="2922" y="544"/>
                </a:lnTo>
                <a:lnTo>
                  <a:pt x="2923" y="0"/>
                </a:lnTo>
                <a:lnTo>
                  <a:pt x="0" y="0"/>
                </a:lnTo>
              </a:path>
            </a:pathLst>
          </a:custGeom>
          <a:solidFill>
            <a:schemeClr val="bg1"/>
          </a:solidFill>
          <a:ln w="76200" cap="rnd" cmpd="sng">
            <a:noFill/>
            <a:prstDash val="solid"/>
            <a:round/>
            <a:headEnd/>
            <a:tailEnd/>
          </a:ln>
          <a:effectLst/>
          <a:extLst/>
        </p:spPr>
        <p:txBody>
          <a:bodyPr lIns="130585" tIns="65293" rIns="130585" bIns="65293"/>
          <a:lstStyle/>
          <a:p>
            <a:pPr>
              <a:defRPr/>
            </a:pPr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52" name="Freeform 11"/>
          <p:cNvSpPr>
            <a:spLocks/>
          </p:cNvSpPr>
          <p:nvPr/>
        </p:nvSpPr>
        <p:spPr bwMode="auto">
          <a:xfrm>
            <a:off x="2336199" y="1579202"/>
            <a:ext cx="1121647" cy="601278"/>
          </a:xfrm>
          <a:custGeom>
            <a:avLst/>
            <a:gdLst>
              <a:gd name="T0" fmla="*/ 0 w 2996"/>
              <a:gd name="T1" fmla="*/ 0 h 1985"/>
              <a:gd name="T2" fmla="*/ 0 w 2996"/>
              <a:gd name="T3" fmla="*/ 278057 h 1985"/>
              <a:gd name="T4" fmla="*/ 10229 w 2996"/>
              <a:gd name="T5" fmla="*/ 311966 h 1985"/>
              <a:gd name="T6" fmla="*/ 22032 w 2996"/>
              <a:gd name="T7" fmla="*/ 329557 h 1985"/>
              <a:gd name="T8" fmla="*/ 43802 w 2996"/>
              <a:gd name="T9" fmla="*/ 353929 h 1985"/>
              <a:gd name="T10" fmla="*/ 70818 w 2996"/>
              <a:gd name="T11" fmla="*/ 374275 h 1985"/>
              <a:gd name="T12" fmla="*/ 112783 w 2996"/>
              <a:gd name="T13" fmla="*/ 393349 h 1985"/>
              <a:gd name="T14" fmla="*/ 163143 w 2996"/>
              <a:gd name="T15" fmla="*/ 405429 h 1985"/>
              <a:gd name="T16" fmla="*/ 225567 w 2996"/>
              <a:gd name="T17" fmla="*/ 414966 h 1985"/>
              <a:gd name="T18" fmla="*/ 309499 w 2996"/>
              <a:gd name="T19" fmla="*/ 420476 h 1985"/>
              <a:gd name="T20" fmla="*/ 474477 w 2996"/>
              <a:gd name="T21" fmla="*/ 420476 h 1985"/>
              <a:gd name="T22" fmla="*/ 556835 w 2996"/>
              <a:gd name="T23" fmla="*/ 413694 h 1985"/>
              <a:gd name="T24" fmla="*/ 618997 w 2996"/>
              <a:gd name="T25" fmla="*/ 404157 h 1985"/>
              <a:gd name="T26" fmla="*/ 679586 w 2996"/>
              <a:gd name="T27" fmla="*/ 389110 h 1985"/>
              <a:gd name="T28" fmla="*/ 726797 w 2996"/>
              <a:gd name="T29" fmla="*/ 363466 h 1985"/>
              <a:gd name="T30" fmla="*/ 750141 w 2996"/>
              <a:gd name="T31" fmla="*/ 343120 h 1985"/>
              <a:gd name="T32" fmla="*/ 770599 w 2996"/>
              <a:gd name="T33" fmla="*/ 314721 h 1985"/>
              <a:gd name="T34" fmla="*/ 782140 w 2996"/>
              <a:gd name="T35" fmla="*/ 287594 h 1985"/>
              <a:gd name="T36" fmla="*/ 785550 w 2996"/>
              <a:gd name="T37" fmla="*/ 254956 h 1985"/>
              <a:gd name="T38" fmla="*/ 785550 w 2996"/>
              <a:gd name="T39" fmla="*/ 237366 h 1985"/>
              <a:gd name="T40" fmla="*/ 785550 w 2996"/>
              <a:gd name="T41" fmla="*/ 0 h 1985"/>
              <a:gd name="T42" fmla="*/ 0 w 2996"/>
              <a:gd name="T43" fmla="*/ 0 h 198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996" h="1985">
                <a:moveTo>
                  <a:pt x="0" y="0"/>
                </a:moveTo>
                <a:lnTo>
                  <a:pt x="0" y="1312"/>
                </a:lnTo>
                <a:lnTo>
                  <a:pt x="39" y="1472"/>
                </a:lnTo>
                <a:lnTo>
                  <a:pt x="84" y="1555"/>
                </a:lnTo>
                <a:lnTo>
                  <a:pt x="167" y="1670"/>
                </a:lnTo>
                <a:lnTo>
                  <a:pt x="270" y="1766"/>
                </a:lnTo>
                <a:lnTo>
                  <a:pt x="430" y="1856"/>
                </a:lnTo>
                <a:lnTo>
                  <a:pt x="622" y="1913"/>
                </a:lnTo>
                <a:lnTo>
                  <a:pt x="860" y="1958"/>
                </a:lnTo>
                <a:lnTo>
                  <a:pt x="1180" y="1984"/>
                </a:lnTo>
                <a:lnTo>
                  <a:pt x="1809" y="1984"/>
                </a:lnTo>
                <a:lnTo>
                  <a:pt x="2123" y="1952"/>
                </a:lnTo>
                <a:lnTo>
                  <a:pt x="2360" y="1907"/>
                </a:lnTo>
                <a:lnTo>
                  <a:pt x="2591" y="1836"/>
                </a:lnTo>
                <a:lnTo>
                  <a:pt x="2771" y="1715"/>
                </a:lnTo>
                <a:lnTo>
                  <a:pt x="2860" y="1619"/>
                </a:lnTo>
                <a:lnTo>
                  <a:pt x="2938" y="1485"/>
                </a:lnTo>
                <a:lnTo>
                  <a:pt x="2982" y="1357"/>
                </a:lnTo>
                <a:lnTo>
                  <a:pt x="2995" y="1203"/>
                </a:lnTo>
                <a:lnTo>
                  <a:pt x="2995" y="1120"/>
                </a:lnTo>
                <a:lnTo>
                  <a:pt x="2995" y="0"/>
                </a:lnTo>
                <a:lnTo>
                  <a:pt x="0" y="0"/>
                </a:lnTo>
              </a:path>
            </a:pathLst>
          </a:custGeom>
          <a:noFill/>
          <a:ln w="9525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130585" tIns="65293" rIns="130585" bIns="65293"/>
          <a:lstStyle/>
          <a:p>
            <a:endParaRPr lang="el-GR"/>
          </a:p>
        </p:txBody>
      </p:sp>
      <p:cxnSp>
        <p:nvCxnSpPr>
          <p:cNvPr id="76" name="Straight Connector 75"/>
          <p:cNvCxnSpPr/>
          <p:nvPr/>
        </p:nvCxnSpPr>
        <p:spPr bwMode="auto">
          <a:xfrm>
            <a:off x="2646634" y="1261547"/>
            <a:ext cx="50984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 bwMode="auto">
          <a:xfrm>
            <a:off x="2759932" y="1229781"/>
            <a:ext cx="280978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 bwMode="auto">
          <a:xfrm>
            <a:off x="2759932" y="1225244"/>
            <a:ext cx="0" cy="31766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 bwMode="auto">
          <a:xfrm>
            <a:off x="3036378" y="1225244"/>
            <a:ext cx="0" cy="31766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 bwMode="auto">
          <a:xfrm>
            <a:off x="2728209" y="1295582"/>
            <a:ext cx="0" cy="233703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 bwMode="auto">
          <a:xfrm>
            <a:off x="2648901" y="1259279"/>
            <a:ext cx="0" cy="45379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 bwMode="auto">
          <a:xfrm>
            <a:off x="2646634" y="1302388"/>
            <a:ext cx="81574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 bwMode="auto">
          <a:xfrm>
            <a:off x="3065837" y="1297851"/>
            <a:ext cx="4532" cy="231435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 bwMode="auto">
          <a:xfrm>
            <a:off x="3070369" y="1302388"/>
            <a:ext cx="81574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 bwMode="auto">
          <a:xfrm>
            <a:off x="3151943" y="1259279"/>
            <a:ext cx="0" cy="45379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 bwMode="auto">
          <a:xfrm flipH="1">
            <a:off x="2821113" y="1188941"/>
            <a:ext cx="18128" cy="40841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 bwMode="auto">
          <a:xfrm>
            <a:off x="2948007" y="1188941"/>
            <a:ext cx="22660" cy="40841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 bwMode="auto">
          <a:xfrm>
            <a:off x="2839241" y="1188940"/>
            <a:ext cx="108766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 bwMode="auto">
          <a:xfrm>
            <a:off x="2771263" y="1245665"/>
            <a:ext cx="25152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Rectangle 106"/>
          <p:cNvSpPr/>
          <p:nvPr/>
        </p:nvSpPr>
        <p:spPr bwMode="auto">
          <a:xfrm>
            <a:off x="2474422" y="1529286"/>
            <a:ext cx="847467" cy="521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585" tIns="65293" rIns="130585" bIns="65293" anchor="ctr"/>
          <a:lstStyle/>
          <a:p>
            <a:pPr algn="ctr">
              <a:defRPr/>
            </a:pPr>
            <a:endParaRPr lang="en-US">
              <a:latin typeface="Arial"/>
              <a:cs typeface="Arial"/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rot="19200000" flipV="1">
            <a:off x="3494101" y="2046611"/>
            <a:ext cx="0" cy="412952"/>
          </a:xfrm>
          <a:prstGeom prst="straightConnector1">
            <a:avLst/>
          </a:prstGeom>
          <a:ln w="9525">
            <a:solidFill>
              <a:schemeClr val="tx1"/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2400000" flipH="1" flipV="1">
            <a:off x="2279550" y="2046611"/>
            <a:ext cx="0" cy="412952"/>
          </a:xfrm>
          <a:prstGeom prst="straightConnector1">
            <a:avLst/>
          </a:prstGeom>
          <a:ln w="9525">
            <a:solidFill>
              <a:schemeClr val="tx1"/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1860349" y="2094259"/>
            <a:ext cx="1982709" cy="0"/>
          </a:xfrm>
          <a:prstGeom prst="straightConnector1">
            <a:avLst/>
          </a:prstGeom>
          <a:ln w="6350" cmpd="sng">
            <a:solidFill>
              <a:schemeClr val="tx1"/>
            </a:solidFill>
            <a:prstDash val="dash"/>
            <a:headEnd type="none"/>
            <a:tailEnd type="non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35"/>
          <p:cNvCxnSpPr/>
          <p:nvPr/>
        </p:nvCxnSpPr>
        <p:spPr>
          <a:xfrm>
            <a:off x="3736559" y="1787948"/>
            <a:ext cx="0" cy="306312"/>
          </a:xfrm>
          <a:prstGeom prst="line">
            <a:avLst/>
          </a:prstGeom>
          <a:ln w="9525" cmpd="sng">
            <a:solidFill>
              <a:schemeClr val="tx1">
                <a:lumMod val="65000"/>
                <a:lumOff val="35000"/>
              </a:schemeClr>
            </a:solidFill>
            <a:prstDash val="solid"/>
            <a:headEnd type="none" w="sm" len="sm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1"/>
          <p:cNvSpPr txBox="1">
            <a:spLocks noChangeArrowheads="1"/>
          </p:cNvSpPr>
          <p:nvPr/>
        </p:nvSpPr>
        <p:spPr bwMode="auto">
          <a:xfrm>
            <a:off x="3815867" y="1810637"/>
            <a:ext cx="158617" cy="2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51412" rIns="0" bIns="51412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US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h</a:t>
            </a:r>
            <a:endParaRPr lang="en-US" sz="700" baseline="-25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6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3"/>
          <p:cNvSpPr/>
          <p:nvPr/>
        </p:nvSpPr>
        <p:spPr>
          <a:xfrm>
            <a:off x="1520456" y="1792486"/>
            <a:ext cx="2583188" cy="952967"/>
          </a:xfrm>
          <a:prstGeom prst="rect">
            <a:avLst/>
          </a:prstGeom>
          <a:solidFill>
            <a:srgbClr val="B7DD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585" tIns="65293" rIns="130585" bIns="65293" anchor="ctr"/>
          <a:lstStyle/>
          <a:p>
            <a:pPr algn="ctr" defTabSz="215342">
              <a:defRPr/>
            </a:pPr>
            <a:endParaRPr lang="en-US"/>
          </a:p>
        </p:txBody>
      </p:sp>
      <p:cxnSp>
        <p:nvCxnSpPr>
          <p:cNvPr id="42" name="Straight Connector 4"/>
          <p:cNvCxnSpPr/>
          <p:nvPr/>
        </p:nvCxnSpPr>
        <p:spPr>
          <a:xfrm>
            <a:off x="1520456" y="1641600"/>
            <a:ext cx="0" cy="1107257"/>
          </a:xfrm>
          <a:prstGeom prst="line">
            <a:avLst/>
          </a:prstGeom>
          <a:ln w="9525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5"/>
          <p:cNvCxnSpPr/>
          <p:nvPr/>
        </p:nvCxnSpPr>
        <p:spPr>
          <a:xfrm>
            <a:off x="4107600" y="1638000"/>
            <a:ext cx="0" cy="1111795"/>
          </a:xfrm>
          <a:prstGeom prst="line">
            <a:avLst/>
          </a:prstGeom>
          <a:ln w="9525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6"/>
          <p:cNvCxnSpPr/>
          <p:nvPr/>
        </p:nvCxnSpPr>
        <p:spPr>
          <a:xfrm flipH="1">
            <a:off x="1520456" y="2745452"/>
            <a:ext cx="2592000" cy="0"/>
          </a:xfrm>
          <a:prstGeom prst="line">
            <a:avLst/>
          </a:prstGeom>
          <a:ln w="9525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>
                <a:latin typeface="Arial" pitchFamily="34" charset="0"/>
              </a:rPr>
              <a:t>Η άντωση στην περίπτωση </a:t>
            </a:r>
            <a:br>
              <a:rPr lang="el-GR" smtClean="0">
                <a:latin typeface="Arial" pitchFamily="34" charset="0"/>
              </a:rPr>
            </a:br>
            <a:r>
              <a:rPr lang="el-GR" smtClean="0">
                <a:latin typeface="Arial" pitchFamily="34" charset="0"/>
              </a:rPr>
              <a:t>ενός πλοίου στη θάλασσα:</a:t>
            </a:r>
            <a:endParaRPr lang="en-US" smtClean="0">
              <a:latin typeface="Arial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1520456" y="1792486"/>
            <a:ext cx="206201" cy="0"/>
          </a:xfrm>
          <a:prstGeom prst="line">
            <a:avLst/>
          </a:prstGeom>
          <a:ln w="6350" cmpd="sng">
            <a:solidFill>
              <a:schemeClr val="tx1">
                <a:lumMod val="65000"/>
                <a:lumOff val="35000"/>
              </a:schemeClr>
            </a:solidFill>
            <a:prstDash val="solid"/>
            <a:headEnd type="triangle" w="med" len="sm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520456" y="1792486"/>
            <a:ext cx="0" cy="217821"/>
          </a:xfrm>
          <a:prstGeom prst="line">
            <a:avLst/>
          </a:prstGeom>
          <a:ln w="6350" cmpd="sng">
            <a:solidFill>
              <a:schemeClr val="tx1">
                <a:lumMod val="65000"/>
                <a:lumOff val="35000"/>
              </a:schemeClr>
            </a:solidFill>
            <a:prstDash val="solid"/>
            <a:headEnd type="triangle" w="med" len="sm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1493265" y="1767529"/>
            <a:ext cx="52116" cy="4991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317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585" tIns="65293" rIns="130585" bIns="6529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7353" name="TextBox 25"/>
          <p:cNvSpPr txBox="1">
            <a:spLocks noChangeArrowheads="1"/>
          </p:cNvSpPr>
          <p:nvPr/>
        </p:nvSpPr>
        <p:spPr bwMode="auto">
          <a:xfrm>
            <a:off x="1538584" y="1529285"/>
            <a:ext cx="321765" cy="224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585" tIns="65293" rIns="130585" bIns="65293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57354" name="TextBox 26"/>
          <p:cNvSpPr txBox="1">
            <a:spLocks noChangeArrowheads="1"/>
          </p:cNvSpPr>
          <p:nvPr/>
        </p:nvSpPr>
        <p:spPr bwMode="auto">
          <a:xfrm>
            <a:off x="1479669" y="1817446"/>
            <a:ext cx="324031" cy="224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585" tIns="65293" rIns="130585" bIns="65293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z</a:t>
            </a:r>
          </a:p>
        </p:txBody>
      </p:sp>
      <p:sp>
        <p:nvSpPr>
          <p:cNvPr id="48" name="Freeform 7"/>
          <p:cNvSpPr>
            <a:spLocks/>
          </p:cNvSpPr>
          <p:nvPr/>
        </p:nvSpPr>
        <p:spPr bwMode="auto">
          <a:xfrm>
            <a:off x="2336199" y="1787948"/>
            <a:ext cx="1121647" cy="392532"/>
          </a:xfrm>
          <a:custGeom>
            <a:avLst/>
            <a:gdLst>
              <a:gd name="T0" fmla="*/ 0 w 2924"/>
              <a:gd name="T1" fmla="*/ 0 h 1351"/>
              <a:gd name="T2" fmla="*/ 3 w 2924"/>
              <a:gd name="T3" fmla="*/ 729 h 1351"/>
              <a:gd name="T4" fmla="*/ 27 w 2924"/>
              <a:gd name="T5" fmla="*/ 847 h 1351"/>
              <a:gd name="T6" fmla="*/ 65 w 2924"/>
              <a:gd name="T7" fmla="*/ 926 h 1351"/>
              <a:gd name="T8" fmla="*/ 117 w 2924"/>
              <a:gd name="T9" fmla="*/ 999 h 1351"/>
              <a:gd name="T10" fmla="*/ 203 w 2924"/>
              <a:gd name="T11" fmla="*/ 1100 h 1351"/>
              <a:gd name="T12" fmla="*/ 307 w 2924"/>
              <a:gd name="T13" fmla="*/ 1174 h 1351"/>
              <a:gd name="T14" fmla="*/ 441 w 2924"/>
              <a:gd name="T15" fmla="*/ 1238 h 1351"/>
              <a:gd name="T16" fmla="*/ 604 w 2924"/>
              <a:gd name="T17" fmla="*/ 1286 h 1351"/>
              <a:gd name="T18" fmla="*/ 773 w 2924"/>
              <a:gd name="T19" fmla="*/ 1324 h 1351"/>
              <a:gd name="T20" fmla="*/ 934 w 2924"/>
              <a:gd name="T21" fmla="*/ 1338 h 1351"/>
              <a:gd name="T22" fmla="*/ 1149 w 2924"/>
              <a:gd name="T23" fmla="*/ 1350 h 1351"/>
              <a:gd name="T24" fmla="*/ 1790 w 2924"/>
              <a:gd name="T25" fmla="*/ 1350 h 1351"/>
              <a:gd name="T26" fmla="*/ 2055 w 2924"/>
              <a:gd name="T27" fmla="*/ 1326 h 1351"/>
              <a:gd name="T28" fmla="*/ 2304 w 2924"/>
              <a:gd name="T29" fmla="*/ 1277 h 1351"/>
              <a:gd name="T30" fmla="*/ 2553 w 2924"/>
              <a:gd name="T31" fmla="*/ 1195 h 1351"/>
              <a:gd name="T32" fmla="*/ 2707 w 2924"/>
              <a:gd name="T33" fmla="*/ 1088 h 1351"/>
              <a:gd name="T34" fmla="*/ 2804 w 2924"/>
              <a:gd name="T35" fmla="*/ 996 h 1351"/>
              <a:gd name="T36" fmla="*/ 2895 w 2924"/>
              <a:gd name="T37" fmla="*/ 812 h 1351"/>
              <a:gd name="T38" fmla="*/ 2915 w 2924"/>
              <a:gd name="T39" fmla="*/ 688 h 1351"/>
              <a:gd name="T40" fmla="*/ 2922 w 2924"/>
              <a:gd name="T41" fmla="*/ 544 h 1351"/>
              <a:gd name="T42" fmla="*/ 2923 w 2924"/>
              <a:gd name="T43" fmla="*/ 0 h 1351"/>
              <a:gd name="T44" fmla="*/ 0 w 2924"/>
              <a:gd name="T45" fmla="*/ 0 h 1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924" h="1351">
                <a:moveTo>
                  <a:pt x="0" y="0"/>
                </a:moveTo>
                <a:lnTo>
                  <a:pt x="3" y="729"/>
                </a:lnTo>
                <a:lnTo>
                  <a:pt x="27" y="847"/>
                </a:lnTo>
                <a:lnTo>
                  <a:pt x="65" y="926"/>
                </a:lnTo>
                <a:lnTo>
                  <a:pt x="117" y="999"/>
                </a:lnTo>
                <a:lnTo>
                  <a:pt x="203" y="1100"/>
                </a:lnTo>
                <a:lnTo>
                  <a:pt x="307" y="1174"/>
                </a:lnTo>
                <a:lnTo>
                  <a:pt x="441" y="1238"/>
                </a:lnTo>
                <a:lnTo>
                  <a:pt x="604" y="1286"/>
                </a:lnTo>
                <a:lnTo>
                  <a:pt x="773" y="1324"/>
                </a:lnTo>
                <a:lnTo>
                  <a:pt x="934" y="1338"/>
                </a:lnTo>
                <a:lnTo>
                  <a:pt x="1149" y="1350"/>
                </a:lnTo>
                <a:lnTo>
                  <a:pt x="1790" y="1350"/>
                </a:lnTo>
                <a:lnTo>
                  <a:pt x="2055" y="1326"/>
                </a:lnTo>
                <a:lnTo>
                  <a:pt x="2304" y="1277"/>
                </a:lnTo>
                <a:lnTo>
                  <a:pt x="2553" y="1195"/>
                </a:lnTo>
                <a:lnTo>
                  <a:pt x="2707" y="1088"/>
                </a:lnTo>
                <a:lnTo>
                  <a:pt x="2804" y="996"/>
                </a:lnTo>
                <a:lnTo>
                  <a:pt x="2895" y="812"/>
                </a:lnTo>
                <a:lnTo>
                  <a:pt x="2915" y="688"/>
                </a:lnTo>
                <a:lnTo>
                  <a:pt x="2922" y="544"/>
                </a:lnTo>
                <a:lnTo>
                  <a:pt x="2923" y="0"/>
                </a:lnTo>
                <a:lnTo>
                  <a:pt x="0" y="0"/>
                </a:lnTo>
              </a:path>
            </a:pathLst>
          </a:custGeom>
          <a:solidFill>
            <a:schemeClr val="bg1"/>
          </a:solidFill>
          <a:ln w="76200" cap="rnd" cmpd="sng">
            <a:noFill/>
            <a:prstDash val="solid"/>
            <a:round/>
            <a:headEnd/>
            <a:tailEnd/>
          </a:ln>
          <a:effectLst/>
          <a:extLst/>
        </p:spPr>
        <p:txBody>
          <a:bodyPr lIns="130585" tIns="65293" rIns="130585" bIns="65293"/>
          <a:lstStyle/>
          <a:p>
            <a:pPr>
              <a:defRPr/>
            </a:pPr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52" name="Freeform 11"/>
          <p:cNvSpPr>
            <a:spLocks/>
          </p:cNvSpPr>
          <p:nvPr/>
        </p:nvSpPr>
        <p:spPr bwMode="auto">
          <a:xfrm>
            <a:off x="2336199" y="1579202"/>
            <a:ext cx="1121647" cy="601278"/>
          </a:xfrm>
          <a:custGeom>
            <a:avLst/>
            <a:gdLst>
              <a:gd name="T0" fmla="*/ 0 w 2996"/>
              <a:gd name="T1" fmla="*/ 0 h 1985"/>
              <a:gd name="T2" fmla="*/ 0 w 2996"/>
              <a:gd name="T3" fmla="*/ 278057 h 1985"/>
              <a:gd name="T4" fmla="*/ 10229 w 2996"/>
              <a:gd name="T5" fmla="*/ 311966 h 1985"/>
              <a:gd name="T6" fmla="*/ 22032 w 2996"/>
              <a:gd name="T7" fmla="*/ 329557 h 1985"/>
              <a:gd name="T8" fmla="*/ 43802 w 2996"/>
              <a:gd name="T9" fmla="*/ 353929 h 1985"/>
              <a:gd name="T10" fmla="*/ 70818 w 2996"/>
              <a:gd name="T11" fmla="*/ 374275 h 1985"/>
              <a:gd name="T12" fmla="*/ 112783 w 2996"/>
              <a:gd name="T13" fmla="*/ 393349 h 1985"/>
              <a:gd name="T14" fmla="*/ 163143 w 2996"/>
              <a:gd name="T15" fmla="*/ 405429 h 1985"/>
              <a:gd name="T16" fmla="*/ 225567 w 2996"/>
              <a:gd name="T17" fmla="*/ 414966 h 1985"/>
              <a:gd name="T18" fmla="*/ 309499 w 2996"/>
              <a:gd name="T19" fmla="*/ 420476 h 1985"/>
              <a:gd name="T20" fmla="*/ 474477 w 2996"/>
              <a:gd name="T21" fmla="*/ 420476 h 1985"/>
              <a:gd name="T22" fmla="*/ 556835 w 2996"/>
              <a:gd name="T23" fmla="*/ 413694 h 1985"/>
              <a:gd name="T24" fmla="*/ 618997 w 2996"/>
              <a:gd name="T25" fmla="*/ 404157 h 1985"/>
              <a:gd name="T26" fmla="*/ 679586 w 2996"/>
              <a:gd name="T27" fmla="*/ 389110 h 1985"/>
              <a:gd name="T28" fmla="*/ 726797 w 2996"/>
              <a:gd name="T29" fmla="*/ 363466 h 1985"/>
              <a:gd name="T30" fmla="*/ 750141 w 2996"/>
              <a:gd name="T31" fmla="*/ 343120 h 1985"/>
              <a:gd name="T32" fmla="*/ 770599 w 2996"/>
              <a:gd name="T33" fmla="*/ 314721 h 1985"/>
              <a:gd name="T34" fmla="*/ 782140 w 2996"/>
              <a:gd name="T35" fmla="*/ 287594 h 1985"/>
              <a:gd name="T36" fmla="*/ 785550 w 2996"/>
              <a:gd name="T37" fmla="*/ 254956 h 1985"/>
              <a:gd name="T38" fmla="*/ 785550 w 2996"/>
              <a:gd name="T39" fmla="*/ 237366 h 1985"/>
              <a:gd name="T40" fmla="*/ 785550 w 2996"/>
              <a:gd name="T41" fmla="*/ 0 h 1985"/>
              <a:gd name="T42" fmla="*/ 0 w 2996"/>
              <a:gd name="T43" fmla="*/ 0 h 198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996" h="1985">
                <a:moveTo>
                  <a:pt x="0" y="0"/>
                </a:moveTo>
                <a:lnTo>
                  <a:pt x="0" y="1312"/>
                </a:lnTo>
                <a:lnTo>
                  <a:pt x="39" y="1472"/>
                </a:lnTo>
                <a:lnTo>
                  <a:pt x="84" y="1555"/>
                </a:lnTo>
                <a:lnTo>
                  <a:pt x="167" y="1670"/>
                </a:lnTo>
                <a:lnTo>
                  <a:pt x="270" y="1766"/>
                </a:lnTo>
                <a:lnTo>
                  <a:pt x="430" y="1856"/>
                </a:lnTo>
                <a:lnTo>
                  <a:pt x="622" y="1913"/>
                </a:lnTo>
                <a:lnTo>
                  <a:pt x="860" y="1958"/>
                </a:lnTo>
                <a:lnTo>
                  <a:pt x="1180" y="1984"/>
                </a:lnTo>
                <a:lnTo>
                  <a:pt x="1809" y="1984"/>
                </a:lnTo>
                <a:lnTo>
                  <a:pt x="2123" y="1952"/>
                </a:lnTo>
                <a:lnTo>
                  <a:pt x="2360" y="1907"/>
                </a:lnTo>
                <a:lnTo>
                  <a:pt x="2591" y="1836"/>
                </a:lnTo>
                <a:lnTo>
                  <a:pt x="2771" y="1715"/>
                </a:lnTo>
                <a:lnTo>
                  <a:pt x="2860" y="1619"/>
                </a:lnTo>
                <a:lnTo>
                  <a:pt x="2938" y="1485"/>
                </a:lnTo>
                <a:lnTo>
                  <a:pt x="2982" y="1357"/>
                </a:lnTo>
                <a:lnTo>
                  <a:pt x="2995" y="1203"/>
                </a:lnTo>
                <a:lnTo>
                  <a:pt x="2995" y="1120"/>
                </a:lnTo>
                <a:lnTo>
                  <a:pt x="2995" y="0"/>
                </a:lnTo>
                <a:lnTo>
                  <a:pt x="0" y="0"/>
                </a:lnTo>
              </a:path>
            </a:pathLst>
          </a:custGeom>
          <a:noFill/>
          <a:ln w="9525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130585" tIns="65293" rIns="130585" bIns="65293"/>
          <a:lstStyle/>
          <a:p>
            <a:endParaRPr lang="el-GR"/>
          </a:p>
        </p:txBody>
      </p:sp>
      <p:cxnSp>
        <p:nvCxnSpPr>
          <p:cNvPr id="76" name="Straight Connector 75"/>
          <p:cNvCxnSpPr/>
          <p:nvPr/>
        </p:nvCxnSpPr>
        <p:spPr bwMode="auto">
          <a:xfrm>
            <a:off x="2646634" y="1261547"/>
            <a:ext cx="50984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 bwMode="auto">
          <a:xfrm>
            <a:off x="2759932" y="1229781"/>
            <a:ext cx="280978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 bwMode="auto">
          <a:xfrm>
            <a:off x="2759932" y="1225244"/>
            <a:ext cx="0" cy="31766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 bwMode="auto">
          <a:xfrm>
            <a:off x="3036378" y="1225244"/>
            <a:ext cx="0" cy="31766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 bwMode="auto">
          <a:xfrm>
            <a:off x="2728209" y="1295582"/>
            <a:ext cx="0" cy="233703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 bwMode="auto">
          <a:xfrm>
            <a:off x="2648901" y="1259279"/>
            <a:ext cx="0" cy="45379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 bwMode="auto">
          <a:xfrm>
            <a:off x="2646634" y="1302388"/>
            <a:ext cx="81574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 bwMode="auto">
          <a:xfrm>
            <a:off x="3065837" y="1297851"/>
            <a:ext cx="4532" cy="231435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 bwMode="auto">
          <a:xfrm>
            <a:off x="3070369" y="1302388"/>
            <a:ext cx="81574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 bwMode="auto">
          <a:xfrm>
            <a:off x="3151943" y="1259279"/>
            <a:ext cx="0" cy="45379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 bwMode="auto">
          <a:xfrm flipH="1">
            <a:off x="2821113" y="1188941"/>
            <a:ext cx="18128" cy="40841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 bwMode="auto">
          <a:xfrm>
            <a:off x="2948007" y="1188941"/>
            <a:ext cx="22660" cy="40841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 bwMode="auto">
          <a:xfrm>
            <a:off x="2839241" y="1188940"/>
            <a:ext cx="108766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 bwMode="auto">
          <a:xfrm>
            <a:off x="2771263" y="1245665"/>
            <a:ext cx="25152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Rectangle 106"/>
          <p:cNvSpPr/>
          <p:nvPr/>
        </p:nvSpPr>
        <p:spPr bwMode="auto">
          <a:xfrm>
            <a:off x="2474422" y="1529286"/>
            <a:ext cx="847467" cy="521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585" tIns="65293" rIns="130585" bIns="65293" anchor="ctr"/>
          <a:lstStyle/>
          <a:p>
            <a:pPr algn="ctr">
              <a:defRPr/>
            </a:pPr>
            <a:endParaRPr lang="en-US">
              <a:latin typeface="Arial"/>
              <a:cs typeface="Arial"/>
            </a:endParaRPr>
          </a:p>
        </p:txBody>
      </p:sp>
      <p:cxnSp>
        <p:nvCxnSpPr>
          <p:cNvPr id="114" name="Straight Arrow Connector 113"/>
          <p:cNvCxnSpPr/>
          <p:nvPr/>
        </p:nvCxnSpPr>
        <p:spPr>
          <a:xfrm rot="19200000" flipV="1">
            <a:off x="3494101" y="2046611"/>
            <a:ext cx="0" cy="412952"/>
          </a:xfrm>
          <a:prstGeom prst="straightConnector1">
            <a:avLst/>
          </a:prstGeom>
          <a:ln w="9525">
            <a:solidFill>
              <a:schemeClr val="tx1"/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 rot="2400000" flipH="1" flipV="1">
            <a:off x="2279550" y="2046611"/>
            <a:ext cx="0" cy="412952"/>
          </a:xfrm>
          <a:prstGeom prst="straightConnector1">
            <a:avLst/>
          </a:prstGeom>
          <a:ln w="9525">
            <a:solidFill>
              <a:schemeClr val="tx1"/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1860349" y="2094259"/>
            <a:ext cx="1982709" cy="0"/>
          </a:xfrm>
          <a:prstGeom prst="straightConnector1">
            <a:avLst/>
          </a:prstGeom>
          <a:ln w="6350" cmpd="sng">
            <a:solidFill>
              <a:schemeClr val="tx1"/>
            </a:solidFill>
            <a:prstDash val="dash"/>
            <a:headEnd type="none"/>
            <a:tailEnd type="non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736559" y="1787948"/>
            <a:ext cx="0" cy="306312"/>
          </a:xfrm>
          <a:prstGeom prst="line">
            <a:avLst/>
          </a:prstGeom>
          <a:ln w="9525" cmpd="sng">
            <a:solidFill>
              <a:schemeClr val="tx1">
                <a:lumMod val="65000"/>
                <a:lumOff val="35000"/>
              </a:schemeClr>
            </a:solidFill>
            <a:prstDash val="solid"/>
            <a:headEnd type="none" w="sm" len="sm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41"/>
          <p:cNvSpPr txBox="1">
            <a:spLocks noChangeArrowheads="1"/>
          </p:cNvSpPr>
          <p:nvPr/>
        </p:nvSpPr>
        <p:spPr bwMode="auto">
          <a:xfrm>
            <a:off x="3815867" y="1810637"/>
            <a:ext cx="158617" cy="2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51412" rIns="0" bIns="51412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US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h</a:t>
            </a:r>
            <a:endParaRPr lang="en-US" sz="700" baseline="-25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3362676" y="2091990"/>
            <a:ext cx="262851" cy="0"/>
          </a:xfrm>
          <a:prstGeom prst="straightConnector1">
            <a:avLst/>
          </a:prstGeom>
          <a:ln w="9525">
            <a:solidFill>
              <a:schemeClr val="accent2"/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2145859" y="2094260"/>
            <a:ext cx="262851" cy="0"/>
          </a:xfrm>
          <a:prstGeom prst="straightConnector1">
            <a:avLst/>
          </a:prstGeom>
          <a:ln w="9525">
            <a:solidFill>
              <a:schemeClr val="accent2"/>
            </a:solidFill>
            <a:headEnd type="triangle" w="sm" len="med"/>
            <a:tailEnd type="non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3358144" y="2094259"/>
            <a:ext cx="0" cy="308580"/>
          </a:xfrm>
          <a:prstGeom prst="straightConnector1">
            <a:avLst/>
          </a:prstGeom>
          <a:ln w="9525">
            <a:solidFill>
              <a:srgbClr val="0070C0"/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2410975" y="2094259"/>
            <a:ext cx="0" cy="308580"/>
          </a:xfrm>
          <a:prstGeom prst="straightConnector1">
            <a:avLst/>
          </a:prstGeom>
          <a:ln w="9525">
            <a:solidFill>
              <a:srgbClr val="0070C0"/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545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"/>
          <p:cNvSpPr/>
          <p:nvPr/>
        </p:nvSpPr>
        <p:spPr>
          <a:xfrm>
            <a:off x="1520456" y="1792486"/>
            <a:ext cx="2583188" cy="952967"/>
          </a:xfrm>
          <a:prstGeom prst="rect">
            <a:avLst/>
          </a:prstGeom>
          <a:solidFill>
            <a:srgbClr val="B7DD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585" tIns="65293" rIns="130585" bIns="65293" anchor="ctr"/>
          <a:lstStyle/>
          <a:p>
            <a:pPr algn="ctr" defTabSz="215342">
              <a:defRPr/>
            </a:pPr>
            <a:endParaRPr lang="en-US"/>
          </a:p>
        </p:txBody>
      </p:sp>
      <p:cxnSp>
        <p:nvCxnSpPr>
          <p:cNvPr id="38" name="Straight Connector 4"/>
          <p:cNvCxnSpPr/>
          <p:nvPr/>
        </p:nvCxnSpPr>
        <p:spPr>
          <a:xfrm>
            <a:off x="1520456" y="1641600"/>
            <a:ext cx="0" cy="1107257"/>
          </a:xfrm>
          <a:prstGeom prst="line">
            <a:avLst/>
          </a:prstGeom>
          <a:ln w="9525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5"/>
          <p:cNvCxnSpPr/>
          <p:nvPr/>
        </p:nvCxnSpPr>
        <p:spPr>
          <a:xfrm>
            <a:off x="4107600" y="1638000"/>
            <a:ext cx="0" cy="1111795"/>
          </a:xfrm>
          <a:prstGeom prst="line">
            <a:avLst/>
          </a:prstGeom>
          <a:ln w="9525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6"/>
          <p:cNvCxnSpPr/>
          <p:nvPr/>
        </p:nvCxnSpPr>
        <p:spPr>
          <a:xfrm flipH="1">
            <a:off x="1520456" y="2745452"/>
            <a:ext cx="2592000" cy="0"/>
          </a:xfrm>
          <a:prstGeom prst="line">
            <a:avLst/>
          </a:prstGeom>
          <a:ln w="9525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>
                <a:latin typeface="Arial" pitchFamily="34" charset="0"/>
              </a:rPr>
              <a:t>Η άντωση στην περίπτωση </a:t>
            </a:r>
            <a:br>
              <a:rPr lang="el-GR" smtClean="0">
                <a:latin typeface="Arial" pitchFamily="34" charset="0"/>
              </a:rPr>
            </a:br>
            <a:r>
              <a:rPr lang="el-GR" smtClean="0">
                <a:latin typeface="Arial" pitchFamily="34" charset="0"/>
              </a:rPr>
              <a:t>ενός πλοίου στη θάλασσα:</a:t>
            </a:r>
            <a:endParaRPr lang="en-US" smtClean="0">
              <a:latin typeface="Arial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1520456" y="1792486"/>
            <a:ext cx="206201" cy="0"/>
          </a:xfrm>
          <a:prstGeom prst="line">
            <a:avLst/>
          </a:prstGeom>
          <a:ln w="6350" cmpd="sng">
            <a:solidFill>
              <a:schemeClr val="tx1">
                <a:lumMod val="65000"/>
                <a:lumOff val="35000"/>
              </a:schemeClr>
            </a:solidFill>
            <a:prstDash val="solid"/>
            <a:headEnd type="triangle" w="med" len="sm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520456" y="1792486"/>
            <a:ext cx="0" cy="217821"/>
          </a:xfrm>
          <a:prstGeom prst="line">
            <a:avLst/>
          </a:prstGeom>
          <a:ln w="6350" cmpd="sng">
            <a:solidFill>
              <a:schemeClr val="tx1">
                <a:lumMod val="65000"/>
                <a:lumOff val="35000"/>
              </a:schemeClr>
            </a:solidFill>
            <a:prstDash val="solid"/>
            <a:headEnd type="triangle" w="med" len="sm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1493265" y="1767529"/>
            <a:ext cx="52116" cy="4991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317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585" tIns="65293" rIns="130585" bIns="6529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8377" name="TextBox 25"/>
          <p:cNvSpPr txBox="1">
            <a:spLocks noChangeArrowheads="1"/>
          </p:cNvSpPr>
          <p:nvPr/>
        </p:nvSpPr>
        <p:spPr bwMode="auto">
          <a:xfrm>
            <a:off x="1538584" y="1529285"/>
            <a:ext cx="321765" cy="224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585" tIns="65293" rIns="130585" bIns="65293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58378" name="TextBox 26"/>
          <p:cNvSpPr txBox="1">
            <a:spLocks noChangeArrowheads="1"/>
          </p:cNvSpPr>
          <p:nvPr/>
        </p:nvSpPr>
        <p:spPr bwMode="auto">
          <a:xfrm>
            <a:off x="1479669" y="1817446"/>
            <a:ext cx="324031" cy="224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585" tIns="65293" rIns="130585" bIns="65293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z</a:t>
            </a:r>
          </a:p>
        </p:txBody>
      </p:sp>
      <p:sp>
        <p:nvSpPr>
          <p:cNvPr id="48" name="Freeform 7"/>
          <p:cNvSpPr>
            <a:spLocks/>
          </p:cNvSpPr>
          <p:nvPr/>
        </p:nvSpPr>
        <p:spPr bwMode="auto">
          <a:xfrm>
            <a:off x="2336199" y="1787948"/>
            <a:ext cx="1121647" cy="392532"/>
          </a:xfrm>
          <a:custGeom>
            <a:avLst/>
            <a:gdLst>
              <a:gd name="T0" fmla="*/ 0 w 2924"/>
              <a:gd name="T1" fmla="*/ 0 h 1351"/>
              <a:gd name="T2" fmla="*/ 3 w 2924"/>
              <a:gd name="T3" fmla="*/ 729 h 1351"/>
              <a:gd name="T4" fmla="*/ 27 w 2924"/>
              <a:gd name="T5" fmla="*/ 847 h 1351"/>
              <a:gd name="T6" fmla="*/ 65 w 2924"/>
              <a:gd name="T7" fmla="*/ 926 h 1351"/>
              <a:gd name="T8" fmla="*/ 117 w 2924"/>
              <a:gd name="T9" fmla="*/ 999 h 1351"/>
              <a:gd name="T10" fmla="*/ 203 w 2924"/>
              <a:gd name="T11" fmla="*/ 1100 h 1351"/>
              <a:gd name="T12" fmla="*/ 307 w 2924"/>
              <a:gd name="T13" fmla="*/ 1174 h 1351"/>
              <a:gd name="T14" fmla="*/ 441 w 2924"/>
              <a:gd name="T15" fmla="*/ 1238 h 1351"/>
              <a:gd name="T16" fmla="*/ 604 w 2924"/>
              <a:gd name="T17" fmla="*/ 1286 h 1351"/>
              <a:gd name="T18" fmla="*/ 773 w 2924"/>
              <a:gd name="T19" fmla="*/ 1324 h 1351"/>
              <a:gd name="T20" fmla="*/ 934 w 2924"/>
              <a:gd name="T21" fmla="*/ 1338 h 1351"/>
              <a:gd name="T22" fmla="*/ 1149 w 2924"/>
              <a:gd name="T23" fmla="*/ 1350 h 1351"/>
              <a:gd name="T24" fmla="*/ 1790 w 2924"/>
              <a:gd name="T25" fmla="*/ 1350 h 1351"/>
              <a:gd name="T26" fmla="*/ 2055 w 2924"/>
              <a:gd name="T27" fmla="*/ 1326 h 1351"/>
              <a:gd name="T28" fmla="*/ 2304 w 2924"/>
              <a:gd name="T29" fmla="*/ 1277 h 1351"/>
              <a:gd name="T30" fmla="*/ 2553 w 2924"/>
              <a:gd name="T31" fmla="*/ 1195 h 1351"/>
              <a:gd name="T32" fmla="*/ 2707 w 2924"/>
              <a:gd name="T33" fmla="*/ 1088 h 1351"/>
              <a:gd name="T34" fmla="*/ 2804 w 2924"/>
              <a:gd name="T35" fmla="*/ 996 h 1351"/>
              <a:gd name="T36" fmla="*/ 2895 w 2924"/>
              <a:gd name="T37" fmla="*/ 812 h 1351"/>
              <a:gd name="T38" fmla="*/ 2915 w 2924"/>
              <a:gd name="T39" fmla="*/ 688 h 1351"/>
              <a:gd name="T40" fmla="*/ 2922 w 2924"/>
              <a:gd name="T41" fmla="*/ 544 h 1351"/>
              <a:gd name="T42" fmla="*/ 2923 w 2924"/>
              <a:gd name="T43" fmla="*/ 0 h 1351"/>
              <a:gd name="T44" fmla="*/ 0 w 2924"/>
              <a:gd name="T45" fmla="*/ 0 h 1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924" h="1351">
                <a:moveTo>
                  <a:pt x="0" y="0"/>
                </a:moveTo>
                <a:lnTo>
                  <a:pt x="3" y="729"/>
                </a:lnTo>
                <a:lnTo>
                  <a:pt x="27" y="847"/>
                </a:lnTo>
                <a:lnTo>
                  <a:pt x="65" y="926"/>
                </a:lnTo>
                <a:lnTo>
                  <a:pt x="117" y="999"/>
                </a:lnTo>
                <a:lnTo>
                  <a:pt x="203" y="1100"/>
                </a:lnTo>
                <a:lnTo>
                  <a:pt x="307" y="1174"/>
                </a:lnTo>
                <a:lnTo>
                  <a:pt x="441" y="1238"/>
                </a:lnTo>
                <a:lnTo>
                  <a:pt x="604" y="1286"/>
                </a:lnTo>
                <a:lnTo>
                  <a:pt x="773" y="1324"/>
                </a:lnTo>
                <a:lnTo>
                  <a:pt x="934" y="1338"/>
                </a:lnTo>
                <a:lnTo>
                  <a:pt x="1149" y="1350"/>
                </a:lnTo>
                <a:lnTo>
                  <a:pt x="1790" y="1350"/>
                </a:lnTo>
                <a:lnTo>
                  <a:pt x="2055" y="1326"/>
                </a:lnTo>
                <a:lnTo>
                  <a:pt x="2304" y="1277"/>
                </a:lnTo>
                <a:lnTo>
                  <a:pt x="2553" y="1195"/>
                </a:lnTo>
                <a:lnTo>
                  <a:pt x="2707" y="1088"/>
                </a:lnTo>
                <a:lnTo>
                  <a:pt x="2804" y="996"/>
                </a:lnTo>
                <a:lnTo>
                  <a:pt x="2895" y="812"/>
                </a:lnTo>
                <a:lnTo>
                  <a:pt x="2915" y="688"/>
                </a:lnTo>
                <a:lnTo>
                  <a:pt x="2922" y="544"/>
                </a:lnTo>
                <a:lnTo>
                  <a:pt x="2923" y="0"/>
                </a:lnTo>
                <a:lnTo>
                  <a:pt x="0" y="0"/>
                </a:lnTo>
              </a:path>
            </a:pathLst>
          </a:custGeom>
          <a:solidFill>
            <a:schemeClr val="bg1"/>
          </a:solidFill>
          <a:ln w="76200" cap="rnd" cmpd="sng">
            <a:noFill/>
            <a:prstDash val="solid"/>
            <a:round/>
            <a:headEnd/>
            <a:tailEnd/>
          </a:ln>
          <a:effectLst/>
          <a:extLst/>
        </p:spPr>
        <p:txBody>
          <a:bodyPr lIns="130585" tIns="65293" rIns="130585" bIns="65293"/>
          <a:lstStyle/>
          <a:p>
            <a:pPr>
              <a:defRPr/>
            </a:pPr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52" name="Freeform 11"/>
          <p:cNvSpPr>
            <a:spLocks/>
          </p:cNvSpPr>
          <p:nvPr/>
        </p:nvSpPr>
        <p:spPr bwMode="auto">
          <a:xfrm>
            <a:off x="2336199" y="1579202"/>
            <a:ext cx="1121647" cy="601278"/>
          </a:xfrm>
          <a:custGeom>
            <a:avLst/>
            <a:gdLst>
              <a:gd name="T0" fmla="*/ 0 w 2996"/>
              <a:gd name="T1" fmla="*/ 0 h 1985"/>
              <a:gd name="T2" fmla="*/ 0 w 2996"/>
              <a:gd name="T3" fmla="*/ 278057 h 1985"/>
              <a:gd name="T4" fmla="*/ 10229 w 2996"/>
              <a:gd name="T5" fmla="*/ 311966 h 1985"/>
              <a:gd name="T6" fmla="*/ 22032 w 2996"/>
              <a:gd name="T7" fmla="*/ 329557 h 1985"/>
              <a:gd name="T8" fmla="*/ 43802 w 2996"/>
              <a:gd name="T9" fmla="*/ 353929 h 1985"/>
              <a:gd name="T10" fmla="*/ 70818 w 2996"/>
              <a:gd name="T11" fmla="*/ 374275 h 1985"/>
              <a:gd name="T12" fmla="*/ 112783 w 2996"/>
              <a:gd name="T13" fmla="*/ 393349 h 1985"/>
              <a:gd name="T14" fmla="*/ 163143 w 2996"/>
              <a:gd name="T15" fmla="*/ 405429 h 1985"/>
              <a:gd name="T16" fmla="*/ 225567 w 2996"/>
              <a:gd name="T17" fmla="*/ 414966 h 1985"/>
              <a:gd name="T18" fmla="*/ 309499 w 2996"/>
              <a:gd name="T19" fmla="*/ 420476 h 1985"/>
              <a:gd name="T20" fmla="*/ 474477 w 2996"/>
              <a:gd name="T21" fmla="*/ 420476 h 1985"/>
              <a:gd name="T22" fmla="*/ 556835 w 2996"/>
              <a:gd name="T23" fmla="*/ 413694 h 1985"/>
              <a:gd name="T24" fmla="*/ 618997 w 2996"/>
              <a:gd name="T25" fmla="*/ 404157 h 1985"/>
              <a:gd name="T26" fmla="*/ 679586 w 2996"/>
              <a:gd name="T27" fmla="*/ 389110 h 1985"/>
              <a:gd name="T28" fmla="*/ 726797 w 2996"/>
              <a:gd name="T29" fmla="*/ 363466 h 1985"/>
              <a:gd name="T30" fmla="*/ 750141 w 2996"/>
              <a:gd name="T31" fmla="*/ 343120 h 1985"/>
              <a:gd name="T32" fmla="*/ 770599 w 2996"/>
              <a:gd name="T33" fmla="*/ 314721 h 1985"/>
              <a:gd name="T34" fmla="*/ 782140 w 2996"/>
              <a:gd name="T35" fmla="*/ 287594 h 1985"/>
              <a:gd name="T36" fmla="*/ 785550 w 2996"/>
              <a:gd name="T37" fmla="*/ 254956 h 1985"/>
              <a:gd name="T38" fmla="*/ 785550 w 2996"/>
              <a:gd name="T39" fmla="*/ 237366 h 1985"/>
              <a:gd name="T40" fmla="*/ 785550 w 2996"/>
              <a:gd name="T41" fmla="*/ 0 h 1985"/>
              <a:gd name="T42" fmla="*/ 0 w 2996"/>
              <a:gd name="T43" fmla="*/ 0 h 198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996" h="1985">
                <a:moveTo>
                  <a:pt x="0" y="0"/>
                </a:moveTo>
                <a:lnTo>
                  <a:pt x="0" y="1312"/>
                </a:lnTo>
                <a:lnTo>
                  <a:pt x="39" y="1472"/>
                </a:lnTo>
                <a:lnTo>
                  <a:pt x="84" y="1555"/>
                </a:lnTo>
                <a:lnTo>
                  <a:pt x="167" y="1670"/>
                </a:lnTo>
                <a:lnTo>
                  <a:pt x="270" y="1766"/>
                </a:lnTo>
                <a:lnTo>
                  <a:pt x="430" y="1856"/>
                </a:lnTo>
                <a:lnTo>
                  <a:pt x="622" y="1913"/>
                </a:lnTo>
                <a:lnTo>
                  <a:pt x="860" y="1958"/>
                </a:lnTo>
                <a:lnTo>
                  <a:pt x="1180" y="1984"/>
                </a:lnTo>
                <a:lnTo>
                  <a:pt x="1809" y="1984"/>
                </a:lnTo>
                <a:lnTo>
                  <a:pt x="2123" y="1952"/>
                </a:lnTo>
                <a:lnTo>
                  <a:pt x="2360" y="1907"/>
                </a:lnTo>
                <a:lnTo>
                  <a:pt x="2591" y="1836"/>
                </a:lnTo>
                <a:lnTo>
                  <a:pt x="2771" y="1715"/>
                </a:lnTo>
                <a:lnTo>
                  <a:pt x="2860" y="1619"/>
                </a:lnTo>
                <a:lnTo>
                  <a:pt x="2938" y="1485"/>
                </a:lnTo>
                <a:lnTo>
                  <a:pt x="2982" y="1357"/>
                </a:lnTo>
                <a:lnTo>
                  <a:pt x="2995" y="1203"/>
                </a:lnTo>
                <a:lnTo>
                  <a:pt x="2995" y="1120"/>
                </a:lnTo>
                <a:lnTo>
                  <a:pt x="2995" y="0"/>
                </a:lnTo>
                <a:lnTo>
                  <a:pt x="0" y="0"/>
                </a:lnTo>
              </a:path>
            </a:pathLst>
          </a:custGeom>
          <a:noFill/>
          <a:ln w="9525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130585" tIns="65293" rIns="130585" bIns="65293"/>
          <a:lstStyle/>
          <a:p>
            <a:endParaRPr lang="el-GR"/>
          </a:p>
        </p:txBody>
      </p:sp>
      <p:cxnSp>
        <p:nvCxnSpPr>
          <p:cNvPr id="76" name="Straight Connector 75"/>
          <p:cNvCxnSpPr/>
          <p:nvPr/>
        </p:nvCxnSpPr>
        <p:spPr bwMode="auto">
          <a:xfrm>
            <a:off x="2646634" y="1261547"/>
            <a:ext cx="50984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 bwMode="auto">
          <a:xfrm>
            <a:off x="2759932" y="1229781"/>
            <a:ext cx="280978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 bwMode="auto">
          <a:xfrm>
            <a:off x="2759932" y="1225244"/>
            <a:ext cx="0" cy="31766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 bwMode="auto">
          <a:xfrm>
            <a:off x="3036378" y="1225244"/>
            <a:ext cx="0" cy="31766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 bwMode="auto">
          <a:xfrm>
            <a:off x="2728209" y="1295582"/>
            <a:ext cx="0" cy="233703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 bwMode="auto">
          <a:xfrm>
            <a:off x="2648901" y="1259279"/>
            <a:ext cx="0" cy="45379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 bwMode="auto">
          <a:xfrm>
            <a:off x="2646634" y="1302388"/>
            <a:ext cx="81574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 bwMode="auto">
          <a:xfrm>
            <a:off x="3065837" y="1297851"/>
            <a:ext cx="4532" cy="231435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 bwMode="auto">
          <a:xfrm>
            <a:off x="3070369" y="1302388"/>
            <a:ext cx="81574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 bwMode="auto">
          <a:xfrm>
            <a:off x="3151943" y="1259279"/>
            <a:ext cx="0" cy="45379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 bwMode="auto">
          <a:xfrm flipH="1">
            <a:off x="2821113" y="1188941"/>
            <a:ext cx="18128" cy="40841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 bwMode="auto">
          <a:xfrm>
            <a:off x="2948007" y="1188941"/>
            <a:ext cx="22660" cy="40841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 bwMode="auto">
          <a:xfrm>
            <a:off x="2839241" y="1188940"/>
            <a:ext cx="108766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 bwMode="auto">
          <a:xfrm>
            <a:off x="2771263" y="1245665"/>
            <a:ext cx="25152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Rectangle 106"/>
          <p:cNvSpPr/>
          <p:nvPr/>
        </p:nvSpPr>
        <p:spPr bwMode="auto">
          <a:xfrm>
            <a:off x="2474422" y="1529286"/>
            <a:ext cx="847467" cy="521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585" tIns="65293" rIns="130585" bIns="65293" anchor="ctr"/>
          <a:lstStyle/>
          <a:p>
            <a:pPr algn="ctr">
              <a:defRPr/>
            </a:pPr>
            <a:endParaRPr lang="en-US">
              <a:latin typeface="Arial"/>
              <a:cs typeface="Arial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flipH="1">
            <a:off x="1860349" y="2094259"/>
            <a:ext cx="1982709" cy="0"/>
          </a:xfrm>
          <a:prstGeom prst="straightConnector1">
            <a:avLst/>
          </a:prstGeom>
          <a:ln w="6350" cmpd="sng">
            <a:solidFill>
              <a:schemeClr val="tx1"/>
            </a:solidFill>
            <a:prstDash val="dash"/>
            <a:headEnd type="none"/>
            <a:tailEnd type="non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3358144" y="2094259"/>
            <a:ext cx="0" cy="308580"/>
          </a:xfrm>
          <a:prstGeom prst="straightConnector1">
            <a:avLst/>
          </a:prstGeom>
          <a:ln w="9525">
            <a:solidFill>
              <a:srgbClr val="0070C0"/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2410975" y="2094259"/>
            <a:ext cx="0" cy="308580"/>
          </a:xfrm>
          <a:prstGeom prst="straightConnector1">
            <a:avLst/>
          </a:prstGeom>
          <a:ln w="9525">
            <a:solidFill>
              <a:srgbClr val="0070C0"/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35"/>
          <p:cNvCxnSpPr/>
          <p:nvPr/>
        </p:nvCxnSpPr>
        <p:spPr>
          <a:xfrm>
            <a:off x="3736559" y="1787948"/>
            <a:ext cx="0" cy="306312"/>
          </a:xfrm>
          <a:prstGeom prst="line">
            <a:avLst/>
          </a:prstGeom>
          <a:ln w="9525" cmpd="sng">
            <a:solidFill>
              <a:schemeClr val="tx1">
                <a:lumMod val="65000"/>
                <a:lumOff val="35000"/>
              </a:schemeClr>
            </a:solidFill>
            <a:prstDash val="solid"/>
            <a:headEnd type="none" w="sm" len="sm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1"/>
          <p:cNvSpPr txBox="1">
            <a:spLocks noChangeArrowheads="1"/>
          </p:cNvSpPr>
          <p:nvPr/>
        </p:nvSpPr>
        <p:spPr bwMode="auto">
          <a:xfrm>
            <a:off x="3815867" y="1810637"/>
            <a:ext cx="158617" cy="2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51412" rIns="0" bIns="51412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US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h</a:t>
            </a:r>
            <a:endParaRPr lang="en-US" sz="700" baseline="-25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</p:txBody>
      </p:sp>
      <p:cxnSp>
        <p:nvCxnSpPr>
          <p:cNvPr id="51" name="Straight Arrow Connector 38"/>
          <p:cNvCxnSpPr/>
          <p:nvPr/>
        </p:nvCxnSpPr>
        <p:spPr>
          <a:xfrm flipH="1">
            <a:off x="3362676" y="2091990"/>
            <a:ext cx="262851" cy="0"/>
          </a:xfrm>
          <a:prstGeom prst="straightConnector1">
            <a:avLst/>
          </a:prstGeom>
          <a:ln w="9525">
            <a:solidFill>
              <a:schemeClr val="accent2"/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45"/>
          <p:cNvCxnSpPr/>
          <p:nvPr/>
        </p:nvCxnSpPr>
        <p:spPr>
          <a:xfrm flipH="1">
            <a:off x="2145859" y="2094260"/>
            <a:ext cx="262851" cy="0"/>
          </a:xfrm>
          <a:prstGeom prst="straightConnector1">
            <a:avLst/>
          </a:prstGeom>
          <a:ln w="9525">
            <a:solidFill>
              <a:schemeClr val="accent2"/>
            </a:solidFill>
            <a:headEnd type="triangle" w="sm" len="med"/>
            <a:tailEnd type="non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829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"/>
          <p:cNvSpPr/>
          <p:nvPr/>
        </p:nvSpPr>
        <p:spPr>
          <a:xfrm>
            <a:off x="1520456" y="1792486"/>
            <a:ext cx="2583188" cy="952967"/>
          </a:xfrm>
          <a:prstGeom prst="rect">
            <a:avLst/>
          </a:prstGeom>
          <a:solidFill>
            <a:srgbClr val="B7DD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585" tIns="65293" rIns="130585" bIns="65293" anchor="ctr"/>
          <a:lstStyle/>
          <a:p>
            <a:pPr algn="ctr" defTabSz="215342">
              <a:defRPr/>
            </a:pPr>
            <a:endParaRPr lang="en-US"/>
          </a:p>
        </p:txBody>
      </p:sp>
      <p:cxnSp>
        <p:nvCxnSpPr>
          <p:cNvPr id="35" name="Straight Connector 4"/>
          <p:cNvCxnSpPr/>
          <p:nvPr/>
        </p:nvCxnSpPr>
        <p:spPr>
          <a:xfrm>
            <a:off x="1520456" y="1641600"/>
            <a:ext cx="0" cy="1107257"/>
          </a:xfrm>
          <a:prstGeom prst="line">
            <a:avLst/>
          </a:prstGeom>
          <a:ln w="9525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5"/>
          <p:cNvCxnSpPr/>
          <p:nvPr/>
        </p:nvCxnSpPr>
        <p:spPr>
          <a:xfrm>
            <a:off x="4107600" y="1638000"/>
            <a:ext cx="0" cy="1111795"/>
          </a:xfrm>
          <a:prstGeom prst="line">
            <a:avLst/>
          </a:prstGeom>
          <a:ln w="9525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6"/>
          <p:cNvCxnSpPr/>
          <p:nvPr/>
        </p:nvCxnSpPr>
        <p:spPr>
          <a:xfrm flipH="1">
            <a:off x="1520456" y="2745452"/>
            <a:ext cx="2592000" cy="0"/>
          </a:xfrm>
          <a:prstGeom prst="line">
            <a:avLst/>
          </a:prstGeom>
          <a:ln w="9525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>
                <a:latin typeface="Arial" pitchFamily="34" charset="0"/>
              </a:rPr>
              <a:t>Η άντωση στην περίπτωση </a:t>
            </a:r>
            <a:br>
              <a:rPr lang="el-GR" smtClean="0">
                <a:latin typeface="Arial" pitchFamily="34" charset="0"/>
              </a:rPr>
            </a:br>
            <a:r>
              <a:rPr lang="el-GR" smtClean="0">
                <a:latin typeface="Arial" pitchFamily="34" charset="0"/>
              </a:rPr>
              <a:t>ενός πλοίου στη θάλασσα:</a:t>
            </a:r>
            <a:endParaRPr lang="en-US" smtClean="0">
              <a:latin typeface="Arial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1520456" y="1792486"/>
            <a:ext cx="206201" cy="0"/>
          </a:xfrm>
          <a:prstGeom prst="line">
            <a:avLst/>
          </a:prstGeom>
          <a:ln w="6350" cmpd="sng">
            <a:solidFill>
              <a:schemeClr val="tx1">
                <a:lumMod val="65000"/>
                <a:lumOff val="35000"/>
              </a:schemeClr>
            </a:solidFill>
            <a:prstDash val="solid"/>
            <a:headEnd type="triangle" w="med" len="sm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520456" y="1792486"/>
            <a:ext cx="0" cy="217821"/>
          </a:xfrm>
          <a:prstGeom prst="line">
            <a:avLst/>
          </a:prstGeom>
          <a:ln w="6350" cmpd="sng">
            <a:solidFill>
              <a:schemeClr val="tx1">
                <a:lumMod val="65000"/>
                <a:lumOff val="35000"/>
              </a:schemeClr>
            </a:solidFill>
            <a:prstDash val="solid"/>
            <a:headEnd type="triangle" w="med" len="sm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1493265" y="1767529"/>
            <a:ext cx="52116" cy="4991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317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585" tIns="65293" rIns="130585" bIns="6529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9401" name="TextBox 25"/>
          <p:cNvSpPr txBox="1">
            <a:spLocks noChangeArrowheads="1"/>
          </p:cNvSpPr>
          <p:nvPr/>
        </p:nvSpPr>
        <p:spPr bwMode="auto">
          <a:xfrm>
            <a:off x="1538584" y="1529285"/>
            <a:ext cx="321765" cy="224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585" tIns="65293" rIns="130585" bIns="65293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59402" name="TextBox 26"/>
          <p:cNvSpPr txBox="1">
            <a:spLocks noChangeArrowheads="1"/>
          </p:cNvSpPr>
          <p:nvPr/>
        </p:nvSpPr>
        <p:spPr bwMode="auto">
          <a:xfrm>
            <a:off x="1479669" y="1817446"/>
            <a:ext cx="324031" cy="224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585" tIns="65293" rIns="130585" bIns="65293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z</a:t>
            </a:r>
          </a:p>
        </p:txBody>
      </p:sp>
      <p:sp>
        <p:nvSpPr>
          <p:cNvPr id="48" name="Freeform 7"/>
          <p:cNvSpPr>
            <a:spLocks/>
          </p:cNvSpPr>
          <p:nvPr/>
        </p:nvSpPr>
        <p:spPr bwMode="auto">
          <a:xfrm>
            <a:off x="2336199" y="1787948"/>
            <a:ext cx="1121647" cy="392532"/>
          </a:xfrm>
          <a:custGeom>
            <a:avLst/>
            <a:gdLst>
              <a:gd name="T0" fmla="*/ 0 w 2924"/>
              <a:gd name="T1" fmla="*/ 0 h 1351"/>
              <a:gd name="T2" fmla="*/ 3 w 2924"/>
              <a:gd name="T3" fmla="*/ 729 h 1351"/>
              <a:gd name="T4" fmla="*/ 27 w 2924"/>
              <a:gd name="T5" fmla="*/ 847 h 1351"/>
              <a:gd name="T6" fmla="*/ 65 w 2924"/>
              <a:gd name="T7" fmla="*/ 926 h 1351"/>
              <a:gd name="T8" fmla="*/ 117 w 2924"/>
              <a:gd name="T9" fmla="*/ 999 h 1351"/>
              <a:gd name="T10" fmla="*/ 203 w 2924"/>
              <a:gd name="T11" fmla="*/ 1100 h 1351"/>
              <a:gd name="T12" fmla="*/ 307 w 2924"/>
              <a:gd name="T13" fmla="*/ 1174 h 1351"/>
              <a:gd name="T14" fmla="*/ 441 w 2924"/>
              <a:gd name="T15" fmla="*/ 1238 h 1351"/>
              <a:gd name="T16" fmla="*/ 604 w 2924"/>
              <a:gd name="T17" fmla="*/ 1286 h 1351"/>
              <a:gd name="T18" fmla="*/ 773 w 2924"/>
              <a:gd name="T19" fmla="*/ 1324 h 1351"/>
              <a:gd name="T20" fmla="*/ 934 w 2924"/>
              <a:gd name="T21" fmla="*/ 1338 h 1351"/>
              <a:gd name="T22" fmla="*/ 1149 w 2924"/>
              <a:gd name="T23" fmla="*/ 1350 h 1351"/>
              <a:gd name="T24" fmla="*/ 1790 w 2924"/>
              <a:gd name="T25" fmla="*/ 1350 h 1351"/>
              <a:gd name="T26" fmla="*/ 2055 w 2924"/>
              <a:gd name="T27" fmla="*/ 1326 h 1351"/>
              <a:gd name="T28" fmla="*/ 2304 w 2924"/>
              <a:gd name="T29" fmla="*/ 1277 h 1351"/>
              <a:gd name="T30" fmla="*/ 2553 w 2924"/>
              <a:gd name="T31" fmla="*/ 1195 h 1351"/>
              <a:gd name="T32" fmla="*/ 2707 w 2924"/>
              <a:gd name="T33" fmla="*/ 1088 h 1351"/>
              <a:gd name="T34" fmla="*/ 2804 w 2924"/>
              <a:gd name="T35" fmla="*/ 996 h 1351"/>
              <a:gd name="T36" fmla="*/ 2895 w 2924"/>
              <a:gd name="T37" fmla="*/ 812 h 1351"/>
              <a:gd name="T38" fmla="*/ 2915 w 2924"/>
              <a:gd name="T39" fmla="*/ 688 h 1351"/>
              <a:gd name="T40" fmla="*/ 2922 w 2924"/>
              <a:gd name="T41" fmla="*/ 544 h 1351"/>
              <a:gd name="T42" fmla="*/ 2923 w 2924"/>
              <a:gd name="T43" fmla="*/ 0 h 1351"/>
              <a:gd name="T44" fmla="*/ 0 w 2924"/>
              <a:gd name="T45" fmla="*/ 0 h 1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924" h="1351">
                <a:moveTo>
                  <a:pt x="0" y="0"/>
                </a:moveTo>
                <a:lnTo>
                  <a:pt x="3" y="729"/>
                </a:lnTo>
                <a:lnTo>
                  <a:pt x="27" y="847"/>
                </a:lnTo>
                <a:lnTo>
                  <a:pt x="65" y="926"/>
                </a:lnTo>
                <a:lnTo>
                  <a:pt x="117" y="999"/>
                </a:lnTo>
                <a:lnTo>
                  <a:pt x="203" y="1100"/>
                </a:lnTo>
                <a:lnTo>
                  <a:pt x="307" y="1174"/>
                </a:lnTo>
                <a:lnTo>
                  <a:pt x="441" y="1238"/>
                </a:lnTo>
                <a:lnTo>
                  <a:pt x="604" y="1286"/>
                </a:lnTo>
                <a:lnTo>
                  <a:pt x="773" y="1324"/>
                </a:lnTo>
                <a:lnTo>
                  <a:pt x="934" y="1338"/>
                </a:lnTo>
                <a:lnTo>
                  <a:pt x="1149" y="1350"/>
                </a:lnTo>
                <a:lnTo>
                  <a:pt x="1790" y="1350"/>
                </a:lnTo>
                <a:lnTo>
                  <a:pt x="2055" y="1326"/>
                </a:lnTo>
                <a:lnTo>
                  <a:pt x="2304" y="1277"/>
                </a:lnTo>
                <a:lnTo>
                  <a:pt x="2553" y="1195"/>
                </a:lnTo>
                <a:lnTo>
                  <a:pt x="2707" y="1088"/>
                </a:lnTo>
                <a:lnTo>
                  <a:pt x="2804" y="996"/>
                </a:lnTo>
                <a:lnTo>
                  <a:pt x="2895" y="812"/>
                </a:lnTo>
                <a:lnTo>
                  <a:pt x="2915" y="688"/>
                </a:lnTo>
                <a:lnTo>
                  <a:pt x="2922" y="544"/>
                </a:lnTo>
                <a:lnTo>
                  <a:pt x="2923" y="0"/>
                </a:lnTo>
                <a:lnTo>
                  <a:pt x="0" y="0"/>
                </a:lnTo>
              </a:path>
            </a:pathLst>
          </a:custGeom>
          <a:solidFill>
            <a:schemeClr val="bg1"/>
          </a:solidFill>
          <a:ln w="76200" cap="rnd" cmpd="sng">
            <a:noFill/>
            <a:prstDash val="solid"/>
            <a:round/>
            <a:headEnd/>
            <a:tailEnd/>
          </a:ln>
          <a:effectLst/>
          <a:extLst/>
        </p:spPr>
        <p:txBody>
          <a:bodyPr lIns="130585" tIns="65293" rIns="130585" bIns="65293"/>
          <a:lstStyle/>
          <a:p>
            <a:pPr>
              <a:defRPr/>
            </a:pPr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52" name="Freeform 11"/>
          <p:cNvSpPr>
            <a:spLocks/>
          </p:cNvSpPr>
          <p:nvPr/>
        </p:nvSpPr>
        <p:spPr bwMode="auto">
          <a:xfrm>
            <a:off x="2336199" y="1579202"/>
            <a:ext cx="1121647" cy="601278"/>
          </a:xfrm>
          <a:custGeom>
            <a:avLst/>
            <a:gdLst>
              <a:gd name="T0" fmla="*/ 0 w 2996"/>
              <a:gd name="T1" fmla="*/ 0 h 1985"/>
              <a:gd name="T2" fmla="*/ 0 w 2996"/>
              <a:gd name="T3" fmla="*/ 278057 h 1985"/>
              <a:gd name="T4" fmla="*/ 10229 w 2996"/>
              <a:gd name="T5" fmla="*/ 311966 h 1985"/>
              <a:gd name="T6" fmla="*/ 22032 w 2996"/>
              <a:gd name="T7" fmla="*/ 329557 h 1985"/>
              <a:gd name="T8" fmla="*/ 43802 w 2996"/>
              <a:gd name="T9" fmla="*/ 353929 h 1985"/>
              <a:gd name="T10" fmla="*/ 70818 w 2996"/>
              <a:gd name="T11" fmla="*/ 374275 h 1985"/>
              <a:gd name="T12" fmla="*/ 112783 w 2996"/>
              <a:gd name="T13" fmla="*/ 393349 h 1985"/>
              <a:gd name="T14" fmla="*/ 163143 w 2996"/>
              <a:gd name="T15" fmla="*/ 405429 h 1985"/>
              <a:gd name="T16" fmla="*/ 225567 w 2996"/>
              <a:gd name="T17" fmla="*/ 414966 h 1985"/>
              <a:gd name="T18" fmla="*/ 309499 w 2996"/>
              <a:gd name="T19" fmla="*/ 420476 h 1985"/>
              <a:gd name="T20" fmla="*/ 474477 w 2996"/>
              <a:gd name="T21" fmla="*/ 420476 h 1985"/>
              <a:gd name="T22" fmla="*/ 556835 w 2996"/>
              <a:gd name="T23" fmla="*/ 413694 h 1985"/>
              <a:gd name="T24" fmla="*/ 618997 w 2996"/>
              <a:gd name="T25" fmla="*/ 404157 h 1985"/>
              <a:gd name="T26" fmla="*/ 679586 w 2996"/>
              <a:gd name="T27" fmla="*/ 389110 h 1985"/>
              <a:gd name="T28" fmla="*/ 726797 w 2996"/>
              <a:gd name="T29" fmla="*/ 363466 h 1985"/>
              <a:gd name="T30" fmla="*/ 750141 w 2996"/>
              <a:gd name="T31" fmla="*/ 343120 h 1985"/>
              <a:gd name="T32" fmla="*/ 770599 w 2996"/>
              <a:gd name="T33" fmla="*/ 314721 h 1985"/>
              <a:gd name="T34" fmla="*/ 782140 w 2996"/>
              <a:gd name="T35" fmla="*/ 287594 h 1985"/>
              <a:gd name="T36" fmla="*/ 785550 w 2996"/>
              <a:gd name="T37" fmla="*/ 254956 h 1985"/>
              <a:gd name="T38" fmla="*/ 785550 w 2996"/>
              <a:gd name="T39" fmla="*/ 237366 h 1985"/>
              <a:gd name="T40" fmla="*/ 785550 w 2996"/>
              <a:gd name="T41" fmla="*/ 0 h 1985"/>
              <a:gd name="T42" fmla="*/ 0 w 2996"/>
              <a:gd name="T43" fmla="*/ 0 h 198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996" h="1985">
                <a:moveTo>
                  <a:pt x="0" y="0"/>
                </a:moveTo>
                <a:lnTo>
                  <a:pt x="0" y="1312"/>
                </a:lnTo>
                <a:lnTo>
                  <a:pt x="39" y="1472"/>
                </a:lnTo>
                <a:lnTo>
                  <a:pt x="84" y="1555"/>
                </a:lnTo>
                <a:lnTo>
                  <a:pt x="167" y="1670"/>
                </a:lnTo>
                <a:lnTo>
                  <a:pt x="270" y="1766"/>
                </a:lnTo>
                <a:lnTo>
                  <a:pt x="430" y="1856"/>
                </a:lnTo>
                <a:lnTo>
                  <a:pt x="622" y="1913"/>
                </a:lnTo>
                <a:lnTo>
                  <a:pt x="860" y="1958"/>
                </a:lnTo>
                <a:lnTo>
                  <a:pt x="1180" y="1984"/>
                </a:lnTo>
                <a:lnTo>
                  <a:pt x="1809" y="1984"/>
                </a:lnTo>
                <a:lnTo>
                  <a:pt x="2123" y="1952"/>
                </a:lnTo>
                <a:lnTo>
                  <a:pt x="2360" y="1907"/>
                </a:lnTo>
                <a:lnTo>
                  <a:pt x="2591" y="1836"/>
                </a:lnTo>
                <a:lnTo>
                  <a:pt x="2771" y="1715"/>
                </a:lnTo>
                <a:lnTo>
                  <a:pt x="2860" y="1619"/>
                </a:lnTo>
                <a:lnTo>
                  <a:pt x="2938" y="1485"/>
                </a:lnTo>
                <a:lnTo>
                  <a:pt x="2982" y="1357"/>
                </a:lnTo>
                <a:lnTo>
                  <a:pt x="2995" y="1203"/>
                </a:lnTo>
                <a:lnTo>
                  <a:pt x="2995" y="1120"/>
                </a:lnTo>
                <a:lnTo>
                  <a:pt x="2995" y="0"/>
                </a:lnTo>
                <a:lnTo>
                  <a:pt x="0" y="0"/>
                </a:lnTo>
              </a:path>
            </a:pathLst>
          </a:custGeom>
          <a:noFill/>
          <a:ln w="9525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130585" tIns="65293" rIns="130585" bIns="65293"/>
          <a:lstStyle/>
          <a:p>
            <a:endParaRPr lang="el-GR"/>
          </a:p>
        </p:txBody>
      </p:sp>
      <p:cxnSp>
        <p:nvCxnSpPr>
          <p:cNvPr id="76" name="Straight Connector 75"/>
          <p:cNvCxnSpPr/>
          <p:nvPr/>
        </p:nvCxnSpPr>
        <p:spPr bwMode="auto">
          <a:xfrm>
            <a:off x="2646634" y="1261547"/>
            <a:ext cx="50984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 bwMode="auto">
          <a:xfrm>
            <a:off x="2759932" y="1229781"/>
            <a:ext cx="280978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 bwMode="auto">
          <a:xfrm>
            <a:off x="2759932" y="1225244"/>
            <a:ext cx="0" cy="31766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 bwMode="auto">
          <a:xfrm>
            <a:off x="3036378" y="1225244"/>
            <a:ext cx="0" cy="31766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 bwMode="auto">
          <a:xfrm>
            <a:off x="2728209" y="1295582"/>
            <a:ext cx="0" cy="233703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 bwMode="auto">
          <a:xfrm>
            <a:off x="2648901" y="1259279"/>
            <a:ext cx="0" cy="45379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 bwMode="auto">
          <a:xfrm>
            <a:off x="2646634" y="1302388"/>
            <a:ext cx="81574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 bwMode="auto">
          <a:xfrm>
            <a:off x="3065837" y="1297851"/>
            <a:ext cx="4532" cy="231435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 bwMode="auto">
          <a:xfrm>
            <a:off x="3070369" y="1302388"/>
            <a:ext cx="81574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 bwMode="auto">
          <a:xfrm>
            <a:off x="3151943" y="1259279"/>
            <a:ext cx="0" cy="45379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 bwMode="auto">
          <a:xfrm flipH="1">
            <a:off x="2821113" y="1188941"/>
            <a:ext cx="18128" cy="40841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 bwMode="auto">
          <a:xfrm>
            <a:off x="2948007" y="1188941"/>
            <a:ext cx="22660" cy="40841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 bwMode="auto">
          <a:xfrm>
            <a:off x="2839241" y="1188940"/>
            <a:ext cx="108766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 bwMode="auto">
          <a:xfrm>
            <a:off x="2771263" y="1245665"/>
            <a:ext cx="25152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Rectangle 106"/>
          <p:cNvSpPr/>
          <p:nvPr/>
        </p:nvSpPr>
        <p:spPr bwMode="auto">
          <a:xfrm>
            <a:off x="2474422" y="1529286"/>
            <a:ext cx="847467" cy="521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585" tIns="65293" rIns="130585" bIns="65293" anchor="ctr"/>
          <a:lstStyle/>
          <a:p>
            <a:pPr algn="ctr">
              <a:defRPr/>
            </a:pPr>
            <a:endParaRPr lang="en-US">
              <a:latin typeface="Arial"/>
              <a:cs typeface="Arial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3358144" y="2094259"/>
            <a:ext cx="0" cy="308580"/>
          </a:xfrm>
          <a:prstGeom prst="straightConnector1">
            <a:avLst/>
          </a:prstGeom>
          <a:ln w="9525">
            <a:solidFill>
              <a:srgbClr val="0070C0"/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2410975" y="2094259"/>
            <a:ext cx="0" cy="308580"/>
          </a:xfrm>
          <a:prstGeom prst="straightConnector1">
            <a:avLst/>
          </a:prstGeom>
          <a:ln w="9525">
            <a:solidFill>
              <a:srgbClr val="0070C0"/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35"/>
          <p:cNvCxnSpPr/>
          <p:nvPr/>
        </p:nvCxnSpPr>
        <p:spPr>
          <a:xfrm>
            <a:off x="3736559" y="1787948"/>
            <a:ext cx="0" cy="306312"/>
          </a:xfrm>
          <a:prstGeom prst="line">
            <a:avLst/>
          </a:prstGeom>
          <a:ln w="9525" cmpd="sng">
            <a:solidFill>
              <a:schemeClr val="tx1">
                <a:lumMod val="65000"/>
                <a:lumOff val="35000"/>
              </a:schemeClr>
            </a:solidFill>
            <a:prstDash val="solid"/>
            <a:headEnd type="none" w="sm" len="sm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1"/>
          <p:cNvSpPr txBox="1">
            <a:spLocks noChangeArrowheads="1"/>
          </p:cNvSpPr>
          <p:nvPr/>
        </p:nvSpPr>
        <p:spPr bwMode="auto">
          <a:xfrm>
            <a:off x="3815867" y="1810637"/>
            <a:ext cx="158617" cy="2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51412" rIns="0" bIns="51412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US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h</a:t>
            </a:r>
            <a:endParaRPr lang="en-US" sz="700" baseline="-25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</p:txBody>
      </p:sp>
      <p:cxnSp>
        <p:nvCxnSpPr>
          <p:cNvPr id="44" name="Straight Arrow Connector 39"/>
          <p:cNvCxnSpPr/>
          <p:nvPr/>
        </p:nvCxnSpPr>
        <p:spPr>
          <a:xfrm flipH="1">
            <a:off x="1860349" y="2094259"/>
            <a:ext cx="1982709" cy="0"/>
          </a:xfrm>
          <a:prstGeom prst="straightConnector1">
            <a:avLst/>
          </a:prstGeom>
          <a:ln w="6350" cmpd="sng">
            <a:solidFill>
              <a:schemeClr val="tx1"/>
            </a:solidFill>
            <a:prstDash val="dash"/>
            <a:headEnd type="none"/>
            <a:tailEnd type="non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361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Οι δυνάμεις που ασκούνται σε</a:t>
            </a:r>
            <a:br>
              <a:rPr lang="el-GR" dirty="0" smtClean="0"/>
            </a:br>
            <a:r>
              <a:rPr lang="el-GR" dirty="0" smtClean="0"/>
              <a:t>σώμα βυθισμένο στη θάλασσα:</a:t>
            </a:r>
            <a:endParaRPr lang="el-GR" dirty="0"/>
          </a:p>
        </p:txBody>
      </p:sp>
      <p:sp>
        <p:nvSpPr>
          <p:cNvPr id="16" name="Θέση περιεχομένου 2"/>
          <p:cNvSpPr txBox="1">
            <a:spLocks/>
          </p:cNvSpPr>
          <p:nvPr/>
        </p:nvSpPr>
        <p:spPr>
          <a:xfrm>
            <a:off x="1512410" y="971905"/>
            <a:ext cx="2592707" cy="20517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431868" rtl="0" eaLnBrk="1" latinLnBrk="0" hangingPunct="1">
              <a:lnSpc>
                <a:spcPct val="125000"/>
              </a:lnSpc>
              <a:spcBef>
                <a:spcPts val="0"/>
              </a:spcBef>
              <a:buFont typeface="Wingdings" pitchFamily="2" charset="2"/>
              <a:buNone/>
              <a:defRPr sz="800" kern="1200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-159961" algn="l" defTabSz="431868" rtl="0" eaLnBrk="1" latinLnBrk="0" hangingPunct="1">
              <a:lnSpc>
                <a:spcPct val="125000"/>
              </a:lnSpc>
              <a:spcBef>
                <a:spcPts val="0"/>
              </a:spcBef>
              <a:buFont typeface="Wingdings" pitchFamily="2" charset="2"/>
              <a:buChar char="§"/>
              <a:defRPr sz="8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539835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755768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9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971703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9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1187637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3572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19505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35438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373380" algn="l"/>
                <a:tab pos="1669733" algn="l"/>
              </a:tabLst>
            </a:pPr>
            <a:r>
              <a:rPr lang="el-GR" sz="700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l-GR" dirty="0" smtClean="0">
                <a:solidFill>
                  <a:schemeClr val="tx1"/>
                </a:solidFill>
              </a:rPr>
              <a:t>Βάρος	Άντωση</a:t>
            </a:r>
          </a:p>
          <a:p>
            <a:pPr>
              <a:tabLst>
                <a:tab pos="427673" algn="l"/>
                <a:tab pos="1724025" algn="l"/>
              </a:tabLst>
            </a:pPr>
            <a:endParaRPr lang="el-GR" sz="7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tabLst>
                <a:tab pos="427673" algn="l"/>
                <a:tab pos="1289685" algn="l"/>
              </a:tabLst>
            </a:pPr>
            <a:r>
              <a:rPr lang="el-GR" sz="7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Δύναμη πεδιακή (οφείλεται 	Δύναμη πίεσης (οφείλεται στην</a:t>
            </a:r>
          </a:p>
          <a:p>
            <a:pPr>
              <a:tabLst>
                <a:tab pos="427673" algn="l"/>
                <a:tab pos="1289685" algn="l"/>
              </a:tabLst>
            </a:pPr>
            <a:r>
              <a:rPr lang="el-GR" sz="7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στο βαρυτικό πεδίο της Γης)	πίεση από το περιβάλλον υγρό)</a:t>
            </a:r>
          </a:p>
          <a:p>
            <a:pPr>
              <a:tabLst>
                <a:tab pos="427673" algn="l"/>
                <a:tab pos="1289685" algn="l"/>
              </a:tabLst>
            </a:pPr>
            <a:endParaRPr lang="el-GR" sz="7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427673" algn="l"/>
                <a:tab pos="1289685" algn="l"/>
              </a:tabLst>
            </a:pPr>
            <a:endParaRPr lang="el-GR" sz="7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427673" algn="l"/>
                <a:tab pos="1289685" algn="l"/>
              </a:tabLst>
            </a:pPr>
            <a:r>
              <a:rPr lang="el-GR" sz="7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Από τη μάζα του σώματος	Από το υγρό και τον </a:t>
            </a:r>
          </a:p>
          <a:p>
            <a:pPr>
              <a:tabLst>
                <a:tab pos="427673" algn="l"/>
                <a:tab pos="1289685" algn="l"/>
              </a:tabLst>
            </a:pPr>
            <a:r>
              <a:rPr lang="el-GR" sz="7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	βυθισμένο όγκο</a:t>
            </a:r>
          </a:p>
          <a:p>
            <a:pPr>
              <a:tabLst>
                <a:tab pos="427673" algn="l"/>
                <a:tab pos="1289685" algn="l"/>
              </a:tabLst>
            </a:pPr>
            <a:endParaRPr lang="el-GR" sz="7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427673" algn="l"/>
                <a:tab pos="1289685" algn="l"/>
              </a:tabLst>
            </a:pPr>
            <a:endParaRPr lang="el-GR" sz="7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427673" algn="l"/>
                <a:tab pos="1289685" algn="l"/>
              </a:tabLst>
            </a:pPr>
            <a:r>
              <a:rPr lang="en-US" sz="7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	</a:t>
            </a:r>
            <a:endParaRPr lang="el-GR" sz="7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427673" algn="l"/>
                <a:tab pos="1289685" algn="l"/>
              </a:tabLst>
            </a:pPr>
            <a:endParaRPr lang="el-GR" sz="7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427673" algn="l"/>
                <a:tab pos="1289685" algn="l"/>
              </a:tabLst>
            </a:pPr>
            <a:endParaRPr lang="en-US" sz="7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427673" algn="l"/>
                <a:tab pos="1289685" algn="l"/>
              </a:tabLst>
            </a:pPr>
            <a:endParaRPr lang="el-GR" sz="7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427673" algn="l"/>
                <a:tab pos="1289685" algn="l"/>
              </a:tabLst>
            </a:pPr>
            <a:r>
              <a:rPr lang="el-GR" sz="7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Κέντρο βάρους	Κέντρο άντωσης</a:t>
            </a:r>
            <a:endParaRPr lang="el-GR" sz="7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0000" y="1270800"/>
            <a:ext cx="1209912" cy="1107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l-GR" sz="7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Πού οφείλεται;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0000" y="1800000"/>
            <a:ext cx="1209912" cy="1107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l-GR" sz="7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Από τι εξαρτάται;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0000" y="2382247"/>
            <a:ext cx="1209912" cy="1107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l-GR" sz="7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Πώς υπολογίζεται;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80000" y="2869200"/>
            <a:ext cx="1209912" cy="1107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l-GR" sz="7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Πού εφαρμόζεται;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443092" y="2354454"/>
                <a:ext cx="484050" cy="166183"/>
              </a:xfrm>
              <a:prstGeom prst="rect">
                <a:avLst/>
              </a:prstGeom>
              <a:noFill/>
            </p:spPr>
            <p:txBody>
              <a:bodyPr wrap="none" lIns="54864" tIns="27432" rIns="54864" bIns="27432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7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m:t>W</m:t>
                      </m:r>
                      <m:r>
                        <m:rPr>
                          <m:nor/>
                        </m:rPr>
                        <a:rPr lang="en-US" sz="7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m:t> = </m:t>
                      </m:r>
                      <m:r>
                        <m:rPr>
                          <m:nor/>
                        </m:rPr>
                        <a:rPr lang="en-US" sz="7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7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ea typeface="Cambria Math"/>
                          <a:cs typeface="Arial" pitchFamily="34" charset="0"/>
                        </a:rPr>
                        <m:t>∙</m:t>
                      </m:r>
                      <m:r>
                        <m:rPr>
                          <m:nor/>
                        </m:rPr>
                        <a:rPr lang="en-US" sz="7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ea typeface="Cambria Math"/>
                          <a:cs typeface="Arial" pitchFamily="34" charset="0"/>
                        </a:rPr>
                        <m:t>g</m:t>
                      </m:r>
                    </m:oMath>
                  </m:oMathPara>
                </a14:m>
                <a:endParaRPr lang="el-GR" sz="700" dirty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3092" y="2354454"/>
                <a:ext cx="484050" cy="16618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732801" y="2272097"/>
                <a:ext cx="635751" cy="306494"/>
              </a:xfrm>
              <a:prstGeom prst="rect">
                <a:avLst/>
              </a:prstGeom>
              <a:noFill/>
            </p:spPr>
            <p:txBody>
              <a:bodyPr wrap="none" lIns="54864" tIns="27432" rIns="54864" bIns="27432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700" b="0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cs typeface="Arial" pitchFamily="34" charset="0"/>
                        </a:rPr>
                        <m:t>F</m:t>
                      </m:r>
                      <m:r>
                        <m:rPr>
                          <m:nor/>
                        </m:rPr>
                        <a:rPr lang="en-US" sz="700" baseline="-250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cs typeface="Arial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7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cs typeface="Arial" pitchFamily="34" charset="0"/>
                        </a:rPr>
                        <m:t> =</m:t>
                      </m:r>
                      <m:nary>
                        <m:naryPr>
                          <m:ctrlPr>
                            <a:rPr lang="en-US" sz="7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naryPr>
                        <m:sub>
                          <m:r>
                            <m:rPr>
                              <m:nor/>
                              <m:brk m:alnAt="23"/>
                            </m:rPr>
                            <a:rPr lang="en-US" sz="7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+mj-lt"/>
                              <a:cs typeface="Arial" pitchFamily="34" charset="0"/>
                            </a:rPr>
                            <m:t>A</m:t>
                          </m:r>
                        </m:sub>
                        <m:sup/>
                        <m:e>
                          <m:r>
                            <m:rPr>
                              <m:nor/>
                            </m:rPr>
                            <a:rPr lang="en-US" sz="7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+mj-lt"/>
                              <a:cs typeface="Arial" pitchFamily="34" charset="0"/>
                            </a:rPr>
                            <m:t>pdA</m:t>
                          </m:r>
                        </m:e>
                      </m:nary>
                    </m:oMath>
                  </m:oMathPara>
                </a14:m>
                <a:endParaRPr lang="el-GR" sz="700" dirty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2801" y="2272097"/>
                <a:ext cx="635751" cy="306494"/>
              </a:xfrm>
              <a:prstGeom prst="rect">
                <a:avLst/>
              </a:prstGeom>
              <a:blipFill rotWithShape="1">
                <a:blip r:embed="rId3"/>
                <a:stretch>
                  <a:fillRect l="-19048" t="-140000" r="-45714" b="-210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643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"/>
          <p:cNvSpPr/>
          <p:nvPr/>
        </p:nvSpPr>
        <p:spPr>
          <a:xfrm>
            <a:off x="1520456" y="1792486"/>
            <a:ext cx="2583188" cy="952967"/>
          </a:xfrm>
          <a:prstGeom prst="rect">
            <a:avLst/>
          </a:prstGeom>
          <a:solidFill>
            <a:srgbClr val="B7DD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585" tIns="65293" rIns="130585" bIns="65293" anchor="ctr"/>
          <a:lstStyle/>
          <a:p>
            <a:pPr algn="ctr" defTabSz="215342">
              <a:defRPr/>
            </a:pPr>
            <a:endParaRPr lang="en-US"/>
          </a:p>
        </p:txBody>
      </p:sp>
      <p:cxnSp>
        <p:nvCxnSpPr>
          <p:cNvPr id="46" name="Straight Connector 4"/>
          <p:cNvCxnSpPr/>
          <p:nvPr/>
        </p:nvCxnSpPr>
        <p:spPr>
          <a:xfrm>
            <a:off x="1520456" y="1641600"/>
            <a:ext cx="0" cy="1107257"/>
          </a:xfrm>
          <a:prstGeom prst="line">
            <a:avLst/>
          </a:prstGeom>
          <a:ln w="9525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5"/>
          <p:cNvCxnSpPr/>
          <p:nvPr/>
        </p:nvCxnSpPr>
        <p:spPr>
          <a:xfrm>
            <a:off x="4107600" y="1638000"/>
            <a:ext cx="0" cy="1111795"/>
          </a:xfrm>
          <a:prstGeom prst="line">
            <a:avLst/>
          </a:prstGeom>
          <a:ln w="9525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6"/>
          <p:cNvCxnSpPr/>
          <p:nvPr/>
        </p:nvCxnSpPr>
        <p:spPr>
          <a:xfrm flipH="1">
            <a:off x="1520456" y="2745452"/>
            <a:ext cx="2592000" cy="0"/>
          </a:xfrm>
          <a:prstGeom prst="line">
            <a:avLst/>
          </a:prstGeom>
          <a:ln w="9525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>
                <a:latin typeface="Arial" pitchFamily="34" charset="0"/>
              </a:rPr>
              <a:t>Η άντωση στην περίπτωση </a:t>
            </a:r>
            <a:br>
              <a:rPr lang="el-GR" smtClean="0">
                <a:latin typeface="Arial" pitchFamily="34" charset="0"/>
              </a:rPr>
            </a:br>
            <a:r>
              <a:rPr lang="el-GR" smtClean="0">
                <a:latin typeface="Arial" pitchFamily="34" charset="0"/>
              </a:rPr>
              <a:t>ενός πλοίου στη θάλασσα:</a:t>
            </a:r>
            <a:endParaRPr lang="en-US" smtClean="0">
              <a:latin typeface="Arial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1520456" y="1792486"/>
            <a:ext cx="206201" cy="0"/>
          </a:xfrm>
          <a:prstGeom prst="line">
            <a:avLst/>
          </a:prstGeom>
          <a:ln w="6350" cmpd="sng">
            <a:solidFill>
              <a:schemeClr val="tx1">
                <a:lumMod val="65000"/>
                <a:lumOff val="35000"/>
              </a:schemeClr>
            </a:solidFill>
            <a:prstDash val="solid"/>
            <a:headEnd type="triangle" w="med" len="sm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520456" y="1792486"/>
            <a:ext cx="0" cy="217821"/>
          </a:xfrm>
          <a:prstGeom prst="line">
            <a:avLst/>
          </a:prstGeom>
          <a:ln w="6350" cmpd="sng">
            <a:solidFill>
              <a:schemeClr val="tx1">
                <a:lumMod val="65000"/>
                <a:lumOff val="35000"/>
              </a:schemeClr>
            </a:solidFill>
            <a:prstDash val="solid"/>
            <a:headEnd type="triangle" w="med" len="sm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1493265" y="1767529"/>
            <a:ext cx="52116" cy="4991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317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585" tIns="65293" rIns="130585" bIns="6529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0425" name="TextBox 25"/>
          <p:cNvSpPr txBox="1">
            <a:spLocks noChangeArrowheads="1"/>
          </p:cNvSpPr>
          <p:nvPr/>
        </p:nvSpPr>
        <p:spPr bwMode="auto">
          <a:xfrm>
            <a:off x="1538584" y="1529285"/>
            <a:ext cx="321765" cy="224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585" tIns="65293" rIns="130585" bIns="65293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60426" name="TextBox 26"/>
          <p:cNvSpPr txBox="1">
            <a:spLocks noChangeArrowheads="1"/>
          </p:cNvSpPr>
          <p:nvPr/>
        </p:nvSpPr>
        <p:spPr bwMode="auto">
          <a:xfrm>
            <a:off x="1479669" y="1817446"/>
            <a:ext cx="324031" cy="224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585" tIns="65293" rIns="130585" bIns="65293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z</a:t>
            </a:r>
          </a:p>
        </p:txBody>
      </p:sp>
      <p:sp>
        <p:nvSpPr>
          <p:cNvPr id="48" name="Freeform 7"/>
          <p:cNvSpPr>
            <a:spLocks/>
          </p:cNvSpPr>
          <p:nvPr/>
        </p:nvSpPr>
        <p:spPr bwMode="auto">
          <a:xfrm>
            <a:off x="2336199" y="1787948"/>
            <a:ext cx="1121647" cy="392532"/>
          </a:xfrm>
          <a:custGeom>
            <a:avLst/>
            <a:gdLst>
              <a:gd name="T0" fmla="*/ 0 w 2924"/>
              <a:gd name="T1" fmla="*/ 0 h 1351"/>
              <a:gd name="T2" fmla="*/ 3 w 2924"/>
              <a:gd name="T3" fmla="*/ 729 h 1351"/>
              <a:gd name="T4" fmla="*/ 27 w 2924"/>
              <a:gd name="T5" fmla="*/ 847 h 1351"/>
              <a:gd name="T6" fmla="*/ 65 w 2924"/>
              <a:gd name="T7" fmla="*/ 926 h 1351"/>
              <a:gd name="T8" fmla="*/ 117 w 2924"/>
              <a:gd name="T9" fmla="*/ 999 h 1351"/>
              <a:gd name="T10" fmla="*/ 203 w 2924"/>
              <a:gd name="T11" fmla="*/ 1100 h 1351"/>
              <a:gd name="T12" fmla="*/ 307 w 2924"/>
              <a:gd name="T13" fmla="*/ 1174 h 1351"/>
              <a:gd name="T14" fmla="*/ 441 w 2924"/>
              <a:gd name="T15" fmla="*/ 1238 h 1351"/>
              <a:gd name="T16" fmla="*/ 604 w 2924"/>
              <a:gd name="T17" fmla="*/ 1286 h 1351"/>
              <a:gd name="T18" fmla="*/ 773 w 2924"/>
              <a:gd name="T19" fmla="*/ 1324 h 1351"/>
              <a:gd name="T20" fmla="*/ 934 w 2924"/>
              <a:gd name="T21" fmla="*/ 1338 h 1351"/>
              <a:gd name="T22" fmla="*/ 1149 w 2924"/>
              <a:gd name="T23" fmla="*/ 1350 h 1351"/>
              <a:gd name="T24" fmla="*/ 1790 w 2924"/>
              <a:gd name="T25" fmla="*/ 1350 h 1351"/>
              <a:gd name="T26" fmla="*/ 2055 w 2924"/>
              <a:gd name="T27" fmla="*/ 1326 h 1351"/>
              <a:gd name="T28" fmla="*/ 2304 w 2924"/>
              <a:gd name="T29" fmla="*/ 1277 h 1351"/>
              <a:gd name="T30" fmla="*/ 2553 w 2924"/>
              <a:gd name="T31" fmla="*/ 1195 h 1351"/>
              <a:gd name="T32" fmla="*/ 2707 w 2924"/>
              <a:gd name="T33" fmla="*/ 1088 h 1351"/>
              <a:gd name="T34" fmla="*/ 2804 w 2924"/>
              <a:gd name="T35" fmla="*/ 996 h 1351"/>
              <a:gd name="T36" fmla="*/ 2895 w 2924"/>
              <a:gd name="T37" fmla="*/ 812 h 1351"/>
              <a:gd name="T38" fmla="*/ 2915 w 2924"/>
              <a:gd name="T39" fmla="*/ 688 h 1351"/>
              <a:gd name="T40" fmla="*/ 2922 w 2924"/>
              <a:gd name="T41" fmla="*/ 544 h 1351"/>
              <a:gd name="T42" fmla="*/ 2923 w 2924"/>
              <a:gd name="T43" fmla="*/ 0 h 1351"/>
              <a:gd name="T44" fmla="*/ 0 w 2924"/>
              <a:gd name="T45" fmla="*/ 0 h 1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924" h="1351">
                <a:moveTo>
                  <a:pt x="0" y="0"/>
                </a:moveTo>
                <a:lnTo>
                  <a:pt x="3" y="729"/>
                </a:lnTo>
                <a:lnTo>
                  <a:pt x="27" y="847"/>
                </a:lnTo>
                <a:lnTo>
                  <a:pt x="65" y="926"/>
                </a:lnTo>
                <a:lnTo>
                  <a:pt x="117" y="999"/>
                </a:lnTo>
                <a:lnTo>
                  <a:pt x="203" y="1100"/>
                </a:lnTo>
                <a:lnTo>
                  <a:pt x="307" y="1174"/>
                </a:lnTo>
                <a:lnTo>
                  <a:pt x="441" y="1238"/>
                </a:lnTo>
                <a:lnTo>
                  <a:pt x="604" y="1286"/>
                </a:lnTo>
                <a:lnTo>
                  <a:pt x="773" y="1324"/>
                </a:lnTo>
                <a:lnTo>
                  <a:pt x="934" y="1338"/>
                </a:lnTo>
                <a:lnTo>
                  <a:pt x="1149" y="1350"/>
                </a:lnTo>
                <a:lnTo>
                  <a:pt x="1790" y="1350"/>
                </a:lnTo>
                <a:lnTo>
                  <a:pt x="2055" y="1326"/>
                </a:lnTo>
                <a:lnTo>
                  <a:pt x="2304" y="1277"/>
                </a:lnTo>
                <a:lnTo>
                  <a:pt x="2553" y="1195"/>
                </a:lnTo>
                <a:lnTo>
                  <a:pt x="2707" y="1088"/>
                </a:lnTo>
                <a:lnTo>
                  <a:pt x="2804" y="996"/>
                </a:lnTo>
                <a:lnTo>
                  <a:pt x="2895" y="812"/>
                </a:lnTo>
                <a:lnTo>
                  <a:pt x="2915" y="688"/>
                </a:lnTo>
                <a:lnTo>
                  <a:pt x="2922" y="544"/>
                </a:lnTo>
                <a:lnTo>
                  <a:pt x="2923" y="0"/>
                </a:lnTo>
                <a:lnTo>
                  <a:pt x="0" y="0"/>
                </a:lnTo>
              </a:path>
            </a:pathLst>
          </a:custGeom>
          <a:solidFill>
            <a:schemeClr val="bg1"/>
          </a:solidFill>
          <a:ln w="76200" cap="rnd" cmpd="sng">
            <a:noFill/>
            <a:prstDash val="solid"/>
            <a:round/>
            <a:headEnd/>
            <a:tailEnd/>
          </a:ln>
          <a:effectLst/>
          <a:extLst/>
        </p:spPr>
        <p:txBody>
          <a:bodyPr lIns="130585" tIns="65293" rIns="130585" bIns="65293"/>
          <a:lstStyle/>
          <a:p>
            <a:pPr>
              <a:defRPr/>
            </a:pPr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52" name="Freeform 11"/>
          <p:cNvSpPr>
            <a:spLocks/>
          </p:cNvSpPr>
          <p:nvPr/>
        </p:nvSpPr>
        <p:spPr bwMode="auto">
          <a:xfrm>
            <a:off x="2336199" y="1579202"/>
            <a:ext cx="1121647" cy="601278"/>
          </a:xfrm>
          <a:custGeom>
            <a:avLst/>
            <a:gdLst>
              <a:gd name="T0" fmla="*/ 0 w 2996"/>
              <a:gd name="T1" fmla="*/ 0 h 1985"/>
              <a:gd name="T2" fmla="*/ 0 w 2996"/>
              <a:gd name="T3" fmla="*/ 278057 h 1985"/>
              <a:gd name="T4" fmla="*/ 10229 w 2996"/>
              <a:gd name="T5" fmla="*/ 311966 h 1985"/>
              <a:gd name="T6" fmla="*/ 22032 w 2996"/>
              <a:gd name="T7" fmla="*/ 329557 h 1985"/>
              <a:gd name="T8" fmla="*/ 43802 w 2996"/>
              <a:gd name="T9" fmla="*/ 353929 h 1985"/>
              <a:gd name="T10" fmla="*/ 70818 w 2996"/>
              <a:gd name="T11" fmla="*/ 374275 h 1985"/>
              <a:gd name="T12" fmla="*/ 112783 w 2996"/>
              <a:gd name="T13" fmla="*/ 393349 h 1985"/>
              <a:gd name="T14" fmla="*/ 163143 w 2996"/>
              <a:gd name="T15" fmla="*/ 405429 h 1985"/>
              <a:gd name="T16" fmla="*/ 225567 w 2996"/>
              <a:gd name="T17" fmla="*/ 414966 h 1985"/>
              <a:gd name="T18" fmla="*/ 309499 w 2996"/>
              <a:gd name="T19" fmla="*/ 420476 h 1985"/>
              <a:gd name="T20" fmla="*/ 474477 w 2996"/>
              <a:gd name="T21" fmla="*/ 420476 h 1985"/>
              <a:gd name="T22" fmla="*/ 556835 w 2996"/>
              <a:gd name="T23" fmla="*/ 413694 h 1985"/>
              <a:gd name="T24" fmla="*/ 618997 w 2996"/>
              <a:gd name="T25" fmla="*/ 404157 h 1985"/>
              <a:gd name="T26" fmla="*/ 679586 w 2996"/>
              <a:gd name="T27" fmla="*/ 389110 h 1985"/>
              <a:gd name="T28" fmla="*/ 726797 w 2996"/>
              <a:gd name="T29" fmla="*/ 363466 h 1985"/>
              <a:gd name="T30" fmla="*/ 750141 w 2996"/>
              <a:gd name="T31" fmla="*/ 343120 h 1985"/>
              <a:gd name="T32" fmla="*/ 770599 w 2996"/>
              <a:gd name="T33" fmla="*/ 314721 h 1985"/>
              <a:gd name="T34" fmla="*/ 782140 w 2996"/>
              <a:gd name="T35" fmla="*/ 287594 h 1985"/>
              <a:gd name="T36" fmla="*/ 785550 w 2996"/>
              <a:gd name="T37" fmla="*/ 254956 h 1985"/>
              <a:gd name="T38" fmla="*/ 785550 w 2996"/>
              <a:gd name="T39" fmla="*/ 237366 h 1985"/>
              <a:gd name="T40" fmla="*/ 785550 w 2996"/>
              <a:gd name="T41" fmla="*/ 0 h 1985"/>
              <a:gd name="T42" fmla="*/ 0 w 2996"/>
              <a:gd name="T43" fmla="*/ 0 h 198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996" h="1985">
                <a:moveTo>
                  <a:pt x="0" y="0"/>
                </a:moveTo>
                <a:lnTo>
                  <a:pt x="0" y="1312"/>
                </a:lnTo>
                <a:lnTo>
                  <a:pt x="39" y="1472"/>
                </a:lnTo>
                <a:lnTo>
                  <a:pt x="84" y="1555"/>
                </a:lnTo>
                <a:lnTo>
                  <a:pt x="167" y="1670"/>
                </a:lnTo>
                <a:lnTo>
                  <a:pt x="270" y="1766"/>
                </a:lnTo>
                <a:lnTo>
                  <a:pt x="430" y="1856"/>
                </a:lnTo>
                <a:lnTo>
                  <a:pt x="622" y="1913"/>
                </a:lnTo>
                <a:lnTo>
                  <a:pt x="860" y="1958"/>
                </a:lnTo>
                <a:lnTo>
                  <a:pt x="1180" y="1984"/>
                </a:lnTo>
                <a:lnTo>
                  <a:pt x="1809" y="1984"/>
                </a:lnTo>
                <a:lnTo>
                  <a:pt x="2123" y="1952"/>
                </a:lnTo>
                <a:lnTo>
                  <a:pt x="2360" y="1907"/>
                </a:lnTo>
                <a:lnTo>
                  <a:pt x="2591" y="1836"/>
                </a:lnTo>
                <a:lnTo>
                  <a:pt x="2771" y="1715"/>
                </a:lnTo>
                <a:lnTo>
                  <a:pt x="2860" y="1619"/>
                </a:lnTo>
                <a:lnTo>
                  <a:pt x="2938" y="1485"/>
                </a:lnTo>
                <a:lnTo>
                  <a:pt x="2982" y="1357"/>
                </a:lnTo>
                <a:lnTo>
                  <a:pt x="2995" y="1203"/>
                </a:lnTo>
                <a:lnTo>
                  <a:pt x="2995" y="1120"/>
                </a:lnTo>
                <a:lnTo>
                  <a:pt x="2995" y="0"/>
                </a:lnTo>
                <a:lnTo>
                  <a:pt x="0" y="0"/>
                </a:lnTo>
              </a:path>
            </a:pathLst>
          </a:custGeom>
          <a:noFill/>
          <a:ln w="9525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130585" tIns="65293" rIns="130585" bIns="65293"/>
          <a:lstStyle/>
          <a:p>
            <a:endParaRPr lang="el-GR"/>
          </a:p>
        </p:txBody>
      </p:sp>
      <p:cxnSp>
        <p:nvCxnSpPr>
          <p:cNvPr id="76" name="Straight Connector 75"/>
          <p:cNvCxnSpPr/>
          <p:nvPr/>
        </p:nvCxnSpPr>
        <p:spPr bwMode="auto">
          <a:xfrm>
            <a:off x="2646634" y="1261547"/>
            <a:ext cx="50984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 bwMode="auto">
          <a:xfrm>
            <a:off x="2759932" y="1229781"/>
            <a:ext cx="280978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 bwMode="auto">
          <a:xfrm>
            <a:off x="2759932" y="1225244"/>
            <a:ext cx="0" cy="31766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 bwMode="auto">
          <a:xfrm>
            <a:off x="3036378" y="1225244"/>
            <a:ext cx="0" cy="31766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 bwMode="auto">
          <a:xfrm>
            <a:off x="2728209" y="1295582"/>
            <a:ext cx="0" cy="233703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 bwMode="auto">
          <a:xfrm>
            <a:off x="2648901" y="1259279"/>
            <a:ext cx="0" cy="45379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 bwMode="auto">
          <a:xfrm>
            <a:off x="2646634" y="1302388"/>
            <a:ext cx="81574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 bwMode="auto">
          <a:xfrm>
            <a:off x="3065837" y="1297851"/>
            <a:ext cx="4532" cy="231435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 bwMode="auto">
          <a:xfrm>
            <a:off x="3070369" y="1302388"/>
            <a:ext cx="81574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 bwMode="auto">
          <a:xfrm>
            <a:off x="3151943" y="1259279"/>
            <a:ext cx="0" cy="45379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 bwMode="auto">
          <a:xfrm flipH="1">
            <a:off x="2821113" y="1188941"/>
            <a:ext cx="18128" cy="40841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 bwMode="auto">
          <a:xfrm>
            <a:off x="2948007" y="1188941"/>
            <a:ext cx="22660" cy="40841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 bwMode="auto">
          <a:xfrm>
            <a:off x="2839241" y="1188940"/>
            <a:ext cx="108766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 bwMode="auto">
          <a:xfrm>
            <a:off x="2771263" y="1245665"/>
            <a:ext cx="25152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Rectangle 106"/>
          <p:cNvSpPr/>
          <p:nvPr/>
        </p:nvSpPr>
        <p:spPr bwMode="auto">
          <a:xfrm>
            <a:off x="2474422" y="1529286"/>
            <a:ext cx="847467" cy="521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585" tIns="65293" rIns="130585" bIns="65293" anchor="ctr"/>
          <a:lstStyle/>
          <a:p>
            <a:pPr algn="ctr">
              <a:defRPr/>
            </a:pPr>
            <a:endParaRPr lang="en-US">
              <a:latin typeface="Arial"/>
              <a:cs typeface="Arial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3358144" y="2094259"/>
            <a:ext cx="0" cy="308580"/>
          </a:xfrm>
          <a:prstGeom prst="straightConnector1">
            <a:avLst/>
          </a:prstGeom>
          <a:ln w="9525">
            <a:solidFill>
              <a:srgbClr val="0070C0"/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2410975" y="2094259"/>
            <a:ext cx="0" cy="308580"/>
          </a:xfrm>
          <a:prstGeom prst="straightConnector1">
            <a:avLst/>
          </a:prstGeom>
          <a:ln w="9525">
            <a:solidFill>
              <a:srgbClr val="0070C0"/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 flipV="1">
            <a:off x="3061305" y="2180481"/>
            <a:ext cx="0" cy="437910"/>
          </a:xfrm>
          <a:prstGeom prst="straightConnector1">
            <a:avLst/>
          </a:prstGeom>
          <a:ln w="9525">
            <a:solidFill>
              <a:srgbClr val="0070C0"/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2904953" y="2180481"/>
            <a:ext cx="0" cy="465138"/>
          </a:xfrm>
          <a:prstGeom prst="straightConnector1">
            <a:avLst/>
          </a:prstGeom>
          <a:ln w="9525">
            <a:solidFill>
              <a:srgbClr val="0070C0"/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3222187" y="2153253"/>
            <a:ext cx="0" cy="412952"/>
          </a:xfrm>
          <a:prstGeom prst="straightConnector1">
            <a:avLst/>
          </a:prstGeom>
          <a:ln w="9525">
            <a:solidFill>
              <a:srgbClr val="0070C0"/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2728209" y="2180481"/>
            <a:ext cx="0" cy="437910"/>
          </a:xfrm>
          <a:prstGeom prst="straightConnector1">
            <a:avLst/>
          </a:prstGeom>
          <a:ln w="9525">
            <a:solidFill>
              <a:srgbClr val="0070C0"/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2549199" y="2153253"/>
            <a:ext cx="0" cy="412952"/>
          </a:xfrm>
          <a:prstGeom prst="straightConnector1">
            <a:avLst/>
          </a:prstGeom>
          <a:ln w="9525">
            <a:solidFill>
              <a:srgbClr val="0070C0"/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3451049" y="1992156"/>
            <a:ext cx="0" cy="258662"/>
          </a:xfrm>
          <a:prstGeom prst="straightConnector1">
            <a:avLst/>
          </a:prstGeom>
          <a:ln w="9525">
            <a:solidFill>
              <a:srgbClr val="0070C0"/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2336199" y="1994425"/>
            <a:ext cx="0" cy="256393"/>
          </a:xfrm>
          <a:prstGeom prst="straightConnector1">
            <a:avLst/>
          </a:prstGeom>
          <a:ln w="9525">
            <a:solidFill>
              <a:srgbClr val="0070C0"/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407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3"/>
          <p:cNvSpPr/>
          <p:nvPr/>
        </p:nvSpPr>
        <p:spPr>
          <a:xfrm>
            <a:off x="1520456" y="1792486"/>
            <a:ext cx="2583188" cy="952967"/>
          </a:xfrm>
          <a:prstGeom prst="rect">
            <a:avLst/>
          </a:prstGeom>
          <a:solidFill>
            <a:srgbClr val="B7DD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585" tIns="65293" rIns="130585" bIns="65293" anchor="ctr"/>
          <a:lstStyle/>
          <a:p>
            <a:pPr algn="ctr" defTabSz="215342">
              <a:defRPr/>
            </a:pPr>
            <a:endParaRPr lang="en-US"/>
          </a:p>
        </p:txBody>
      </p:sp>
      <p:cxnSp>
        <p:nvCxnSpPr>
          <p:cNvPr id="47" name="Straight Connector 4"/>
          <p:cNvCxnSpPr/>
          <p:nvPr/>
        </p:nvCxnSpPr>
        <p:spPr>
          <a:xfrm>
            <a:off x="1520456" y="1641600"/>
            <a:ext cx="0" cy="1107257"/>
          </a:xfrm>
          <a:prstGeom prst="line">
            <a:avLst/>
          </a:prstGeom>
          <a:ln w="9525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5"/>
          <p:cNvCxnSpPr/>
          <p:nvPr/>
        </p:nvCxnSpPr>
        <p:spPr>
          <a:xfrm>
            <a:off x="4107600" y="1638000"/>
            <a:ext cx="0" cy="1111795"/>
          </a:xfrm>
          <a:prstGeom prst="line">
            <a:avLst/>
          </a:prstGeom>
          <a:ln w="9525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6"/>
          <p:cNvCxnSpPr/>
          <p:nvPr/>
        </p:nvCxnSpPr>
        <p:spPr>
          <a:xfrm flipH="1">
            <a:off x="1520456" y="2745452"/>
            <a:ext cx="2592000" cy="0"/>
          </a:xfrm>
          <a:prstGeom prst="line">
            <a:avLst/>
          </a:prstGeom>
          <a:ln w="9525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>
                <a:latin typeface="Arial" pitchFamily="34" charset="0"/>
              </a:rPr>
              <a:t>Η άντωση στην περίπτωση </a:t>
            </a:r>
            <a:br>
              <a:rPr lang="el-GR" smtClean="0">
                <a:latin typeface="Arial" pitchFamily="34" charset="0"/>
              </a:rPr>
            </a:br>
            <a:r>
              <a:rPr lang="el-GR" smtClean="0">
                <a:latin typeface="Arial" pitchFamily="34" charset="0"/>
              </a:rPr>
              <a:t>ενός πλοίου στη θάλασσα:</a:t>
            </a:r>
            <a:endParaRPr lang="en-US" smtClean="0">
              <a:latin typeface="Arial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1520456" y="1792486"/>
            <a:ext cx="206201" cy="0"/>
          </a:xfrm>
          <a:prstGeom prst="line">
            <a:avLst/>
          </a:prstGeom>
          <a:ln w="6350" cmpd="sng">
            <a:solidFill>
              <a:schemeClr val="tx1">
                <a:lumMod val="65000"/>
                <a:lumOff val="35000"/>
              </a:schemeClr>
            </a:solidFill>
            <a:prstDash val="solid"/>
            <a:headEnd type="triangle" w="med" len="sm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520456" y="1792486"/>
            <a:ext cx="0" cy="217821"/>
          </a:xfrm>
          <a:prstGeom prst="line">
            <a:avLst/>
          </a:prstGeom>
          <a:ln w="6350" cmpd="sng">
            <a:solidFill>
              <a:schemeClr val="tx1">
                <a:lumMod val="65000"/>
                <a:lumOff val="35000"/>
              </a:schemeClr>
            </a:solidFill>
            <a:prstDash val="solid"/>
            <a:headEnd type="triangle" w="med" len="sm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1493265" y="1767529"/>
            <a:ext cx="52116" cy="4991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317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585" tIns="65293" rIns="130585" bIns="6529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449" name="TextBox 25"/>
          <p:cNvSpPr txBox="1">
            <a:spLocks noChangeArrowheads="1"/>
          </p:cNvSpPr>
          <p:nvPr/>
        </p:nvSpPr>
        <p:spPr bwMode="auto">
          <a:xfrm>
            <a:off x="1538584" y="1529285"/>
            <a:ext cx="321765" cy="224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585" tIns="65293" rIns="130585" bIns="65293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61450" name="TextBox 26"/>
          <p:cNvSpPr txBox="1">
            <a:spLocks noChangeArrowheads="1"/>
          </p:cNvSpPr>
          <p:nvPr/>
        </p:nvSpPr>
        <p:spPr bwMode="auto">
          <a:xfrm>
            <a:off x="1479669" y="1817446"/>
            <a:ext cx="324031" cy="224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585" tIns="65293" rIns="130585" bIns="65293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z</a:t>
            </a:r>
          </a:p>
        </p:txBody>
      </p:sp>
      <p:sp>
        <p:nvSpPr>
          <p:cNvPr id="48" name="Freeform 7"/>
          <p:cNvSpPr>
            <a:spLocks/>
          </p:cNvSpPr>
          <p:nvPr/>
        </p:nvSpPr>
        <p:spPr bwMode="auto">
          <a:xfrm>
            <a:off x="2336199" y="1787948"/>
            <a:ext cx="1121647" cy="392532"/>
          </a:xfrm>
          <a:custGeom>
            <a:avLst/>
            <a:gdLst>
              <a:gd name="T0" fmla="*/ 0 w 2924"/>
              <a:gd name="T1" fmla="*/ 0 h 1351"/>
              <a:gd name="T2" fmla="*/ 3 w 2924"/>
              <a:gd name="T3" fmla="*/ 729 h 1351"/>
              <a:gd name="T4" fmla="*/ 27 w 2924"/>
              <a:gd name="T5" fmla="*/ 847 h 1351"/>
              <a:gd name="T6" fmla="*/ 65 w 2924"/>
              <a:gd name="T7" fmla="*/ 926 h 1351"/>
              <a:gd name="T8" fmla="*/ 117 w 2924"/>
              <a:gd name="T9" fmla="*/ 999 h 1351"/>
              <a:gd name="T10" fmla="*/ 203 w 2924"/>
              <a:gd name="T11" fmla="*/ 1100 h 1351"/>
              <a:gd name="T12" fmla="*/ 307 w 2924"/>
              <a:gd name="T13" fmla="*/ 1174 h 1351"/>
              <a:gd name="T14" fmla="*/ 441 w 2924"/>
              <a:gd name="T15" fmla="*/ 1238 h 1351"/>
              <a:gd name="T16" fmla="*/ 604 w 2924"/>
              <a:gd name="T17" fmla="*/ 1286 h 1351"/>
              <a:gd name="T18" fmla="*/ 773 w 2924"/>
              <a:gd name="T19" fmla="*/ 1324 h 1351"/>
              <a:gd name="T20" fmla="*/ 934 w 2924"/>
              <a:gd name="T21" fmla="*/ 1338 h 1351"/>
              <a:gd name="T22" fmla="*/ 1149 w 2924"/>
              <a:gd name="T23" fmla="*/ 1350 h 1351"/>
              <a:gd name="T24" fmla="*/ 1790 w 2924"/>
              <a:gd name="T25" fmla="*/ 1350 h 1351"/>
              <a:gd name="T26" fmla="*/ 2055 w 2924"/>
              <a:gd name="T27" fmla="*/ 1326 h 1351"/>
              <a:gd name="T28" fmla="*/ 2304 w 2924"/>
              <a:gd name="T29" fmla="*/ 1277 h 1351"/>
              <a:gd name="T30" fmla="*/ 2553 w 2924"/>
              <a:gd name="T31" fmla="*/ 1195 h 1351"/>
              <a:gd name="T32" fmla="*/ 2707 w 2924"/>
              <a:gd name="T33" fmla="*/ 1088 h 1351"/>
              <a:gd name="T34" fmla="*/ 2804 w 2924"/>
              <a:gd name="T35" fmla="*/ 996 h 1351"/>
              <a:gd name="T36" fmla="*/ 2895 w 2924"/>
              <a:gd name="T37" fmla="*/ 812 h 1351"/>
              <a:gd name="T38" fmla="*/ 2915 w 2924"/>
              <a:gd name="T39" fmla="*/ 688 h 1351"/>
              <a:gd name="T40" fmla="*/ 2922 w 2924"/>
              <a:gd name="T41" fmla="*/ 544 h 1351"/>
              <a:gd name="T42" fmla="*/ 2923 w 2924"/>
              <a:gd name="T43" fmla="*/ 0 h 1351"/>
              <a:gd name="T44" fmla="*/ 0 w 2924"/>
              <a:gd name="T45" fmla="*/ 0 h 1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924" h="1351">
                <a:moveTo>
                  <a:pt x="0" y="0"/>
                </a:moveTo>
                <a:lnTo>
                  <a:pt x="3" y="729"/>
                </a:lnTo>
                <a:lnTo>
                  <a:pt x="27" y="847"/>
                </a:lnTo>
                <a:lnTo>
                  <a:pt x="65" y="926"/>
                </a:lnTo>
                <a:lnTo>
                  <a:pt x="117" y="999"/>
                </a:lnTo>
                <a:lnTo>
                  <a:pt x="203" y="1100"/>
                </a:lnTo>
                <a:lnTo>
                  <a:pt x="307" y="1174"/>
                </a:lnTo>
                <a:lnTo>
                  <a:pt x="441" y="1238"/>
                </a:lnTo>
                <a:lnTo>
                  <a:pt x="604" y="1286"/>
                </a:lnTo>
                <a:lnTo>
                  <a:pt x="773" y="1324"/>
                </a:lnTo>
                <a:lnTo>
                  <a:pt x="934" y="1338"/>
                </a:lnTo>
                <a:lnTo>
                  <a:pt x="1149" y="1350"/>
                </a:lnTo>
                <a:lnTo>
                  <a:pt x="1790" y="1350"/>
                </a:lnTo>
                <a:lnTo>
                  <a:pt x="2055" y="1326"/>
                </a:lnTo>
                <a:lnTo>
                  <a:pt x="2304" y="1277"/>
                </a:lnTo>
                <a:lnTo>
                  <a:pt x="2553" y="1195"/>
                </a:lnTo>
                <a:lnTo>
                  <a:pt x="2707" y="1088"/>
                </a:lnTo>
                <a:lnTo>
                  <a:pt x="2804" y="996"/>
                </a:lnTo>
                <a:lnTo>
                  <a:pt x="2895" y="812"/>
                </a:lnTo>
                <a:lnTo>
                  <a:pt x="2915" y="688"/>
                </a:lnTo>
                <a:lnTo>
                  <a:pt x="2922" y="544"/>
                </a:lnTo>
                <a:lnTo>
                  <a:pt x="2923" y="0"/>
                </a:lnTo>
                <a:lnTo>
                  <a:pt x="0" y="0"/>
                </a:lnTo>
              </a:path>
            </a:pathLst>
          </a:custGeom>
          <a:solidFill>
            <a:schemeClr val="bg1"/>
          </a:solidFill>
          <a:ln w="76200" cap="rnd" cmpd="sng">
            <a:noFill/>
            <a:prstDash val="solid"/>
            <a:round/>
            <a:headEnd/>
            <a:tailEnd/>
          </a:ln>
          <a:effectLst/>
          <a:extLst/>
        </p:spPr>
        <p:txBody>
          <a:bodyPr lIns="130585" tIns="65293" rIns="130585" bIns="65293"/>
          <a:lstStyle/>
          <a:p>
            <a:pPr>
              <a:defRPr/>
            </a:pPr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52" name="Freeform 11"/>
          <p:cNvSpPr>
            <a:spLocks/>
          </p:cNvSpPr>
          <p:nvPr/>
        </p:nvSpPr>
        <p:spPr bwMode="auto">
          <a:xfrm>
            <a:off x="2336199" y="1579202"/>
            <a:ext cx="1121647" cy="601278"/>
          </a:xfrm>
          <a:custGeom>
            <a:avLst/>
            <a:gdLst>
              <a:gd name="T0" fmla="*/ 0 w 2996"/>
              <a:gd name="T1" fmla="*/ 0 h 1985"/>
              <a:gd name="T2" fmla="*/ 0 w 2996"/>
              <a:gd name="T3" fmla="*/ 278057 h 1985"/>
              <a:gd name="T4" fmla="*/ 10229 w 2996"/>
              <a:gd name="T5" fmla="*/ 311966 h 1985"/>
              <a:gd name="T6" fmla="*/ 22032 w 2996"/>
              <a:gd name="T7" fmla="*/ 329557 h 1985"/>
              <a:gd name="T8" fmla="*/ 43802 w 2996"/>
              <a:gd name="T9" fmla="*/ 353929 h 1985"/>
              <a:gd name="T10" fmla="*/ 70818 w 2996"/>
              <a:gd name="T11" fmla="*/ 374275 h 1985"/>
              <a:gd name="T12" fmla="*/ 112783 w 2996"/>
              <a:gd name="T13" fmla="*/ 393349 h 1985"/>
              <a:gd name="T14" fmla="*/ 163143 w 2996"/>
              <a:gd name="T15" fmla="*/ 405429 h 1985"/>
              <a:gd name="T16" fmla="*/ 225567 w 2996"/>
              <a:gd name="T17" fmla="*/ 414966 h 1985"/>
              <a:gd name="T18" fmla="*/ 309499 w 2996"/>
              <a:gd name="T19" fmla="*/ 420476 h 1985"/>
              <a:gd name="T20" fmla="*/ 474477 w 2996"/>
              <a:gd name="T21" fmla="*/ 420476 h 1985"/>
              <a:gd name="T22" fmla="*/ 556835 w 2996"/>
              <a:gd name="T23" fmla="*/ 413694 h 1985"/>
              <a:gd name="T24" fmla="*/ 618997 w 2996"/>
              <a:gd name="T25" fmla="*/ 404157 h 1985"/>
              <a:gd name="T26" fmla="*/ 679586 w 2996"/>
              <a:gd name="T27" fmla="*/ 389110 h 1985"/>
              <a:gd name="T28" fmla="*/ 726797 w 2996"/>
              <a:gd name="T29" fmla="*/ 363466 h 1985"/>
              <a:gd name="T30" fmla="*/ 750141 w 2996"/>
              <a:gd name="T31" fmla="*/ 343120 h 1985"/>
              <a:gd name="T32" fmla="*/ 770599 w 2996"/>
              <a:gd name="T33" fmla="*/ 314721 h 1985"/>
              <a:gd name="T34" fmla="*/ 782140 w 2996"/>
              <a:gd name="T35" fmla="*/ 287594 h 1985"/>
              <a:gd name="T36" fmla="*/ 785550 w 2996"/>
              <a:gd name="T37" fmla="*/ 254956 h 1985"/>
              <a:gd name="T38" fmla="*/ 785550 w 2996"/>
              <a:gd name="T39" fmla="*/ 237366 h 1985"/>
              <a:gd name="T40" fmla="*/ 785550 w 2996"/>
              <a:gd name="T41" fmla="*/ 0 h 1985"/>
              <a:gd name="T42" fmla="*/ 0 w 2996"/>
              <a:gd name="T43" fmla="*/ 0 h 198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996" h="1985">
                <a:moveTo>
                  <a:pt x="0" y="0"/>
                </a:moveTo>
                <a:lnTo>
                  <a:pt x="0" y="1312"/>
                </a:lnTo>
                <a:lnTo>
                  <a:pt x="39" y="1472"/>
                </a:lnTo>
                <a:lnTo>
                  <a:pt x="84" y="1555"/>
                </a:lnTo>
                <a:lnTo>
                  <a:pt x="167" y="1670"/>
                </a:lnTo>
                <a:lnTo>
                  <a:pt x="270" y="1766"/>
                </a:lnTo>
                <a:lnTo>
                  <a:pt x="430" y="1856"/>
                </a:lnTo>
                <a:lnTo>
                  <a:pt x="622" y="1913"/>
                </a:lnTo>
                <a:lnTo>
                  <a:pt x="860" y="1958"/>
                </a:lnTo>
                <a:lnTo>
                  <a:pt x="1180" y="1984"/>
                </a:lnTo>
                <a:lnTo>
                  <a:pt x="1809" y="1984"/>
                </a:lnTo>
                <a:lnTo>
                  <a:pt x="2123" y="1952"/>
                </a:lnTo>
                <a:lnTo>
                  <a:pt x="2360" y="1907"/>
                </a:lnTo>
                <a:lnTo>
                  <a:pt x="2591" y="1836"/>
                </a:lnTo>
                <a:lnTo>
                  <a:pt x="2771" y="1715"/>
                </a:lnTo>
                <a:lnTo>
                  <a:pt x="2860" y="1619"/>
                </a:lnTo>
                <a:lnTo>
                  <a:pt x="2938" y="1485"/>
                </a:lnTo>
                <a:lnTo>
                  <a:pt x="2982" y="1357"/>
                </a:lnTo>
                <a:lnTo>
                  <a:pt x="2995" y="1203"/>
                </a:lnTo>
                <a:lnTo>
                  <a:pt x="2995" y="1120"/>
                </a:lnTo>
                <a:lnTo>
                  <a:pt x="2995" y="0"/>
                </a:lnTo>
                <a:lnTo>
                  <a:pt x="0" y="0"/>
                </a:lnTo>
              </a:path>
            </a:pathLst>
          </a:custGeom>
          <a:noFill/>
          <a:ln w="9525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130585" tIns="65293" rIns="130585" bIns="65293"/>
          <a:lstStyle/>
          <a:p>
            <a:endParaRPr lang="el-GR"/>
          </a:p>
        </p:txBody>
      </p:sp>
      <p:cxnSp>
        <p:nvCxnSpPr>
          <p:cNvPr id="76" name="Straight Connector 75"/>
          <p:cNvCxnSpPr/>
          <p:nvPr/>
        </p:nvCxnSpPr>
        <p:spPr bwMode="auto">
          <a:xfrm>
            <a:off x="2646634" y="1261547"/>
            <a:ext cx="50984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 bwMode="auto">
          <a:xfrm>
            <a:off x="2759932" y="1229781"/>
            <a:ext cx="280978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 bwMode="auto">
          <a:xfrm>
            <a:off x="2759932" y="1225244"/>
            <a:ext cx="0" cy="31766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 bwMode="auto">
          <a:xfrm>
            <a:off x="3036378" y="1225244"/>
            <a:ext cx="0" cy="31766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 bwMode="auto">
          <a:xfrm>
            <a:off x="2728209" y="1295582"/>
            <a:ext cx="0" cy="233703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 bwMode="auto">
          <a:xfrm>
            <a:off x="2648901" y="1259279"/>
            <a:ext cx="0" cy="45379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 bwMode="auto">
          <a:xfrm>
            <a:off x="2646634" y="1302388"/>
            <a:ext cx="81574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 bwMode="auto">
          <a:xfrm>
            <a:off x="3065837" y="1297851"/>
            <a:ext cx="4532" cy="231435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 bwMode="auto">
          <a:xfrm>
            <a:off x="3070369" y="1302388"/>
            <a:ext cx="81574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 bwMode="auto">
          <a:xfrm>
            <a:off x="3151943" y="1259279"/>
            <a:ext cx="0" cy="45379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 bwMode="auto">
          <a:xfrm flipH="1">
            <a:off x="2821113" y="1188941"/>
            <a:ext cx="18128" cy="40841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 bwMode="auto">
          <a:xfrm>
            <a:off x="2948007" y="1188941"/>
            <a:ext cx="22660" cy="40841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 bwMode="auto">
          <a:xfrm>
            <a:off x="2839241" y="1188940"/>
            <a:ext cx="108766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 bwMode="auto">
          <a:xfrm>
            <a:off x="2771263" y="1245665"/>
            <a:ext cx="25152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Rectangle 106"/>
          <p:cNvSpPr/>
          <p:nvPr/>
        </p:nvSpPr>
        <p:spPr bwMode="auto">
          <a:xfrm>
            <a:off x="2474422" y="1529286"/>
            <a:ext cx="847467" cy="521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585" tIns="65293" rIns="130585" bIns="65293" anchor="ctr"/>
          <a:lstStyle/>
          <a:p>
            <a:pPr algn="ctr"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39" name="Down Arrow 38"/>
          <p:cNvSpPr/>
          <p:nvPr/>
        </p:nvSpPr>
        <p:spPr>
          <a:xfrm rot="10800000">
            <a:off x="2805252" y="1694921"/>
            <a:ext cx="185808" cy="363035"/>
          </a:xfrm>
          <a:prstGeom prst="downArrow">
            <a:avLst>
              <a:gd name="adj1" fmla="val 50000"/>
              <a:gd name="adj2" fmla="val 64439"/>
            </a:avLst>
          </a:prstGeom>
          <a:solidFill>
            <a:schemeClr val="accent3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585" tIns="65293" rIns="130585" bIns="65293"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3358144" y="2094259"/>
            <a:ext cx="0" cy="308580"/>
          </a:xfrm>
          <a:prstGeom prst="straightConnector1">
            <a:avLst/>
          </a:prstGeom>
          <a:ln w="9525">
            <a:solidFill>
              <a:srgbClr val="0070C0"/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2410975" y="2094259"/>
            <a:ext cx="0" cy="308580"/>
          </a:xfrm>
          <a:prstGeom prst="straightConnector1">
            <a:avLst/>
          </a:prstGeom>
          <a:ln w="9525">
            <a:solidFill>
              <a:srgbClr val="0070C0"/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 flipV="1">
            <a:off x="3061305" y="2180481"/>
            <a:ext cx="0" cy="437910"/>
          </a:xfrm>
          <a:prstGeom prst="straightConnector1">
            <a:avLst/>
          </a:prstGeom>
          <a:ln w="9525">
            <a:solidFill>
              <a:srgbClr val="0070C0"/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2904953" y="2180481"/>
            <a:ext cx="0" cy="465138"/>
          </a:xfrm>
          <a:prstGeom prst="straightConnector1">
            <a:avLst/>
          </a:prstGeom>
          <a:ln w="9525">
            <a:solidFill>
              <a:srgbClr val="0070C0"/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3222187" y="2153253"/>
            <a:ext cx="0" cy="412952"/>
          </a:xfrm>
          <a:prstGeom prst="straightConnector1">
            <a:avLst/>
          </a:prstGeom>
          <a:ln w="9525">
            <a:solidFill>
              <a:srgbClr val="0070C0"/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2728209" y="2180481"/>
            <a:ext cx="0" cy="437910"/>
          </a:xfrm>
          <a:prstGeom prst="straightConnector1">
            <a:avLst/>
          </a:prstGeom>
          <a:ln w="9525">
            <a:solidFill>
              <a:srgbClr val="0070C0"/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2549199" y="2153253"/>
            <a:ext cx="0" cy="412952"/>
          </a:xfrm>
          <a:prstGeom prst="straightConnector1">
            <a:avLst/>
          </a:prstGeom>
          <a:ln w="9525">
            <a:solidFill>
              <a:srgbClr val="0070C0"/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3451049" y="1992156"/>
            <a:ext cx="0" cy="258662"/>
          </a:xfrm>
          <a:prstGeom prst="straightConnector1">
            <a:avLst/>
          </a:prstGeom>
          <a:ln w="9525">
            <a:solidFill>
              <a:srgbClr val="0070C0"/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2336199" y="1994425"/>
            <a:ext cx="0" cy="256393"/>
          </a:xfrm>
          <a:prstGeom prst="straightConnector1">
            <a:avLst/>
          </a:prstGeom>
          <a:ln w="9525">
            <a:solidFill>
              <a:srgbClr val="0070C0"/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478" name="TextBox 1"/>
          <p:cNvSpPr txBox="1">
            <a:spLocks noChangeArrowheads="1"/>
          </p:cNvSpPr>
          <p:nvPr/>
        </p:nvSpPr>
        <p:spPr bwMode="auto">
          <a:xfrm>
            <a:off x="3081697" y="1699459"/>
            <a:ext cx="199404" cy="25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65293" rIns="0" bIns="65293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n-US" sz="800" baseline="-25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sz="800" baseline="-25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85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Οι δυνάμεις που ασκούνται σε</a:t>
            </a:r>
            <a:br>
              <a:rPr lang="el-GR" dirty="0" smtClean="0"/>
            </a:br>
            <a:r>
              <a:rPr lang="el-GR" dirty="0" smtClean="0"/>
              <a:t>σώμα βυθισμένο στη θάλασσα: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2671578" y="885634"/>
            <a:ext cx="1468422" cy="2246578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864" tIns="27432" rIns="54864" bIns="27432" rtlCol="0" anchor="ctr"/>
          <a:lstStyle/>
          <a:p>
            <a:pPr algn="ctr"/>
            <a:endParaRPr lang="el-GR"/>
          </a:p>
        </p:txBody>
      </p:sp>
      <p:sp>
        <p:nvSpPr>
          <p:cNvPr id="16" name="Θέση περιεχομένου 2"/>
          <p:cNvSpPr txBox="1">
            <a:spLocks/>
          </p:cNvSpPr>
          <p:nvPr/>
        </p:nvSpPr>
        <p:spPr>
          <a:xfrm>
            <a:off x="1512410" y="971905"/>
            <a:ext cx="2592707" cy="20517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431868" rtl="0" eaLnBrk="1" latinLnBrk="0" hangingPunct="1">
              <a:lnSpc>
                <a:spcPct val="125000"/>
              </a:lnSpc>
              <a:spcBef>
                <a:spcPts val="0"/>
              </a:spcBef>
              <a:buFont typeface="Wingdings" pitchFamily="2" charset="2"/>
              <a:buNone/>
              <a:defRPr sz="800" kern="1200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-159961" algn="l" defTabSz="431868" rtl="0" eaLnBrk="1" latinLnBrk="0" hangingPunct="1">
              <a:lnSpc>
                <a:spcPct val="125000"/>
              </a:lnSpc>
              <a:spcBef>
                <a:spcPts val="0"/>
              </a:spcBef>
              <a:buFont typeface="Wingdings" pitchFamily="2" charset="2"/>
              <a:buChar char="§"/>
              <a:defRPr sz="8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539835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755768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9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971703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9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1187637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3572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19505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35438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373380" algn="l"/>
                <a:tab pos="1669733" algn="l"/>
              </a:tabLst>
            </a:pPr>
            <a:r>
              <a:rPr lang="el-GR" sz="700" dirty="0" smtClean="0"/>
              <a:t>	</a:t>
            </a:r>
            <a:r>
              <a:rPr lang="el-G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Βάρος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l-GR" dirty="0" smtClean="0">
                <a:solidFill>
                  <a:schemeClr val="accent2"/>
                </a:solidFill>
              </a:rPr>
              <a:t>Άντωση</a:t>
            </a:r>
          </a:p>
          <a:p>
            <a:pPr>
              <a:tabLst>
                <a:tab pos="427673" algn="l"/>
                <a:tab pos="1724025" algn="l"/>
              </a:tabLst>
            </a:pPr>
            <a:endParaRPr lang="el-GR" sz="700" dirty="0" smtClean="0"/>
          </a:p>
          <a:p>
            <a:pPr>
              <a:tabLst>
                <a:tab pos="427673" algn="l"/>
                <a:tab pos="1289685" algn="l"/>
              </a:tabLst>
            </a:pPr>
            <a:r>
              <a:rPr lang="el-GR" sz="7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Δύναμη πεδιακή (οφείλεται 	</a:t>
            </a:r>
            <a:r>
              <a:rPr lang="el-GR" sz="7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Δύναμη πίεσης (οφείλεται στην</a:t>
            </a:r>
          </a:p>
          <a:p>
            <a:pPr>
              <a:tabLst>
                <a:tab pos="427673" algn="l"/>
                <a:tab pos="1289685" algn="l"/>
              </a:tabLst>
            </a:pPr>
            <a:r>
              <a:rPr lang="el-GR" sz="7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στο βαρυτικό πεδίο της Γης)	</a:t>
            </a:r>
            <a:r>
              <a:rPr lang="el-GR" sz="7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πίεση από το περιβάλλον υγρό)</a:t>
            </a:r>
          </a:p>
          <a:p>
            <a:pPr>
              <a:tabLst>
                <a:tab pos="427673" algn="l"/>
                <a:tab pos="1289685" algn="l"/>
              </a:tabLst>
            </a:pPr>
            <a:endParaRPr lang="el-GR" sz="70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427673" algn="l"/>
                <a:tab pos="1289685" algn="l"/>
              </a:tabLst>
            </a:pPr>
            <a:endParaRPr lang="el-GR" sz="70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427673" algn="l"/>
                <a:tab pos="1289685" algn="l"/>
              </a:tabLst>
            </a:pPr>
            <a:r>
              <a:rPr lang="el-GR" sz="7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Από τη μάζα του σώματος	</a:t>
            </a:r>
            <a:r>
              <a:rPr lang="el-GR" sz="7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Από το υγρό και τον </a:t>
            </a:r>
          </a:p>
          <a:p>
            <a:pPr>
              <a:tabLst>
                <a:tab pos="427673" algn="l"/>
                <a:tab pos="1289685" algn="l"/>
              </a:tabLst>
            </a:pPr>
            <a:r>
              <a:rPr lang="el-GR" sz="7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	βυθισμένο όγκο</a:t>
            </a:r>
          </a:p>
          <a:p>
            <a:pPr>
              <a:tabLst>
                <a:tab pos="427673" algn="l"/>
                <a:tab pos="1289685" algn="l"/>
              </a:tabLst>
            </a:pPr>
            <a:endParaRPr lang="el-GR" sz="7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427673" algn="l"/>
                <a:tab pos="1289685" algn="l"/>
              </a:tabLst>
            </a:pPr>
            <a:endParaRPr lang="el-GR" sz="7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427673" algn="l"/>
                <a:tab pos="1289685" algn="l"/>
              </a:tabLst>
            </a:pPr>
            <a:r>
              <a:rPr lang="en-US" sz="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		</a:t>
            </a:r>
            <a:endParaRPr lang="el-GR" sz="7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427673" algn="l"/>
                <a:tab pos="1289685" algn="l"/>
              </a:tabLst>
            </a:pPr>
            <a:endParaRPr lang="el-GR" sz="700" dirty="0" smtClean="0">
              <a:latin typeface="Arial" pitchFamily="34" charset="0"/>
              <a:cs typeface="Arial" pitchFamily="34" charset="0"/>
            </a:endParaRPr>
          </a:p>
          <a:p>
            <a:pPr>
              <a:tabLst>
                <a:tab pos="427673" algn="l"/>
                <a:tab pos="1289685" algn="l"/>
              </a:tabLst>
            </a:pPr>
            <a:endParaRPr lang="en-US" sz="700" dirty="0" smtClean="0">
              <a:latin typeface="Arial" pitchFamily="34" charset="0"/>
              <a:cs typeface="Arial" pitchFamily="34" charset="0"/>
            </a:endParaRPr>
          </a:p>
          <a:p>
            <a:pPr>
              <a:tabLst>
                <a:tab pos="427673" algn="l"/>
                <a:tab pos="1289685" algn="l"/>
              </a:tabLst>
            </a:pPr>
            <a:endParaRPr lang="el-GR" sz="700" dirty="0" smtClean="0">
              <a:latin typeface="Arial" pitchFamily="34" charset="0"/>
              <a:cs typeface="Arial" pitchFamily="34" charset="0"/>
            </a:endParaRPr>
          </a:p>
          <a:p>
            <a:pPr>
              <a:tabLst>
                <a:tab pos="427673" algn="l"/>
                <a:tab pos="1289685" algn="l"/>
              </a:tabLst>
            </a:pPr>
            <a:r>
              <a:rPr lang="el-GR" sz="7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Κέντρο βάρους</a:t>
            </a:r>
            <a:r>
              <a:rPr lang="el-GR" sz="7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l-GR" sz="7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Κέντρο άντωσης</a:t>
            </a:r>
            <a:endParaRPr lang="el-GR" sz="7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0000" y="1270800"/>
            <a:ext cx="1209912" cy="1107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l-GR" sz="7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Πού οφείλεται;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0000" y="1800000"/>
            <a:ext cx="1209912" cy="1107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l-GR" sz="7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Από τι εξαρτάται;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0000" y="2382247"/>
            <a:ext cx="1209912" cy="1107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l-GR" sz="7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Πώς υπολογίζεται;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80000" y="2869200"/>
            <a:ext cx="1209912" cy="1107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l-GR" sz="7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Πού εφαρμόζεται;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443092" y="2354454"/>
                <a:ext cx="484050" cy="166183"/>
              </a:xfrm>
              <a:prstGeom prst="rect">
                <a:avLst/>
              </a:prstGeom>
              <a:noFill/>
            </p:spPr>
            <p:txBody>
              <a:bodyPr wrap="none" lIns="54864" tIns="27432" rIns="54864" bIns="27432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70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m:t>W</m:t>
                      </m:r>
                      <m:r>
                        <m:rPr>
                          <m:nor/>
                        </m:rPr>
                        <a:rPr lang="en-US" sz="70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m:t> = </m:t>
                      </m:r>
                      <m:r>
                        <m:rPr>
                          <m:nor/>
                        </m:rPr>
                        <a:rPr lang="en-US" sz="70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70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Cambria Math"/>
                          <a:cs typeface="Arial" pitchFamily="34" charset="0"/>
                        </a:rPr>
                        <m:t>∙</m:t>
                      </m:r>
                      <m:r>
                        <m:rPr>
                          <m:nor/>
                        </m:rPr>
                        <a:rPr lang="en-US" sz="70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Cambria Math"/>
                          <a:cs typeface="Arial" pitchFamily="34" charset="0"/>
                        </a:rPr>
                        <m:t>g</m:t>
                      </m:r>
                    </m:oMath>
                  </m:oMathPara>
                </a14:m>
                <a:endParaRPr lang="el-GR" sz="7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3092" y="2354454"/>
                <a:ext cx="484050" cy="16618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732801" y="2272097"/>
                <a:ext cx="635751" cy="306494"/>
              </a:xfrm>
              <a:prstGeom prst="rect">
                <a:avLst/>
              </a:prstGeom>
              <a:noFill/>
            </p:spPr>
            <p:txBody>
              <a:bodyPr wrap="none" lIns="54864" tIns="27432" rIns="54864" bIns="27432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7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cs typeface="Arial" pitchFamily="34" charset="0"/>
                        </a:rPr>
                        <m:t>F</m:t>
                      </m:r>
                      <m:r>
                        <m:rPr>
                          <m:nor/>
                        </m:rPr>
                        <a:rPr lang="en-US" sz="700" baseline="-250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cs typeface="Arial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7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cs typeface="Arial" pitchFamily="34" charset="0"/>
                        </a:rPr>
                        <m:t> =</m:t>
                      </m:r>
                      <m:nary>
                        <m:naryPr>
                          <m:ctrlPr>
                            <a:rPr lang="en-US" sz="7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naryPr>
                        <m:sub>
                          <m:r>
                            <m:rPr>
                              <m:nor/>
                              <m:brk m:alnAt="23"/>
                            </m:rPr>
                            <a:rPr lang="en-US" sz="7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+mj-lt"/>
                              <a:cs typeface="Arial" pitchFamily="34" charset="0"/>
                            </a:rPr>
                            <m:t>A</m:t>
                          </m:r>
                        </m:sub>
                        <m:sup/>
                        <m:e>
                          <m:r>
                            <m:rPr>
                              <m:nor/>
                            </m:rPr>
                            <a:rPr lang="en-US" sz="7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+mj-lt"/>
                              <a:cs typeface="Arial" pitchFamily="34" charset="0"/>
                            </a:rPr>
                            <m:t>pdA</m:t>
                          </m:r>
                        </m:e>
                      </m:nary>
                    </m:oMath>
                  </m:oMathPara>
                </a14:m>
                <a:endParaRPr lang="el-GR" sz="700" dirty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2801" y="2272097"/>
                <a:ext cx="635751" cy="306494"/>
              </a:xfrm>
              <a:prstGeom prst="rect">
                <a:avLst/>
              </a:prstGeom>
              <a:blipFill rotWithShape="1">
                <a:blip r:embed="rId3"/>
                <a:stretch>
                  <a:fillRect l="-19048" t="-140000" r="-45714" b="-210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874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Arial" pitchFamily="34" charset="0"/>
              </a:rPr>
              <a:t>Αποδεικνύεται ότι το κέντρο άντωσης είναι </a:t>
            </a:r>
            <a:br>
              <a:rPr lang="el-GR" dirty="0" smtClean="0">
                <a:latin typeface="Arial" pitchFamily="34" charset="0"/>
              </a:rPr>
            </a:br>
            <a:r>
              <a:rPr lang="el-GR" dirty="0" smtClean="0">
                <a:latin typeface="Arial" pitchFamily="34" charset="0"/>
              </a:rPr>
              <a:t>το </a:t>
            </a:r>
            <a:r>
              <a:rPr lang="el-GR" dirty="0" smtClean="0">
                <a:solidFill>
                  <a:schemeClr val="accent2"/>
                </a:solidFill>
                <a:latin typeface="Arial" pitchFamily="34" charset="0"/>
              </a:rPr>
              <a:t>γεωμετρικό κέντρο </a:t>
            </a:r>
            <a:r>
              <a:rPr lang="el-GR" dirty="0" smtClean="0">
                <a:latin typeface="Arial" pitchFamily="34" charset="0"/>
              </a:rPr>
              <a:t>του βυθισμένου όγκου !</a:t>
            </a:r>
            <a:endParaRPr lang="en-US" dirty="0" smtClean="0">
              <a:latin typeface="Arial" pitchFamily="34" charset="0"/>
            </a:endParaRPr>
          </a:p>
        </p:txBody>
      </p:sp>
      <p:sp>
        <p:nvSpPr>
          <p:cNvPr id="39" name="Rectangle 3"/>
          <p:cNvSpPr/>
          <p:nvPr/>
        </p:nvSpPr>
        <p:spPr>
          <a:xfrm>
            <a:off x="1520456" y="1792486"/>
            <a:ext cx="2583188" cy="952967"/>
          </a:xfrm>
          <a:prstGeom prst="rect">
            <a:avLst/>
          </a:prstGeom>
          <a:solidFill>
            <a:srgbClr val="B7DD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585" tIns="65293" rIns="130585" bIns="65293" anchor="ctr"/>
          <a:lstStyle/>
          <a:p>
            <a:pPr algn="ctr" defTabSz="215342">
              <a:defRPr/>
            </a:pPr>
            <a:endParaRPr lang="en-US"/>
          </a:p>
        </p:txBody>
      </p:sp>
      <p:cxnSp>
        <p:nvCxnSpPr>
          <p:cNvPr id="46" name="Straight Connector 4"/>
          <p:cNvCxnSpPr/>
          <p:nvPr/>
        </p:nvCxnSpPr>
        <p:spPr>
          <a:xfrm>
            <a:off x="1520456" y="1641600"/>
            <a:ext cx="0" cy="1107257"/>
          </a:xfrm>
          <a:prstGeom prst="line">
            <a:avLst/>
          </a:prstGeom>
          <a:ln w="9525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5"/>
          <p:cNvCxnSpPr/>
          <p:nvPr/>
        </p:nvCxnSpPr>
        <p:spPr>
          <a:xfrm>
            <a:off x="4107600" y="1638000"/>
            <a:ext cx="0" cy="1111795"/>
          </a:xfrm>
          <a:prstGeom prst="line">
            <a:avLst/>
          </a:prstGeom>
          <a:ln w="9525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6"/>
          <p:cNvCxnSpPr/>
          <p:nvPr/>
        </p:nvCxnSpPr>
        <p:spPr>
          <a:xfrm flipH="1">
            <a:off x="1520456" y="2745452"/>
            <a:ext cx="2592000" cy="0"/>
          </a:xfrm>
          <a:prstGeom prst="line">
            <a:avLst/>
          </a:prstGeom>
          <a:ln w="9525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7"/>
          <p:cNvCxnSpPr/>
          <p:nvPr/>
        </p:nvCxnSpPr>
        <p:spPr>
          <a:xfrm flipH="1">
            <a:off x="1520456" y="1792486"/>
            <a:ext cx="206201" cy="0"/>
          </a:xfrm>
          <a:prstGeom prst="line">
            <a:avLst/>
          </a:prstGeom>
          <a:ln w="6350" cmpd="sng">
            <a:solidFill>
              <a:schemeClr val="tx1">
                <a:lumMod val="65000"/>
                <a:lumOff val="35000"/>
              </a:schemeClr>
            </a:solidFill>
            <a:prstDash val="solid"/>
            <a:headEnd type="triangle" w="med" len="sm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8"/>
          <p:cNvCxnSpPr/>
          <p:nvPr/>
        </p:nvCxnSpPr>
        <p:spPr>
          <a:xfrm flipV="1">
            <a:off x="1520456" y="1792486"/>
            <a:ext cx="0" cy="217821"/>
          </a:xfrm>
          <a:prstGeom prst="line">
            <a:avLst/>
          </a:prstGeom>
          <a:ln w="6350" cmpd="sng">
            <a:solidFill>
              <a:schemeClr val="tx1">
                <a:lumMod val="65000"/>
                <a:lumOff val="35000"/>
              </a:schemeClr>
            </a:solidFill>
            <a:prstDash val="solid"/>
            <a:headEnd type="triangle" w="med" len="sm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Oval 9"/>
          <p:cNvSpPr/>
          <p:nvPr/>
        </p:nvSpPr>
        <p:spPr>
          <a:xfrm>
            <a:off x="1493265" y="1767529"/>
            <a:ext cx="52116" cy="4991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317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585" tIns="65293" rIns="130585" bIns="6529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6" name="TextBox 25"/>
          <p:cNvSpPr txBox="1">
            <a:spLocks noChangeArrowheads="1"/>
          </p:cNvSpPr>
          <p:nvPr/>
        </p:nvSpPr>
        <p:spPr bwMode="auto">
          <a:xfrm>
            <a:off x="1538584" y="1529285"/>
            <a:ext cx="321765" cy="224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585" tIns="65293" rIns="130585" bIns="65293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77" name="TextBox 26"/>
          <p:cNvSpPr txBox="1">
            <a:spLocks noChangeArrowheads="1"/>
          </p:cNvSpPr>
          <p:nvPr/>
        </p:nvSpPr>
        <p:spPr bwMode="auto">
          <a:xfrm>
            <a:off x="1479669" y="1817446"/>
            <a:ext cx="324031" cy="224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585" tIns="65293" rIns="130585" bIns="65293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z</a:t>
            </a:r>
          </a:p>
        </p:txBody>
      </p:sp>
      <p:sp>
        <p:nvSpPr>
          <p:cNvPr id="78" name="Freeform 7"/>
          <p:cNvSpPr>
            <a:spLocks/>
          </p:cNvSpPr>
          <p:nvPr/>
        </p:nvSpPr>
        <p:spPr bwMode="auto">
          <a:xfrm>
            <a:off x="2336199" y="1787948"/>
            <a:ext cx="1121647" cy="392532"/>
          </a:xfrm>
          <a:custGeom>
            <a:avLst/>
            <a:gdLst>
              <a:gd name="T0" fmla="*/ 0 w 2924"/>
              <a:gd name="T1" fmla="*/ 0 h 1351"/>
              <a:gd name="T2" fmla="*/ 3 w 2924"/>
              <a:gd name="T3" fmla="*/ 729 h 1351"/>
              <a:gd name="T4" fmla="*/ 27 w 2924"/>
              <a:gd name="T5" fmla="*/ 847 h 1351"/>
              <a:gd name="T6" fmla="*/ 65 w 2924"/>
              <a:gd name="T7" fmla="*/ 926 h 1351"/>
              <a:gd name="T8" fmla="*/ 117 w 2924"/>
              <a:gd name="T9" fmla="*/ 999 h 1351"/>
              <a:gd name="T10" fmla="*/ 203 w 2924"/>
              <a:gd name="T11" fmla="*/ 1100 h 1351"/>
              <a:gd name="T12" fmla="*/ 307 w 2924"/>
              <a:gd name="T13" fmla="*/ 1174 h 1351"/>
              <a:gd name="T14" fmla="*/ 441 w 2924"/>
              <a:gd name="T15" fmla="*/ 1238 h 1351"/>
              <a:gd name="T16" fmla="*/ 604 w 2924"/>
              <a:gd name="T17" fmla="*/ 1286 h 1351"/>
              <a:gd name="T18" fmla="*/ 773 w 2924"/>
              <a:gd name="T19" fmla="*/ 1324 h 1351"/>
              <a:gd name="T20" fmla="*/ 934 w 2924"/>
              <a:gd name="T21" fmla="*/ 1338 h 1351"/>
              <a:gd name="T22" fmla="*/ 1149 w 2924"/>
              <a:gd name="T23" fmla="*/ 1350 h 1351"/>
              <a:gd name="T24" fmla="*/ 1790 w 2924"/>
              <a:gd name="T25" fmla="*/ 1350 h 1351"/>
              <a:gd name="T26" fmla="*/ 2055 w 2924"/>
              <a:gd name="T27" fmla="*/ 1326 h 1351"/>
              <a:gd name="T28" fmla="*/ 2304 w 2924"/>
              <a:gd name="T29" fmla="*/ 1277 h 1351"/>
              <a:gd name="T30" fmla="*/ 2553 w 2924"/>
              <a:gd name="T31" fmla="*/ 1195 h 1351"/>
              <a:gd name="T32" fmla="*/ 2707 w 2924"/>
              <a:gd name="T33" fmla="*/ 1088 h 1351"/>
              <a:gd name="T34" fmla="*/ 2804 w 2924"/>
              <a:gd name="T35" fmla="*/ 996 h 1351"/>
              <a:gd name="T36" fmla="*/ 2895 w 2924"/>
              <a:gd name="T37" fmla="*/ 812 h 1351"/>
              <a:gd name="T38" fmla="*/ 2915 w 2924"/>
              <a:gd name="T39" fmla="*/ 688 h 1351"/>
              <a:gd name="T40" fmla="*/ 2922 w 2924"/>
              <a:gd name="T41" fmla="*/ 544 h 1351"/>
              <a:gd name="T42" fmla="*/ 2923 w 2924"/>
              <a:gd name="T43" fmla="*/ 0 h 1351"/>
              <a:gd name="T44" fmla="*/ 0 w 2924"/>
              <a:gd name="T45" fmla="*/ 0 h 1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924" h="1351">
                <a:moveTo>
                  <a:pt x="0" y="0"/>
                </a:moveTo>
                <a:lnTo>
                  <a:pt x="3" y="729"/>
                </a:lnTo>
                <a:lnTo>
                  <a:pt x="27" y="847"/>
                </a:lnTo>
                <a:lnTo>
                  <a:pt x="65" y="926"/>
                </a:lnTo>
                <a:lnTo>
                  <a:pt x="117" y="999"/>
                </a:lnTo>
                <a:lnTo>
                  <a:pt x="203" y="1100"/>
                </a:lnTo>
                <a:lnTo>
                  <a:pt x="307" y="1174"/>
                </a:lnTo>
                <a:lnTo>
                  <a:pt x="441" y="1238"/>
                </a:lnTo>
                <a:lnTo>
                  <a:pt x="604" y="1286"/>
                </a:lnTo>
                <a:lnTo>
                  <a:pt x="773" y="1324"/>
                </a:lnTo>
                <a:lnTo>
                  <a:pt x="934" y="1338"/>
                </a:lnTo>
                <a:lnTo>
                  <a:pt x="1149" y="1350"/>
                </a:lnTo>
                <a:lnTo>
                  <a:pt x="1790" y="1350"/>
                </a:lnTo>
                <a:lnTo>
                  <a:pt x="2055" y="1326"/>
                </a:lnTo>
                <a:lnTo>
                  <a:pt x="2304" y="1277"/>
                </a:lnTo>
                <a:lnTo>
                  <a:pt x="2553" y="1195"/>
                </a:lnTo>
                <a:lnTo>
                  <a:pt x="2707" y="1088"/>
                </a:lnTo>
                <a:lnTo>
                  <a:pt x="2804" y="996"/>
                </a:lnTo>
                <a:lnTo>
                  <a:pt x="2895" y="812"/>
                </a:lnTo>
                <a:lnTo>
                  <a:pt x="2915" y="688"/>
                </a:lnTo>
                <a:lnTo>
                  <a:pt x="2922" y="544"/>
                </a:lnTo>
                <a:lnTo>
                  <a:pt x="2923" y="0"/>
                </a:lnTo>
                <a:lnTo>
                  <a:pt x="0" y="0"/>
                </a:lnTo>
              </a:path>
            </a:pathLst>
          </a:custGeom>
          <a:solidFill>
            <a:schemeClr val="bg1"/>
          </a:solidFill>
          <a:ln w="76200" cap="rnd" cmpd="sng">
            <a:noFill/>
            <a:prstDash val="solid"/>
            <a:round/>
            <a:headEnd/>
            <a:tailEnd/>
          </a:ln>
          <a:effectLst/>
          <a:extLst/>
        </p:spPr>
        <p:txBody>
          <a:bodyPr lIns="130585" tIns="65293" rIns="130585" bIns="65293"/>
          <a:lstStyle/>
          <a:p>
            <a:pPr>
              <a:defRPr/>
            </a:pPr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79" name="Freeform 11"/>
          <p:cNvSpPr>
            <a:spLocks/>
          </p:cNvSpPr>
          <p:nvPr/>
        </p:nvSpPr>
        <p:spPr bwMode="auto">
          <a:xfrm>
            <a:off x="2336199" y="1579202"/>
            <a:ext cx="1121647" cy="601278"/>
          </a:xfrm>
          <a:custGeom>
            <a:avLst/>
            <a:gdLst>
              <a:gd name="T0" fmla="*/ 0 w 2996"/>
              <a:gd name="T1" fmla="*/ 0 h 1985"/>
              <a:gd name="T2" fmla="*/ 0 w 2996"/>
              <a:gd name="T3" fmla="*/ 278057 h 1985"/>
              <a:gd name="T4" fmla="*/ 10229 w 2996"/>
              <a:gd name="T5" fmla="*/ 311966 h 1985"/>
              <a:gd name="T6" fmla="*/ 22032 w 2996"/>
              <a:gd name="T7" fmla="*/ 329557 h 1985"/>
              <a:gd name="T8" fmla="*/ 43802 w 2996"/>
              <a:gd name="T9" fmla="*/ 353929 h 1985"/>
              <a:gd name="T10" fmla="*/ 70818 w 2996"/>
              <a:gd name="T11" fmla="*/ 374275 h 1985"/>
              <a:gd name="T12" fmla="*/ 112783 w 2996"/>
              <a:gd name="T13" fmla="*/ 393349 h 1985"/>
              <a:gd name="T14" fmla="*/ 163143 w 2996"/>
              <a:gd name="T15" fmla="*/ 405429 h 1985"/>
              <a:gd name="T16" fmla="*/ 225567 w 2996"/>
              <a:gd name="T17" fmla="*/ 414966 h 1985"/>
              <a:gd name="T18" fmla="*/ 309499 w 2996"/>
              <a:gd name="T19" fmla="*/ 420476 h 1985"/>
              <a:gd name="T20" fmla="*/ 474477 w 2996"/>
              <a:gd name="T21" fmla="*/ 420476 h 1985"/>
              <a:gd name="T22" fmla="*/ 556835 w 2996"/>
              <a:gd name="T23" fmla="*/ 413694 h 1985"/>
              <a:gd name="T24" fmla="*/ 618997 w 2996"/>
              <a:gd name="T25" fmla="*/ 404157 h 1985"/>
              <a:gd name="T26" fmla="*/ 679586 w 2996"/>
              <a:gd name="T27" fmla="*/ 389110 h 1985"/>
              <a:gd name="T28" fmla="*/ 726797 w 2996"/>
              <a:gd name="T29" fmla="*/ 363466 h 1985"/>
              <a:gd name="T30" fmla="*/ 750141 w 2996"/>
              <a:gd name="T31" fmla="*/ 343120 h 1985"/>
              <a:gd name="T32" fmla="*/ 770599 w 2996"/>
              <a:gd name="T33" fmla="*/ 314721 h 1985"/>
              <a:gd name="T34" fmla="*/ 782140 w 2996"/>
              <a:gd name="T35" fmla="*/ 287594 h 1985"/>
              <a:gd name="T36" fmla="*/ 785550 w 2996"/>
              <a:gd name="T37" fmla="*/ 254956 h 1985"/>
              <a:gd name="T38" fmla="*/ 785550 w 2996"/>
              <a:gd name="T39" fmla="*/ 237366 h 1985"/>
              <a:gd name="T40" fmla="*/ 785550 w 2996"/>
              <a:gd name="T41" fmla="*/ 0 h 1985"/>
              <a:gd name="T42" fmla="*/ 0 w 2996"/>
              <a:gd name="T43" fmla="*/ 0 h 198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996" h="1985">
                <a:moveTo>
                  <a:pt x="0" y="0"/>
                </a:moveTo>
                <a:lnTo>
                  <a:pt x="0" y="1312"/>
                </a:lnTo>
                <a:lnTo>
                  <a:pt x="39" y="1472"/>
                </a:lnTo>
                <a:lnTo>
                  <a:pt x="84" y="1555"/>
                </a:lnTo>
                <a:lnTo>
                  <a:pt x="167" y="1670"/>
                </a:lnTo>
                <a:lnTo>
                  <a:pt x="270" y="1766"/>
                </a:lnTo>
                <a:lnTo>
                  <a:pt x="430" y="1856"/>
                </a:lnTo>
                <a:lnTo>
                  <a:pt x="622" y="1913"/>
                </a:lnTo>
                <a:lnTo>
                  <a:pt x="860" y="1958"/>
                </a:lnTo>
                <a:lnTo>
                  <a:pt x="1180" y="1984"/>
                </a:lnTo>
                <a:lnTo>
                  <a:pt x="1809" y="1984"/>
                </a:lnTo>
                <a:lnTo>
                  <a:pt x="2123" y="1952"/>
                </a:lnTo>
                <a:lnTo>
                  <a:pt x="2360" y="1907"/>
                </a:lnTo>
                <a:lnTo>
                  <a:pt x="2591" y="1836"/>
                </a:lnTo>
                <a:lnTo>
                  <a:pt x="2771" y="1715"/>
                </a:lnTo>
                <a:lnTo>
                  <a:pt x="2860" y="1619"/>
                </a:lnTo>
                <a:lnTo>
                  <a:pt x="2938" y="1485"/>
                </a:lnTo>
                <a:lnTo>
                  <a:pt x="2982" y="1357"/>
                </a:lnTo>
                <a:lnTo>
                  <a:pt x="2995" y="1203"/>
                </a:lnTo>
                <a:lnTo>
                  <a:pt x="2995" y="1120"/>
                </a:lnTo>
                <a:lnTo>
                  <a:pt x="2995" y="0"/>
                </a:lnTo>
                <a:lnTo>
                  <a:pt x="0" y="0"/>
                </a:lnTo>
              </a:path>
            </a:pathLst>
          </a:custGeom>
          <a:noFill/>
          <a:ln w="9525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130585" tIns="65293" rIns="130585" bIns="65293"/>
          <a:lstStyle/>
          <a:p>
            <a:endParaRPr lang="el-GR"/>
          </a:p>
        </p:txBody>
      </p:sp>
      <p:cxnSp>
        <p:nvCxnSpPr>
          <p:cNvPr id="80" name="Straight Connector 75"/>
          <p:cNvCxnSpPr/>
          <p:nvPr/>
        </p:nvCxnSpPr>
        <p:spPr bwMode="auto">
          <a:xfrm>
            <a:off x="2646634" y="1261547"/>
            <a:ext cx="50984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76"/>
          <p:cNvCxnSpPr/>
          <p:nvPr/>
        </p:nvCxnSpPr>
        <p:spPr bwMode="auto">
          <a:xfrm>
            <a:off x="2759932" y="1229781"/>
            <a:ext cx="280978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77"/>
          <p:cNvCxnSpPr/>
          <p:nvPr/>
        </p:nvCxnSpPr>
        <p:spPr bwMode="auto">
          <a:xfrm>
            <a:off x="2759932" y="1225244"/>
            <a:ext cx="0" cy="31766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78"/>
          <p:cNvCxnSpPr/>
          <p:nvPr/>
        </p:nvCxnSpPr>
        <p:spPr bwMode="auto">
          <a:xfrm>
            <a:off x="3036378" y="1225244"/>
            <a:ext cx="0" cy="31766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79"/>
          <p:cNvCxnSpPr/>
          <p:nvPr/>
        </p:nvCxnSpPr>
        <p:spPr bwMode="auto">
          <a:xfrm>
            <a:off x="2728209" y="1295582"/>
            <a:ext cx="0" cy="233703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0"/>
          <p:cNvCxnSpPr/>
          <p:nvPr/>
        </p:nvCxnSpPr>
        <p:spPr bwMode="auto">
          <a:xfrm>
            <a:off x="2648901" y="1259279"/>
            <a:ext cx="0" cy="45379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1"/>
          <p:cNvCxnSpPr/>
          <p:nvPr/>
        </p:nvCxnSpPr>
        <p:spPr bwMode="auto">
          <a:xfrm>
            <a:off x="2646634" y="1302388"/>
            <a:ext cx="81574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2"/>
          <p:cNvCxnSpPr/>
          <p:nvPr/>
        </p:nvCxnSpPr>
        <p:spPr bwMode="auto">
          <a:xfrm>
            <a:off x="3065837" y="1297851"/>
            <a:ext cx="4532" cy="231435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3"/>
          <p:cNvCxnSpPr/>
          <p:nvPr/>
        </p:nvCxnSpPr>
        <p:spPr bwMode="auto">
          <a:xfrm>
            <a:off x="3070369" y="1302388"/>
            <a:ext cx="81574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84"/>
          <p:cNvCxnSpPr/>
          <p:nvPr/>
        </p:nvCxnSpPr>
        <p:spPr bwMode="auto">
          <a:xfrm>
            <a:off x="3151943" y="1259279"/>
            <a:ext cx="0" cy="45379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85"/>
          <p:cNvCxnSpPr/>
          <p:nvPr/>
        </p:nvCxnSpPr>
        <p:spPr bwMode="auto">
          <a:xfrm flipH="1">
            <a:off x="2821113" y="1188941"/>
            <a:ext cx="18128" cy="40841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86"/>
          <p:cNvCxnSpPr/>
          <p:nvPr/>
        </p:nvCxnSpPr>
        <p:spPr bwMode="auto">
          <a:xfrm>
            <a:off x="2948007" y="1188941"/>
            <a:ext cx="22660" cy="40841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87"/>
          <p:cNvCxnSpPr/>
          <p:nvPr/>
        </p:nvCxnSpPr>
        <p:spPr bwMode="auto">
          <a:xfrm>
            <a:off x="2839241" y="1188940"/>
            <a:ext cx="108766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105"/>
          <p:cNvCxnSpPr/>
          <p:nvPr/>
        </p:nvCxnSpPr>
        <p:spPr bwMode="auto">
          <a:xfrm>
            <a:off x="2771263" y="1245665"/>
            <a:ext cx="25152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Rectangle 106"/>
          <p:cNvSpPr/>
          <p:nvPr/>
        </p:nvSpPr>
        <p:spPr bwMode="auto">
          <a:xfrm>
            <a:off x="2474422" y="1529286"/>
            <a:ext cx="847467" cy="521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585" tIns="65293" rIns="130585" bIns="65293" anchor="ctr"/>
          <a:lstStyle/>
          <a:p>
            <a:pPr algn="ctr">
              <a:defRPr/>
            </a:pPr>
            <a:endParaRPr lang="en-US">
              <a:latin typeface="Arial"/>
              <a:cs typeface="Arial"/>
            </a:endParaRPr>
          </a:p>
        </p:txBody>
      </p:sp>
      <p:cxnSp>
        <p:nvCxnSpPr>
          <p:cNvPr id="98" name="Straight Arrow Connector 108"/>
          <p:cNvCxnSpPr/>
          <p:nvPr/>
        </p:nvCxnSpPr>
        <p:spPr>
          <a:xfrm flipV="1">
            <a:off x="2898156" y="2180481"/>
            <a:ext cx="0" cy="619428"/>
          </a:xfrm>
          <a:prstGeom prst="straightConnector1">
            <a:avLst/>
          </a:prstGeom>
          <a:ln w="9525">
            <a:solidFill>
              <a:srgbClr val="0070C0"/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111"/>
          <p:cNvCxnSpPr/>
          <p:nvPr/>
        </p:nvCxnSpPr>
        <p:spPr>
          <a:xfrm rot="20880000" flipV="1">
            <a:off x="3231250" y="2160059"/>
            <a:ext cx="0" cy="564974"/>
          </a:xfrm>
          <a:prstGeom prst="straightConnector1">
            <a:avLst/>
          </a:prstGeom>
          <a:ln w="9525">
            <a:solidFill>
              <a:srgbClr val="0070C0"/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112"/>
          <p:cNvCxnSpPr/>
          <p:nvPr/>
        </p:nvCxnSpPr>
        <p:spPr>
          <a:xfrm rot="720000" flipH="1" flipV="1">
            <a:off x="2562795" y="2160059"/>
            <a:ext cx="0" cy="564974"/>
          </a:xfrm>
          <a:prstGeom prst="straightConnector1">
            <a:avLst/>
          </a:prstGeom>
          <a:ln w="9525">
            <a:solidFill>
              <a:srgbClr val="0070C0"/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15"/>
          <p:cNvCxnSpPr/>
          <p:nvPr/>
        </p:nvCxnSpPr>
        <p:spPr>
          <a:xfrm rot="16800000" flipV="1">
            <a:off x="3605134" y="1858491"/>
            <a:ext cx="0" cy="308170"/>
          </a:xfrm>
          <a:prstGeom prst="straightConnector1">
            <a:avLst/>
          </a:prstGeom>
          <a:ln w="9525">
            <a:solidFill>
              <a:srgbClr val="0070C0"/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16"/>
          <p:cNvCxnSpPr/>
          <p:nvPr/>
        </p:nvCxnSpPr>
        <p:spPr>
          <a:xfrm rot="4800000" flipH="1" flipV="1">
            <a:off x="2184380" y="1858491"/>
            <a:ext cx="0" cy="308170"/>
          </a:xfrm>
          <a:prstGeom prst="straightConnector1">
            <a:avLst/>
          </a:prstGeom>
          <a:ln w="9525">
            <a:solidFill>
              <a:srgbClr val="0070C0"/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17"/>
          <p:cNvCxnSpPr/>
          <p:nvPr/>
        </p:nvCxnSpPr>
        <p:spPr>
          <a:xfrm flipH="1">
            <a:off x="3455582" y="1817446"/>
            <a:ext cx="171240" cy="0"/>
          </a:xfrm>
          <a:prstGeom prst="straightConnector1">
            <a:avLst/>
          </a:prstGeom>
          <a:ln w="9525">
            <a:solidFill>
              <a:srgbClr val="0070C0"/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18"/>
          <p:cNvCxnSpPr/>
          <p:nvPr/>
        </p:nvCxnSpPr>
        <p:spPr>
          <a:xfrm>
            <a:off x="2146831" y="1817446"/>
            <a:ext cx="189369" cy="0"/>
          </a:xfrm>
          <a:prstGeom prst="straightConnector1">
            <a:avLst/>
          </a:prstGeom>
          <a:ln w="9525">
            <a:solidFill>
              <a:srgbClr val="0070C0"/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45"/>
          <p:cNvCxnSpPr/>
          <p:nvPr/>
        </p:nvCxnSpPr>
        <p:spPr>
          <a:xfrm rot="19200000" flipV="1">
            <a:off x="3494101" y="2046611"/>
            <a:ext cx="0" cy="412952"/>
          </a:xfrm>
          <a:prstGeom prst="straightConnector1">
            <a:avLst/>
          </a:prstGeom>
          <a:ln w="9525">
            <a:solidFill>
              <a:srgbClr val="0070C0"/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46"/>
          <p:cNvCxnSpPr/>
          <p:nvPr/>
        </p:nvCxnSpPr>
        <p:spPr>
          <a:xfrm rot="2400000" flipH="1" flipV="1">
            <a:off x="2279550" y="2046611"/>
            <a:ext cx="0" cy="412952"/>
          </a:xfrm>
          <a:prstGeom prst="straightConnector1">
            <a:avLst/>
          </a:prstGeom>
          <a:ln w="9525">
            <a:solidFill>
              <a:srgbClr val="0070C0"/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064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3"/>
          <p:cNvSpPr/>
          <p:nvPr/>
        </p:nvSpPr>
        <p:spPr>
          <a:xfrm>
            <a:off x="1520456" y="1792486"/>
            <a:ext cx="2583188" cy="952967"/>
          </a:xfrm>
          <a:prstGeom prst="rect">
            <a:avLst/>
          </a:prstGeom>
          <a:solidFill>
            <a:srgbClr val="B7DD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585" tIns="65293" rIns="130585" bIns="65293" anchor="ctr"/>
          <a:lstStyle/>
          <a:p>
            <a:pPr algn="ctr" defTabSz="215342">
              <a:defRPr/>
            </a:pPr>
            <a:endParaRPr lang="en-US"/>
          </a:p>
        </p:txBody>
      </p:sp>
      <p:cxnSp>
        <p:nvCxnSpPr>
          <p:cNvPr id="138" name="Straight Connector 4"/>
          <p:cNvCxnSpPr/>
          <p:nvPr/>
        </p:nvCxnSpPr>
        <p:spPr>
          <a:xfrm>
            <a:off x="1520456" y="1641600"/>
            <a:ext cx="0" cy="1107257"/>
          </a:xfrm>
          <a:prstGeom prst="line">
            <a:avLst/>
          </a:prstGeom>
          <a:ln w="9525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5"/>
          <p:cNvCxnSpPr/>
          <p:nvPr/>
        </p:nvCxnSpPr>
        <p:spPr>
          <a:xfrm>
            <a:off x="4107600" y="1638000"/>
            <a:ext cx="0" cy="1111795"/>
          </a:xfrm>
          <a:prstGeom prst="line">
            <a:avLst/>
          </a:prstGeom>
          <a:ln w="9525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6"/>
          <p:cNvCxnSpPr/>
          <p:nvPr/>
        </p:nvCxnSpPr>
        <p:spPr>
          <a:xfrm flipH="1">
            <a:off x="1520456" y="2745452"/>
            <a:ext cx="2592000" cy="0"/>
          </a:xfrm>
          <a:prstGeom prst="line">
            <a:avLst/>
          </a:prstGeom>
          <a:ln w="9525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7"/>
          <p:cNvCxnSpPr/>
          <p:nvPr/>
        </p:nvCxnSpPr>
        <p:spPr>
          <a:xfrm flipH="1">
            <a:off x="1520456" y="1792486"/>
            <a:ext cx="206201" cy="0"/>
          </a:xfrm>
          <a:prstGeom prst="line">
            <a:avLst/>
          </a:prstGeom>
          <a:ln w="6350" cmpd="sng">
            <a:solidFill>
              <a:schemeClr val="tx1">
                <a:lumMod val="65000"/>
                <a:lumOff val="35000"/>
              </a:schemeClr>
            </a:solidFill>
            <a:prstDash val="solid"/>
            <a:headEnd type="triangle" w="med" len="sm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8"/>
          <p:cNvCxnSpPr/>
          <p:nvPr/>
        </p:nvCxnSpPr>
        <p:spPr>
          <a:xfrm flipV="1">
            <a:off x="1520456" y="1792486"/>
            <a:ext cx="0" cy="217821"/>
          </a:xfrm>
          <a:prstGeom prst="line">
            <a:avLst/>
          </a:prstGeom>
          <a:ln w="6350" cmpd="sng">
            <a:solidFill>
              <a:schemeClr val="tx1">
                <a:lumMod val="65000"/>
                <a:lumOff val="35000"/>
              </a:schemeClr>
            </a:solidFill>
            <a:prstDash val="solid"/>
            <a:headEnd type="triangle" w="med" len="sm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3" name="Oval 9"/>
          <p:cNvSpPr/>
          <p:nvPr/>
        </p:nvSpPr>
        <p:spPr>
          <a:xfrm>
            <a:off x="1493265" y="1767529"/>
            <a:ext cx="52116" cy="4991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317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585" tIns="65293" rIns="130585" bIns="6529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4" name="TextBox 25"/>
          <p:cNvSpPr txBox="1">
            <a:spLocks noChangeArrowheads="1"/>
          </p:cNvSpPr>
          <p:nvPr/>
        </p:nvSpPr>
        <p:spPr bwMode="auto">
          <a:xfrm>
            <a:off x="1538584" y="1529285"/>
            <a:ext cx="321765" cy="224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585" tIns="65293" rIns="130585" bIns="65293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145" name="TextBox 26"/>
          <p:cNvSpPr txBox="1">
            <a:spLocks noChangeArrowheads="1"/>
          </p:cNvSpPr>
          <p:nvPr/>
        </p:nvSpPr>
        <p:spPr bwMode="auto">
          <a:xfrm>
            <a:off x="1479669" y="1817446"/>
            <a:ext cx="324031" cy="224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585" tIns="65293" rIns="130585" bIns="65293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z</a:t>
            </a:r>
          </a:p>
        </p:txBody>
      </p:sp>
      <p:sp>
        <p:nvSpPr>
          <p:cNvPr id="146" name="Freeform 7"/>
          <p:cNvSpPr>
            <a:spLocks/>
          </p:cNvSpPr>
          <p:nvPr/>
        </p:nvSpPr>
        <p:spPr bwMode="auto">
          <a:xfrm>
            <a:off x="2336199" y="1787948"/>
            <a:ext cx="1121647" cy="392532"/>
          </a:xfrm>
          <a:custGeom>
            <a:avLst/>
            <a:gdLst>
              <a:gd name="T0" fmla="*/ 0 w 2924"/>
              <a:gd name="T1" fmla="*/ 0 h 1351"/>
              <a:gd name="T2" fmla="*/ 3 w 2924"/>
              <a:gd name="T3" fmla="*/ 729 h 1351"/>
              <a:gd name="T4" fmla="*/ 27 w 2924"/>
              <a:gd name="T5" fmla="*/ 847 h 1351"/>
              <a:gd name="T6" fmla="*/ 65 w 2924"/>
              <a:gd name="T7" fmla="*/ 926 h 1351"/>
              <a:gd name="T8" fmla="*/ 117 w 2924"/>
              <a:gd name="T9" fmla="*/ 999 h 1351"/>
              <a:gd name="T10" fmla="*/ 203 w 2924"/>
              <a:gd name="T11" fmla="*/ 1100 h 1351"/>
              <a:gd name="T12" fmla="*/ 307 w 2924"/>
              <a:gd name="T13" fmla="*/ 1174 h 1351"/>
              <a:gd name="T14" fmla="*/ 441 w 2924"/>
              <a:gd name="T15" fmla="*/ 1238 h 1351"/>
              <a:gd name="T16" fmla="*/ 604 w 2924"/>
              <a:gd name="T17" fmla="*/ 1286 h 1351"/>
              <a:gd name="T18" fmla="*/ 773 w 2924"/>
              <a:gd name="T19" fmla="*/ 1324 h 1351"/>
              <a:gd name="T20" fmla="*/ 934 w 2924"/>
              <a:gd name="T21" fmla="*/ 1338 h 1351"/>
              <a:gd name="T22" fmla="*/ 1149 w 2924"/>
              <a:gd name="T23" fmla="*/ 1350 h 1351"/>
              <a:gd name="T24" fmla="*/ 1790 w 2924"/>
              <a:gd name="T25" fmla="*/ 1350 h 1351"/>
              <a:gd name="T26" fmla="*/ 2055 w 2924"/>
              <a:gd name="T27" fmla="*/ 1326 h 1351"/>
              <a:gd name="T28" fmla="*/ 2304 w 2924"/>
              <a:gd name="T29" fmla="*/ 1277 h 1351"/>
              <a:gd name="T30" fmla="*/ 2553 w 2924"/>
              <a:gd name="T31" fmla="*/ 1195 h 1351"/>
              <a:gd name="T32" fmla="*/ 2707 w 2924"/>
              <a:gd name="T33" fmla="*/ 1088 h 1351"/>
              <a:gd name="T34" fmla="*/ 2804 w 2924"/>
              <a:gd name="T35" fmla="*/ 996 h 1351"/>
              <a:gd name="T36" fmla="*/ 2895 w 2924"/>
              <a:gd name="T37" fmla="*/ 812 h 1351"/>
              <a:gd name="T38" fmla="*/ 2915 w 2924"/>
              <a:gd name="T39" fmla="*/ 688 h 1351"/>
              <a:gd name="T40" fmla="*/ 2922 w 2924"/>
              <a:gd name="T41" fmla="*/ 544 h 1351"/>
              <a:gd name="T42" fmla="*/ 2923 w 2924"/>
              <a:gd name="T43" fmla="*/ 0 h 1351"/>
              <a:gd name="T44" fmla="*/ 0 w 2924"/>
              <a:gd name="T45" fmla="*/ 0 h 1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924" h="1351">
                <a:moveTo>
                  <a:pt x="0" y="0"/>
                </a:moveTo>
                <a:lnTo>
                  <a:pt x="3" y="729"/>
                </a:lnTo>
                <a:lnTo>
                  <a:pt x="27" y="847"/>
                </a:lnTo>
                <a:lnTo>
                  <a:pt x="65" y="926"/>
                </a:lnTo>
                <a:lnTo>
                  <a:pt x="117" y="999"/>
                </a:lnTo>
                <a:lnTo>
                  <a:pt x="203" y="1100"/>
                </a:lnTo>
                <a:lnTo>
                  <a:pt x="307" y="1174"/>
                </a:lnTo>
                <a:lnTo>
                  <a:pt x="441" y="1238"/>
                </a:lnTo>
                <a:lnTo>
                  <a:pt x="604" y="1286"/>
                </a:lnTo>
                <a:lnTo>
                  <a:pt x="773" y="1324"/>
                </a:lnTo>
                <a:lnTo>
                  <a:pt x="934" y="1338"/>
                </a:lnTo>
                <a:lnTo>
                  <a:pt x="1149" y="1350"/>
                </a:lnTo>
                <a:lnTo>
                  <a:pt x="1790" y="1350"/>
                </a:lnTo>
                <a:lnTo>
                  <a:pt x="2055" y="1326"/>
                </a:lnTo>
                <a:lnTo>
                  <a:pt x="2304" y="1277"/>
                </a:lnTo>
                <a:lnTo>
                  <a:pt x="2553" y="1195"/>
                </a:lnTo>
                <a:lnTo>
                  <a:pt x="2707" y="1088"/>
                </a:lnTo>
                <a:lnTo>
                  <a:pt x="2804" y="996"/>
                </a:lnTo>
                <a:lnTo>
                  <a:pt x="2895" y="812"/>
                </a:lnTo>
                <a:lnTo>
                  <a:pt x="2915" y="688"/>
                </a:lnTo>
                <a:lnTo>
                  <a:pt x="2922" y="544"/>
                </a:lnTo>
                <a:lnTo>
                  <a:pt x="2923" y="0"/>
                </a:lnTo>
                <a:lnTo>
                  <a:pt x="0" y="0"/>
                </a:lnTo>
              </a:path>
            </a:pathLst>
          </a:custGeom>
          <a:solidFill>
            <a:schemeClr val="bg1"/>
          </a:solidFill>
          <a:ln w="76200" cap="rnd" cmpd="sng">
            <a:noFill/>
            <a:prstDash val="solid"/>
            <a:round/>
            <a:headEnd/>
            <a:tailEnd/>
          </a:ln>
          <a:effectLst/>
          <a:extLst/>
        </p:spPr>
        <p:txBody>
          <a:bodyPr lIns="130585" tIns="65293" rIns="130585" bIns="65293"/>
          <a:lstStyle/>
          <a:p>
            <a:pPr>
              <a:defRPr/>
            </a:pPr>
            <a:endParaRPr lang="en-US">
              <a:latin typeface="Calibri" charset="0"/>
              <a:ea typeface="MS PGothic" charset="0"/>
            </a:endParaRPr>
          </a:p>
        </p:txBody>
      </p:sp>
      <p:cxnSp>
        <p:nvCxnSpPr>
          <p:cNvPr id="148" name="Straight Connector 75"/>
          <p:cNvCxnSpPr/>
          <p:nvPr/>
        </p:nvCxnSpPr>
        <p:spPr bwMode="auto">
          <a:xfrm>
            <a:off x="2646634" y="1261547"/>
            <a:ext cx="50984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76"/>
          <p:cNvCxnSpPr/>
          <p:nvPr/>
        </p:nvCxnSpPr>
        <p:spPr bwMode="auto">
          <a:xfrm>
            <a:off x="2759932" y="1229781"/>
            <a:ext cx="280978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77"/>
          <p:cNvCxnSpPr/>
          <p:nvPr/>
        </p:nvCxnSpPr>
        <p:spPr bwMode="auto">
          <a:xfrm>
            <a:off x="2759932" y="1225244"/>
            <a:ext cx="0" cy="31766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78"/>
          <p:cNvCxnSpPr/>
          <p:nvPr/>
        </p:nvCxnSpPr>
        <p:spPr bwMode="auto">
          <a:xfrm>
            <a:off x="3036378" y="1225244"/>
            <a:ext cx="0" cy="31766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79"/>
          <p:cNvCxnSpPr/>
          <p:nvPr/>
        </p:nvCxnSpPr>
        <p:spPr bwMode="auto">
          <a:xfrm>
            <a:off x="2728209" y="1295582"/>
            <a:ext cx="0" cy="233703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80"/>
          <p:cNvCxnSpPr/>
          <p:nvPr/>
        </p:nvCxnSpPr>
        <p:spPr bwMode="auto">
          <a:xfrm>
            <a:off x="2648901" y="1259279"/>
            <a:ext cx="0" cy="45379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81"/>
          <p:cNvCxnSpPr/>
          <p:nvPr/>
        </p:nvCxnSpPr>
        <p:spPr bwMode="auto">
          <a:xfrm>
            <a:off x="2646634" y="1302388"/>
            <a:ext cx="81574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82"/>
          <p:cNvCxnSpPr/>
          <p:nvPr/>
        </p:nvCxnSpPr>
        <p:spPr bwMode="auto">
          <a:xfrm>
            <a:off x="3065837" y="1297851"/>
            <a:ext cx="4532" cy="231435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83"/>
          <p:cNvCxnSpPr/>
          <p:nvPr/>
        </p:nvCxnSpPr>
        <p:spPr bwMode="auto">
          <a:xfrm>
            <a:off x="3070369" y="1302388"/>
            <a:ext cx="81574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84"/>
          <p:cNvCxnSpPr/>
          <p:nvPr/>
        </p:nvCxnSpPr>
        <p:spPr bwMode="auto">
          <a:xfrm>
            <a:off x="3151943" y="1259279"/>
            <a:ext cx="0" cy="45379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85"/>
          <p:cNvCxnSpPr/>
          <p:nvPr/>
        </p:nvCxnSpPr>
        <p:spPr bwMode="auto">
          <a:xfrm flipH="1">
            <a:off x="2821113" y="1188941"/>
            <a:ext cx="18128" cy="40841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86"/>
          <p:cNvCxnSpPr/>
          <p:nvPr/>
        </p:nvCxnSpPr>
        <p:spPr bwMode="auto">
          <a:xfrm>
            <a:off x="2948007" y="1188941"/>
            <a:ext cx="22660" cy="40841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87"/>
          <p:cNvCxnSpPr/>
          <p:nvPr/>
        </p:nvCxnSpPr>
        <p:spPr bwMode="auto">
          <a:xfrm>
            <a:off x="2839241" y="1188940"/>
            <a:ext cx="108766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05"/>
          <p:cNvCxnSpPr/>
          <p:nvPr/>
        </p:nvCxnSpPr>
        <p:spPr bwMode="auto">
          <a:xfrm>
            <a:off x="2771263" y="1245665"/>
            <a:ext cx="25152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2" name="Rectangle 106"/>
          <p:cNvSpPr/>
          <p:nvPr/>
        </p:nvSpPr>
        <p:spPr bwMode="auto">
          <a:xfrm>
            <a:off x="2474422" y="1529286"/>
            <a:ext cx="847467" cy="521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585" tIns="65293" rIns="130585" bIns="65293" anchor="ctr"/>
          <a:lstStyle/>
          <a:p>
            <a:pPr algn="ctr">
              <a:defRPr/>
            </a:pPr>
            <a:endParaRPr lang="en-US">
              <a:latin typeface="Arial"/>
              <a:cs typeface="Arial"/>
            </a:endParaRPr>
          </a:p>
        </p:txBody>
      </p:sp>
      <p:cxnSp>
        <p:nvCxnSpPr>
          <p:cNvPr id="163" name="Straight Arrow Connector 108"/>
          <p:cNvCxnSpPr/>
          <p:nvPr/>
        </p:nvCxnSpPr>
        <p:spPr>
          <a:xfrm flipV="1">
            <a:off x="2898156" y="2180481"/>
            <a:ext cx="0" cy="619428"/>
          </a:xfrm>
          <a:prstGeom prst="straightConnector1">
            <a:avLst/>
          </a:prstGeom>
          <a:ln w="9525">
            <a:solidFill>
              <a:srgbClr val="0070C0"/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11"/>
          <p:cNvCxnSpPr/>
          <p:nvPr/>
        </p:nvCxnSpPr>
        <p:spPr>
          <a:xfrm rot="20880000" flipV="1">
            <a:off x="3231250" y="2160059"/>
            <a:ext cx="0" cy="564974"/>
          </a:xfrm>
          <a:prstGeom prst="straightConnector1">
            <a:avLst/>
          </a:prstGeom>
          <a:ln w="9525">
            <a:solidFill>
              <a:srgbClr val="0070C0"/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12"/>
          <p:cNvCxnSpPr/>
          <p:nvPr/>
        </p:nvCxnSpPr>
        <p:spPr>
          <a:xfrm rot="720000" flipH="1" flipV="1">
            <a:off x="2562795" y="2160059"/>
            <a:ext cx="0" cy="564974"/>
          </a:xfrm>
          <a:prstGeom prst="straightConnector1">
            <a:avLst/>
          </a:prstGeom>
          <a:ln w="9525">
            <a:solidFill>
              <a:srgbClr val="0070C0"/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15"/>
          <p:cNvCxnSpPr/>
          <p:nvPr/>
        </p:nvCxnSpPr>
        <p:spPr>
          <a:xfrm rot="16800000" flipV="1">
            <a:off x="3605134" y="1858491"/>
            <a:ext cx="0" cy="308170"/>
          </a:xfrm>
          <a:prstGeom prst="straightConnector1">
            <a:avLst/>
          </a:prstGeom>
          <a:ln w="9525">
            <a:solidFill>
              <a:srgbClr val="0070C0"/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16"/>
          <p:cNvCxnSpPr/>
          <p:nvPr/>
        </p:nvCxnSpPr>
        <p:spPr>
          <a:xfrm rot="4800000" flipH="1" flipV="1">
            <a:off x="2184380" y="1858491"/>
            <a:ext cx="0" cy="308170"/>
          </a:xfrm>
          <a:prstGeom prst="straightConnector1">
            <a:avLst/>
          </a:prstGeom>
          <a:ln w="9525">
            <a:solidFill>
              <a:srgbClr val="0070C0"/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17"/>
          <p:cNvCxnSpPr/>
          <p:nvPr/>
        </p:nvCxnSpPr>
        <p:spPr>
          <a:xfrm flipH="1">
            <a:off x="3455582" y="1817446"/>
            <a:ext cx="171240" cy="0"/>
          </a:xfrm>
          <a:prstGeom prst="straightConnector1">
            <a:avLst/>
          </a:prstGeom>
          <a:ln w="9525">
            <a:solidFill>
              <a:srgbClr val="0070C0"/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18"/>
          <p:cNvCxnSpPr/>
          <p:nvPr/>
        </p:nvCxnSpPr>
        <p:spPr>
          <a:xfrm>
            <a:off x="2146831" y="1817446"/>
            <a:ext cx="189369" cy="0"/>
          </a:xfrm>
          <a:prstGeom prst="straightConnector1">
            <a:avLst/>
          </a:prstGeom>
          <a:ln w="9525">
            <a:solidFill>
              <a:srgbClr val="0070C0"/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45"/>
          <p:cNvCxnSpPr/>
          <p:nvPr/>
        </p:nvCxnSpPr>
        <p:spPr>
          <a:xfrm rot="19200000" flipV="1">
            <a:off x="3494101" y="2046611"/>
            <a:ext cx="0" cy="412952"/>
          </a:xfrm>
          <a:prstGeom prst="straightConnector1">
            <a:avLst/>
          </a:prstGeom>
          <a:ln w="9525">
            <a:solidFill>
              <a:srgbClr val="0070C0"/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46"/>
          <p:cNvCxnSpPr/>
          <p:nvPr/>
        </p:nvCxnSpPr>
        <p:spPr>
          <a:xfrm rot="2400000" flipH="1" flipV="1">
            <a:off x="2279550" y="2046611"/>
            <a:ext cx="0" cy="412952"/>
          </a:xfrm>
          <a:prstGeom prst="straightConnector1">
            <a:avLst/>
          </a:prstGeom>
          <a:ln w="9525">
            <a:solidFill>
              <a:srgbClr val="0070C0"/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>
                <a:latin typeface="Arial" pitchFamily="34" charset="0"/>
              </a:rPr>
              <a:t>Αποδεικνύεται ότι το κέντρο άντωσης είναι </a:t>
            </a:r>
            <a:br>
              <a:rPr lang="el-GR" smtClean="0">
                <a:latin typeface="Arial" pitchFamily="34" charset="0"/>
              </a:rPr>
            </a:br>
            <a:r>
              <a:rPr lang="el-GR" smtClean="0">
                <a:latin typeface="Arial" pitchFamily="34" charset="0"/>
              </a:rPr>
              <a:t>το </a:t>
            </a:r>
            <a:r>
              <a:rPr lang="el-GR" smtClean="0">
                <a:solidFill>
                  <a:srgbClr val="F79646"/>
                </a:solidFill>
                <a:latin typeface="Arial" pitchFamily="34" charset="0"/>
              </a:rPr>
              <a:t>γεωμετρικό κέντρο </a:t>
            </a:r>
            <a:r>
              <a:rPr lang="el-GR" smtClean="0">
                <a:latin typeface="Arial" pitchFamily="34" charset="0"/>
              </a:rPr>
              <a:t>του βυθισμένου όγκου !</a:t>
            </a:r>
            <a:endParaRPr lang="en-US" smtClean="0">
              <a:latin typeface="Arial" pitchFamily="34" charset="0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flipH="1">
            <a:off x="2332800" y="1787948"/>
            <a:ext cx="1121647" cy="0"/>
          </a:xfrm>
          <a:prstGeom prst="straightConnector1">
            <a:avLst/>
          </a:prstGeom>
          <a:ln w="9525">
            <a:solidFill>
              <a:srgbClr val="0070C0"/>
            </a:solidFill>
            <a:prstDash val="sysDash"/>
            <a:headEnd type="none"/>
            <a:tailEnd type="non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7" name="Freeform 11"/>
          <p:cNvSpPr>
            <a:spLocks/>
          </p:cNvSpPr>
          <p:nvPr/>
        </p:nvSpPr>
        <p:spPr bwMode="auto">
          <a:xfrm>
            <a:off x="2336199" y="1579202"/>
            <a:ext cx="1121647" cy="601278"/>
          </a:xfrm>
          <a:custGeom>
            <a:avLst/>
            <a:gdLst>
              <a:gd name="T0" fmla="*/ 0 w 2996"/>
              <a:gd name="T1" fmla="*/ 0 h 1985"/>
              <a:gd name="T2" fmla="*/ 0 w 2996"/>
              <a:gd name="T3" fmla="*/ 278057 h 1985"/>
              <a:gd name="T4" fmla="*/ 10229 w 2996"/>
              <a:gd name="T5" fmla="*/ 311966 h 1985"/>
              <a:gd name="T6" fmla="*/ 22032 w 2996"/>
              <a:gd name="T7" fmla="*/ 329557 h 1985"/>
              <a:gd name="T8" fmla="*/ 43802 w 2996"/>
              <a:gd name="T9" fmla="*/ 353929 h 1985"/>
              <a:gd name="T10" fmla="*/ 70818 w 2996"/>
              <a:gd name="T11" fmla="*/ 374275 h 1985"/>
              <a:gd name="T12" fmla="*/ 112783 w 2996"/>
              <a:gd name="T13" fmla="*/ 393349 h 1985"/>
              <a:gd name="T14" fmla="*/ 163143 w 2996"/>
              <a:gd name="T15" fmla="*/ 405429 h 1985"/>
              <a:gd name="T16" fmla="*/ 225567 w 2996"/>
              <a:gd name="T17" fmla="*/ 414966 h 1985"/>
              <a:gd name="T18" fmla="*/ 309499 w 2996"/>
              <a:gd name="T19" fmla="*/ 420476 h 1985"/>
              <a:gd name="T20" fmla="*/ 474477 w 2996"/>
              <a:gd name="T21" fmla="*/ 420476 h 1985"/>
              <a:gd name="T22" fmla="*/ 556835 w 2996"/>
              <a:gd name="T23" fmla="*/ 413694 h 1985"/>
              <a:gd name="T24" fmla="*/ 618997 w 2996"/>
              <a:gd name="T25" fmla="*/ 404157 h 1985"/>
              <a:gd name="T26" fmla="*/ 679586 w 2996"/>
              <a:gd name="T27" fmla="*/ 389110 h 1985"/>
              <a:gd name="T28" fmla="*/ 726797 w 2996"/>
              <a:gd name="T29" fmla="*/ 363466 h 1985"/>
              <a:gd name="T30" fmla="*/ 750141 w 2996"/>
              <a:gd name="T31" fmla="*/ 343120 h 1985"/>
              <a:gd name="T32" fmla="*/ 770599 w 2996"/>
              <a:gd name="T33" fmla="*/ 314721 h 1985"/>
              <a:gd name="T34" fmla="*/ 782140 w 2996"/>
              <a:gd name="T35" fmla="*/ 287594 h 1985"/>
              <a:gd name="T36" fmla="*/ 785550 w 2996"/>
              <a:gd name="T37" fmla="*/ 254956 h 1985"/>
              <a:gd name="T38" fmla="*/ 785550 w 2996"/>
              <a:gd name="T39" fmla="*/ 237366 h 1985"/>
              <a:gd name="T40" fmla="*/ 785550 w 2996"/>
              <a:gd name="T41" fmla="*/ 0 h 1985"/>
              <a:gd name="T42" fmla="*/ 0 w 2996"/>
              <a:gd name="T43" fmla="*/ 0 h 198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996" h="1985">
                <a:moveTo>
                  <a:pt x="0" y="0"/>
                </a:moveTo>
                <a:lnTo>
                  <a:pt x="0" y="1312"/>
                </a:lnTo>
                <a:lnTo>
                  <a:pt x="39" y="1472"/>
                </a:lnTo>
                <a:lnTo>
                  <a:pt x="84" y="1555"/>
                </a:lnTo>
                <a:lnTo>
                  <a:pt x="167" y="1670"/>
                </a:lnTo>
                <a:lnTo>
                  <a:pt x="270" y="1766"/>
                </a:lnTo>
                <a:lnTo>
                  <a:pt x="430" y="1856"/>
                </a:lnTo>
                <a:lnTo>
                  <a:pt x="622" y="1913"/>
                </a:lnTo>
                <a:lnTo>
                  <a:pt x="860" y="1958"/>
                </a:lnTo>
                <a:lnTo>
                  <a:pt x="1180" y="1984"/>
                </a:lnTo>
                <a:lnTo>
                  <a:pt x="1809" y="1984"/>
                </a:lnTo>
                <a:lnTo>
                  <a:pt x="2123" y="1952"/>
                </a:lnTo>
                <a:lnTo>
                  <a:pt x="2360" y="1907"/>
                </a:lnTo>
                <a:lnTo>
                  <a:pt x="2591" y="1836"/>
                </a:lnTo>
                <a:lnTo>
                  <a:pt x="2771" y="1715"/>
                </a:lnTo>
                <a:lnTo>
                  <a:pt x="2860" y="1619"/>
                </a:lnTo>
                <a:lnTo>
                  <a:pt x="2938" y="1485"/>
                </a:lnTo>
                <a:lnTo>
                  <a:pt x="2982" y="1357"/>
                </a:lnTo>
                <a:lnTo>
                  <a:pt x="2995" y="1203"/>
                </a:lnTo>
                <a:lnTo>
                  <a:pt x="2995" y="1120"/>
                </a:lnTo>
                <a:lnTo>
                  <a:pt x="2995" y="0"/>
                </a:lnTo>
                <a:lnTo>
                  <a:pt x="0" y="0"/>
                </a:lnTo>
              </a:path>
            </a:pathLst>
          </a:custGeom>
          <a:noFill/>
          <a:ln w="9525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130585" tIns="65293" rIns="130585" bIns="65293"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1065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>
                <a:latin typeface="Arial" pitchFamily="34" charset="0"/>
              </a:rPr>
              <a:t>Αποδεικνύεται ότι το κέντρο άντωσης είναι </a:t>
            </a:r>
            <a:br>
              <a:rPr lang="el-GR" smtClean="0">
                <a:latin typeface="Arial" pitchFamily="34" charset="0"/>
              </a:rPr>
            </a:br>
            <a:r>
              <a:rPr lang="el-GR" smtClean="0">
                <a:latin typeface="Arial" pitchFamily="34" charset="0"/>
              </a:rPr>
              <a:t>το </a:t>
            </a:r>
            <a:r>
              <a:rPr lang="el-GR" smtClean="0">
                <a:solidFill>
                  <a:srgbClr val="F79646"/>
                </a:solidFill>
                <a:latin typeface="Arial" pitchFamily="34" charset="0"/>
              </a:rPr>
              <a:t>γεωμετρικό κέντρο </a:t>
            </a:r>
            <a:r>
              <a:rPr lang="el-GR" smtClean="0">
                <a:latin typeface="Arial" pitchFamily="34" charset="0"/>
              </a:rPr>
              <a:t>του βυθισμένου όγκου !</a:t>
            </a:r>
            <a:endParaRPr lang="en-US" smtClean="0">
              <a:latin typeface="Arial" pitchFamily="34" charset="0"/>
            </a:endParaRPr>
          </a:p>
        </p:txBody>
      </p:sp>
      <p:sp>
        <p:nvSpPr>
          <p:cNvPr id="24" name="Rectangle 3"/>
          <p:cNvSpPr/>
          <p:nvPr/>
        </p:nvSpPr>
        <p:spPr>
          <a:xfrm>
            <a:off x="1520456" y="1792486"/>
            <a:ext cx="2583188" cy="952967"/>
          </a:xfrm>
          <a:prstGeom prst="rect">
            <a:avLst/>
          </a:prstGeom>
          <a:solidFill>
            <a:srgbClr val="B7DD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585" tIns="65293" rIns="130585" bIns="65293" anchor="ctr"/>
          <a:lstStyle/>
          <a:p>
            <a:pPr algn="ctr" defTabSz="215342">
              <a:defRPr/>
            </a:pPr>
            <a:endParaRPr lang="en-US"/>
          </a:p>
        </p:txBody>
      </p:sp>
      <p:cxnSp>
        <p:nvCxnSpPr>
          <p:cNvPr id="25" name="Straight Connector 4"/>
          <p:cNvCxnSpPr/>
          <p:nvPr/>
        </p:nvCxnSpPr>
        <p:spPr>
          <a:xfrm>
            <a:off x="1520456" y="1641600"/>
            <a:ext cx="0" cy="1107257"/>
          </a:xfrm>
          <a:prstGeom prst="line">
            <a:avLst/>
          </a:prstGeom>
          <a:ln w="9525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5"/>
          <p:cNvCxnSpPr/>
          <p:nvPr/>
        </p:nvCxnSpPr>
        <p:spPr>
          <a:xfrm>
            <a:off x="4107600" y="1638000"/>
            <a:ext cx="0" cy="1111795"/>
          </a:xfrm>
          <a:prstGeom prst="line">
            <a:avLst/>
          </a:prstGeom>
          <a:ln w="9525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6"/>
          <p:cNvCxnSpPr/>
          <p:nvPr/>
        </p:nvCxnSpPr>
        <p:spPr>
          <a:xfrm flipH="1">
            <a:off x="1520456" y="2745452"/>
            <a:ext cx="2592000" cy="0"/>
          </a:xfrm>
          <a:prstGeom prst="line">
            <a:avLst/>
          </a:prstGeom>
          <a:ln w="9525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7"/>
          <p:cNvCxnSpPr/>
          <p:nvPr/>
        </p:nvCxnSpPr>
        <p:spPr>
          <a:xfrm flipH="1">
            <a:off x="1520456" y="1792486"/>
            <a:ext cx="206201" cy="0"/>
          </a:xfrm>
          <a:prstGeom prst="line">
            <a:avLst/>
          </a:prstGeom>
          <a:ln w="6350" cmpd="sng">
            <a:solidFill>
              <a:schemeClr val="tx1">
                <a:lumMod val="65000"/>
                <a:lumOff val="35000"/>
              </a:schemeClr>
            </a:solidFill>
            <a:prstDash val="solid"/>
            <a:headEnd type="triangle" w="med" len="sm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8"/>
          <p:cNvCxnSpPr/>
          <p:nvPr/>
        </p:nvCxnSpPr>
        <p:spPr>
          <a:xfrm flipV="1">
            <a:off x="1520456" y="1792486"/>
            <a:ext cx="0" cy="217821"/>
          </a:xfrm>
          <a:prstGeom prst="line">
            <a:avLst/>
          </a:prstGeom>
          <a:ln w="6350" cmpd="sng">
            <a:solidFill>
              <a:schemeClr val="tx1">
                <a:lumMod val="65000"/>
                <a:lumOff val="35000"/>
              </a:schemeClr>
            </a:solidFill>
            <a:prstDash val="solid"/>
            <a:headEnd type="triangle" w="med" len="sm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Oval 9"/>
          <p:cNvSpPr/>
          <p:nvPr/>
        </p:nvSpPr>
        <p:spPr>
          <a:xfrm>
            <a:off x="1493265" y="1767529"/>
            <a:ext cx="52116" cy="4991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317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585" tIns="65293" rIns="130585" bIns="6529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TextBox 25"/>
          <p:cNvSpPr txBox="1">
            <a:spLocks noChangeArrowheads="1"/>
          </p:cNvSpPr>
          <p:nvPr/>
        </p:nvSpPr>
        <p:spPr bwMode="auto">
          <a:xfrm>
            <a:off x="1538584" y="1529285"/>
            <a:ext cx="321765" cy="224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585" tIns="65293" rIns="130585" bIns="65293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32" name="TextBox 26"/>
          <p:cNvSpPr txBox="1">
            <a:spLocks noChangeArrowheads="1"/>
          </p:cNvSpPr>
          <p:nvPr/>
        </p:nvSpPr>
        <p:spPr bwMode="auto">
          <a:xfrm>
            <a:off x="1479669" y="1817446"/>
            <a:ext cx="324031" cy="224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585" tIns="65293" rIns="130585" bIns="65293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z</a:t>
            </a:r>
          </a:p>
        </p:txBody>
      </p:sp>
      <p:sp>
        <p:nvSpPr>
          <p:cNvPr id="33" name="Freeform 7"/>
          <p:cNvSpPr>
            <a:spLocks/>
          </p:cNvSpPr>
          <p:nvPr/>
        </p:nvSpPr>
        <p:spPr bwMode="auto">
          <a:xfrm>
            <a:off x="2336199" y="1787948"/>
            <a:ext cx="1121647" cy="392532"/>
          </a:xfrm>
          <a:custGeom>
            <a:avLst/>
            <a:gdLst>
              <a:gd name="T0" fmla="*/ 0 w 2924"/>
              <a:gd name="T1" fmla="*/ 0 h 1351"/>
              <a:gd name="T2" fmla="*/ 3 w 2924"/>
              <a:gd name="T3" fmla="*/ 729 h 1351"/>
              <a:gd name="T4" fmla="*/ 27 w 2924"/>
              <a:gd name="T5" fmla="*/ 847 h 1351"/>
              <a:gd name="T6" fmla="*/ 65 w 2924"/>
              <a:gd name="T7" fmla="*/ 926 h 1351"/>
              <a:gd name="T8" fmla="*/ 117 w 2924"/>
              <a:gd name="T9" fmla="*/ 999 h 1351"/>
              <a:gd name="T10" fmla="*/ 203 w 2924"/>
              <a:gd name="T11" fmla="*/ 1100 h 1351"/>
              <a:gd name="T12" fmla="*/ 307 w 2924"/>
              <a:gd name="T13" fmla="*/ 1174 h 1351"/>
              <a:gd name="T14" fmla="*/ 441 w 2924"/>
              <a:gd name="T15" fmla="*/ 1238 h 1351"/>
              <a:gd name="T16" fmla="*/ 604 w 2924"/>
              <a:gd name="T17" fmla="*/ 1286 h 1351"/>
              <a:gd name="T18" fmla="*/ 773 w 2924"/>
              <a:gd name="T19" fmla="*/ 1324 h 1351"/>
              <a:gd name="T20" fmla="*/ 934 w 2924"/>
              <a:gd name="T21" fmla="*/ 1338 h 1351"/>
              <a:gd name="T22" fmla="*/ 1149 w 2924"/>
              <a:gd name="T23" fmla="*/ 1350 h 1351"/>
              <a:gd name="T24" fmla="*/ 1790 w 2924"/>
              <a:gd name="T25" fmla="*/ 1350 h 1351"/>
              <a:gd name="T26" fmla="*/ 2055 w 2924"/>
              <a:gd name="T27" fmla="*/ 1326 h 1351"/>
              <a:gd name="T28" fmla="*/ 2304 w 2924"/>
              <a:gd name="T29" fmla="*/ 1277 h 1351"/>
              <a:gd name="T30" fmla="*/ 2553 w 2924"/>
              <a:gd name="T31" fmla="*/ 1195 h 1351"/>
              <a:gd name="T32" fmla="*/ 2707 w 2924"/>
              <a:gd name="T33" fmla="*/ 1088 h 1351"/>
              <a:gd name="T34" fmla="*/ 2804 w 2924"/>
              <a:gd name="T35" fmla="*/ 996 h 1351"/>
              <a:gd name="T36" fmla="*/ 2895 w 2924"/>
              <a:gd name="T37" fmla="*/ 812 h 1351"/>
              <a:gd name="T38" fmla="*/ 2915 w 2924"/>
              <a:gd name="T39" fmla="*/ 688 h 1351"/>
              <a:gd name="T40" fmla="*/ 2922 w 2924"/>
              <a:gd name="T41" fmla="*/ 544 h 1351"/>
              <a:gd name="T42" fmla="*/ 2923 w 2924"/>
              <a:gd name="T43" fmla="*/ 0 h 1351"/>
              <a:gd name="T44" fmla="*/ 0 w 2924"/>
              <a:gd name="T45" fmla="*/ 0 h 1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924" h="1351">
                <a:moveTo>
                  <a:pt x="0" y="0"/>
                </a:moveTo>
                <a:lnTo>
                  <a:pt x="3" y="729"/>
                </a:lnTo>
                <a:lnTo>
                  <a:pt x="27" y="847"/>
                </a:lnTo>
                <a:lnTo>
                  <a:pt x="65" y="926"/>
                </a:lnTo>
                <a:lnTo>
                  <a:pt x="117" y="999"/>
                </a:lnTo>
                <a:lnTo>
                  <a:pt x="203" y="1100"/>
                </a:lnTo>
                <a:lnTo>
                  <a:pt x="307" y="1174"/>
                </a:lnTo>
                <a:lnTo>
                  <a:pt x="441" y="1238"/>
                </a:lnTo>
                <a:lnTo>
                  <a:pt x="604" y="1286"/>
                </a:lnTo>
                <a:lnTo>
                  <a:pt x="773" y="1324"/>
                </a:lnTo>
                <a:lnTo>
                  <a:pt x="934" y="1338"/>
                </a:lnTo>
                <a:lnTo>
                  <a:pt x="1149" y="1350"/>
                </a:lnTo>
                <a:lnTo>
                  <a:pt x="1790" y="1350"/>
                </a:lnTo>
                <a:lnTo>
                  <a:pt x="2055" y="1326"/>
                </a:lnTo>
                <a:lnTo>
                  <a:pt x="2304" y="1277"/>
                </a:lnTo>
                <a:lnTo>
                  <a:pt x="2553" y="1195"/>
                </a:lnTo>
                <a:lnTo>
                  <a:pt x="2707" y="1088"/>
                </a:lnTo>
                <a:lnTo>
                  <a:pt x="2804" y="996"/>
                </a:lnTo>
                <a:lnTo>
                  <a:pt x="2895" y="812"/>
                </a:lnTo>
                <a:lnTo>
                  <a:pt x="2915" y="688"/>
                </a:lnTo>
                <a:lnTo>
                  <a:pt x="2922" y="544"/>
                </a:lnTo>
                <a:lnTo>
                  <a:pt x="2923" y="0"/>
                </a:lnTo>
                <a:lnTo>
                  <a:pt x="0" y="0"/>
                </a:lnTo>
              </a:path>
            </a:pathLst>
          </a:custGeom>
          <a:solidFill>
            <a:schemeClr val="bg1"/>
          </a:solidFill>
          <a:ln w="9525" cap="rnd" cmpd="sng">
            <a:solidFill>
              <a:srgbClr val="0070C0"/>
            </a:solidFill>
            <a:prstDash val="sysDash"/>
            <a:round/>
            <a:headEnd/>
            <a:tailEnd/>
          </a:ln>
          <a:effectLst/>
          <a:extLst/>
        </p:spPr>
        <p:txBody>
          <a:bodyPr lIns="130585" tIns="65293" rIns="130585" bIns="65293"/>
          <a:lstStyle/>
          <a:p>
            <a:pPr>
              <a:defRPr/>
            </a:pPr>
            <a:endParaRPr lang="en-US">
              <a:latin typeface="Calibri" charset="0"/>
              <a:ea typeface="MS PGothic" charset="0"/>
            </a:endParaRPr>
          </a:p>
        </p:txBody>
      </p:sp>
      <p:cxnSp>
        <p:nvCxnSpPr>
          <p:cNvPr id="53" name="Straight Arrow Connector 108"/>
          <p:cNvCxnSpPr/>
          <p:nvPr/>
        </p:nvCxnSpPr>
        <p:spPr>
          <a:xfrm flipV="1">
            <a:off x="2898156" y="2180481"/>
            <a:ext cx="0" cy="619428"/>
          </a:xfrm>
          <a:prstGeom prst="straightConnector1">
            <a:avLst/>
          </a:prstGeom>
          <a:ln w="9525">
            <a:solidFill>
              <a:srgbClr val="0070C0"/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111"/>
          <p:cNvCxnSpPr/>
          <p:nvPr/>
        </p:nvCxnSpPr>
        <p:spPr>
          <a:xfrm rot="20880000" flipV="1">
            <a:off x="3231250" y="2160059"/>
            <a:ext cx="0" cy="564974"/>
          </a:xfrm>
          <a:prstGeom prst="straightConnector1">
            <a:avLst/>
          </a:prstGeom>
          <a:ln w="9525">
            <a:solidFill>
              <a:srgbClr val="0070C0"/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112"/>
          <p:cNvCxnSpPr/>
          <p:nvPr/>
        </p:nvCxnSpPr>
        <p:spPr>
          <a:xfrm rot="720000" flipH="1" flipV="1">
            <a:off x="2562795" y="2160059"/>
            <a:ext cx="0" cy="564974"/>
          </a:xfrm>
          <a:prstGeom prst="straightConnector1">
            <a:avLst/>
          </a:prstGeom>
          <a:ln w="9525">
            <a:solidFill>
              <a:srgbClr val="0070C0"/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115"/>
          <p:cNvCxnSpPr/>
          <p:nvPr/>
        </p:nvCxnSpPr>
        <p:spPr>
          <a:xfrm rot="16800000" flipV="1">
            <a:off x="3605134" y="1858491"/>
            <a:ext cx="0" cy="308170"/>
          </a:xfrm>
          <a:prstGeom prst="straightConnector1">
            <a:avLst/>
          </a:prstGeom>
          <a:ln w="9525">
            <a:solidFill>
              <a:srgbClr val="0070C0"/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116"/>
          <p:cNvCxnSpPr/>
          <p:nvPr/>
        </p:nvCxnSpPr>
        <p:spPr>
          <a:xfrm rot="4800000" flipH="1" flipV="1">
            <a:off x="2184380" y="1858491"/>
            <a:ext cx="0" cy="308170"/>
          </a:xfrm>
          <a:prstGeom prst="straightConnector1">
            <a:avLst/>
          </a:prstGeom>
          <a:ln w="9525">
            <a:solidFill>
              <a:srgbClr val="0070C0"/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117"/>
          <p:cNvCxnSpPr/>
          <p:nvPr/>
        </p:nvCxnSpPr>
        <p:spPr>
          <a:xfrm flipH="1">
            <a:off x="3455582" y="1817446"/>
            <a:ext cx="171240" cy="0"/>
          </a:xfrm>
          <a:prstGeom prst="straightConnector1">
            <a:avLst/>
          </a:prstGeom>
          <a:ln w="9525">
            <a:solidFill>
              <a:srgbClr val="0070C0"/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118"/>
          <p:cNvCxnSpPr/>
          <p:nvPr/>
        </p:nvCxnSpPr>
        <p:spPr>
          <a:xfrm>
            <a:off x="2146831" y="1817446"/>
            <a:ext cx="189369" cy="0"/>
          </a:xfrm>
          <a:prstGeom prst="straightConnector1">
            <a:avLst/>
          </a:prstGeom>
          <a:ln w="9525">
            <a:solidFill>
              <a:srgbClr val="0070C0"/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45"/>
          <p:cNvCxnSpPr/>
          <p:nvPr/>
        </p:nvCxnSpPr>
        <p:spPr>
          <a:xfrm rot="19200000" flipV="1">
            <a:off x="3494101" y="2046611"/>
            <a:ext cx="0" cy="412952"/>
          </a:xfrm>
          <a:prstGeom prst="straightConnector1">
            <a:avLst/>
          </a:prstGeom>
          <a:ln w="9525">
            <a:solidFill>
              <a:srgbClr val="0070C0"/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46"/>
          <p:cNvCxnSpPr/>
          <p:nvPr/>
        </p:nvCxnSpPr>
        <p:spPr>
          <a:xfrm rot="2400000" flipH="1" flipV="1">
            <a:off x="2279550" y="2046611"/>
            <a:ext cx="0" cy="412952"/>
          </a:xfrm>
          <a:prstGeom prst="straightConnector1">
            <a:avLst/>
          </a:prstGeom>
          <a:ln w="9525">
            <a:solidFill>
              <a:srgbClr val="0070C0"/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811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3"/>
          <p:cNvSpPr/>
          <p:nvPr/>
        </p:nvSpPr>
        <p:spPr>
          <a:xfrm>
            <a:off x="1520456" y="1792486"/>
            <a:ext cx="2583188" cy="952967"/>
          </a:xfrm>
          <a:prstGeom prst="rect">
            <a:avLst/>
          </a:prstGeom>
          <a:solidFill>
            <a:srgbClr val="B7DD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585" tIns="65293" rIns="130585" bIns="65293" anchor="ctr"/>
          <a:lstStyle/>
          <a:p>
            <a:pPr algn="ctr" defTabSz="215342">
              <a:defRPr/>
            </a:pPr>
            <a:endParaRPr lang="en-US"/>
          </a:p>
        </p:txBody>
      </p:sp>
      <p:cxnSp>
        <p:nvCxnSpPr>
          <p:cNvPr id="27" name="Straight Connector 4"/>
          <p:cNvCxnSpPr/>
          <p:nvPr/>
        </p:nvCxnSpPr>
        <p:spPr>
          <a:xfrm>
            <a:off x="1520456" y="1641600"/>
            <a:ext cx="0" cy="1107257"/>
          </a:xfrm>
          <a:prstGeom prst="line">
            <a:avLst/>
          </a:prstGeom>
          <a:ln w="9525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5"/>
          <p:cNvCxnSpPr/>
          <p:nvPr/>
        </p:nvCxnSpPr>
        <p:spPr>
          <a:xfrm>
            <a:off x="4107600" y="1638000"/>
            <a:ext cx="0" cy="1111795"/>
          </a:xfrm>
          <a:prstGeom prst="line">
            <a:avLst/>
          </a:prstGeom>
          <a:ln w="9525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6"/>
          <p:cNvCxnSpPr/>
          <p:nvPr/>
        </p:nvCxnSpPr>
        <p:spPr>
          <a:xfrm flipH="1">
            <a:off x="1520456" y="2745452"/>
            <a:ext cx="2592000" cy="0"/>
          </a:xfrm>
          <a:prstGeom prst="line">
            <a:avLst/>
          </a:prstGeom>
          <a:ln w="9525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7"/>
          <p:cNvCxnSpPr/>
          <p:nvPr/>
        </p:nvCxnSpPr>
        <p:spPr>
          <a:xfrm flipH="1">
            <a:off x="1520456" y="1792486"/>
            <a:ext cx="206201" cy="0"/>
          </a:xfrm>
          <a:prstGeom prst="line">
            <a:avLst/>
          </a:prstGeom>
          <a:ln w="6350" cmpd="sng">
            <a:solidFill>
              <a:schemeClr val="tx1">
                <a:lumMod val="65000"/>
                <a:lumOff val="35000"/>
              </a:schemeClr>
            </a:solidFill>
            <a:prstDash val="solid"/>
            <a:headEnd type="triangle" w="med" len="sm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"/>
          <p:cNvCxnSpPr/>
          <p:nvPr/>
        </p:nvCxnSpPr>
        <p:spPr>
          <a:xfrm flipV="1">
            <a:off x="1520456" y="1792486"/>
            <a:ext cx="0" cy="217821"/>
          </a:xfrm>
          <a:prstGeom prst="line">
            <a:avLst/>
          </a:prstGeom>
          <a:ln w="6350" cmpd="sng">
            <a:solidFill>
              <a:schemeClr val="tx1">
                <a:lumMod val="65000"/>
                <a:lumOff val="35000"/>
              </a:schemeClr>
            </a:solidFill>
            <a:prstDash val="solid"/>
            <a:headEnd type="triangle" w="med" len="sm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9"/>
          <p:cNvSpPr/>
          <p:nvPr/>
        </p:nvSpPr>
        <p:spPr>
          <a:xfrm>
            <a:off x="1493265" y="1767529"/>
            <a:ext cx="52116" cy="4991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317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585" tIns="65293" rIns="130585" bIns="6529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TextBox 25"/>
          <p:cNvSpPr txBox="1">
            <a:spLocks noChangeArrowheads="1"/>
          </p:cNvSpPr>
          <p:nvPr/>
        </p:nvSpPr>
        <p:spPr bwMode="auto">
          <a:xfrm>
            <a:off x="1538584" y="1529285"/>
            <a:ext cx="321765" cy="224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585" tIns="65293" rIns="130585" bIns="65293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34" name="TextBox 26"/>
          <p:cNvSpPr txBox="1">
            <a:spLocks noChangeArrowheads="1"/>
          </p:cNvSpPr>
          <p:nvPr/>
        </p:nvSpPr>
        <p:spPr bwMode="auto">
          <a:xfrm>
            <a:off x="1479669" y="1817446"/>
            <a:ext cx="324031" cy="224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585" tIns="65293" rIns="130585" bIns="65293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z</a:t>
            </a:r>
          </a:p>
        </p:txBody>
      </p:sp>
      <p:sp>
        <p:nvSpPr>
          <p:cNvPr id="35" name="Freeform 7"/>
          <p:cNvSpPr>
            <a:spLocks/>
          </p:cNvSpPr>
          <p:nvPr/>
        </p:nvSpPr>
        <p:spPr bwMode="auto">
          <a:xfrm>
            <a:off x="2336199" y="1787948"/>
            <a:ext cx="1121647" cy="392532"/>
          </a:xfrm>
          <a:custGeom>
            <a:avLst/>
            <a:gdLst>
              <a:gd name="T0" fmla="*/ 0 w 2924"/>
              <a:gd name="T1" fmla="*/ 0 h 1351"/>
              <a:gd name="T2" fmla="*/ 3 w 2924"/>
              <a:gd name="T3" fmla="*/ 729 h 1351"/>
              <a:gd name="T4" fmla="*/ 27 w 2924"/>
              <a:gd name="T5" fmla="*/ 847 h 1351"/>
              <a:gd name="T6" fmla="*/ 65 w 2924"/>
              <a:gd name="T7" fmla="*/ 926 h 1351"/>
              <a:gd name="T8" fmla="*/ 117 w 2924"/>
              <a:gd name="T9" fmla="*/ 999 h 1351"/>
              <a:gd name="T10" fmla="*/ 203 w 2924"/>
              <a:gd name="T11" fmla="*/ 1100 h 1351"/>
              <a:gd name="T12" fmla="*/ 307 w 2924"/>
              <a:gd name="T13" fmla="*/ 1174 h 1351"/>
              <a:gd name="T14" fmla="*/ 441 w 2924"/>
              <a:gd name="T15" fmla="*/ 1238 h 1351"/>
              <a:gd name="T16" fmla="*/ 604 w 2924"/>
              <a:gd name="T17" fmla="*/ 1286 h 1351"/>
              <a:gd name="T18" fmla="*/ 773 w 2924"/>
              <a:gd name="T19" fmla="*/ 1324 h 1351"/>
              <a:gd name="T20" fmla="*/ 934 w 2924"/>
              <a:gd name="T21" fmla="*/ 1338 h 1351"/>
              <a:gd name="T22" fmla="*/ 1149 w 2924"/>
              <a:gd name="T23" fmla="*/ 1350 h 1351"/>
              <a:gd name="T24" fmla="*/ 1790 w 2924"/>
              <a:gd name="T25" fmla="*/ 1350 h 1351"/>
              <a:gd name="T26" fmla="*/ 2055 w 2924"/>
              <a:gd name="T27" fmla="*/ 1326 h 1351"/>
              <a:gd name="T28" fmla="*/ 2304 w 2924"/>
              <a:gd name="T29" fmla="*/ 1277 h 1351"/>
              <a:gd name="T30" fmla="*/ 2553 w 2924"/>
              <a:gd name="T31" fmla="*/ 1195 h 1351"/>
              <a:gd name="T32" fmla="*/ 2707 w 2924"/>
              <a:gd name="T33" fmla="*/ 1088 h 1351"/>
              <a:gd name="T34" fmla="*/ 2804 w 2924"/>
              <a:gd name="T35" fmla="*/ 996 h 1351"/>
              <a:gd name="T36" fmla="*/ 2895 w 2924"/>
              <a:gd name="T37" fmla="*/ 812 h 1351"/>
              <a:gd name="T38" fmla="*/ 2915 w 2924"/>
              <a:gd name="T39" fmla="*/ 688 h 1351"/>
              <a:gd name="T40" fmla="*/ 2922 w 2924"/>
              <a:gd name="T41" fmla="*/ 544 h 1351"/>
              <a:gd name="T42" fmla="*/ 2923 w 2924"/>
              <a:gd name="T43" fmla="*/ 0 h 1351"/>
              <a:gd name="T44" fmla="*/ 0 w 2924"/>
              <a:gd name="T45" fmla="*/ 0 h 1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924" h="1351">
                <a:moveTo>
                  <a:pt x="0" y="0"/>
                </a:moveTo>
                <a:lnTo>
                  <a:pt x="3" y="729"/>
                </a:lnTo>
                <a:lnTo>
                  <a:pt x="27" y="847"/>
                </a:lnTo>
                <a:lnTo>
                  <a:pt x="65" y="926"/>
                </a:lnTo>
                <a:lnTo>
                  <a:pt x="117" y="999"/>
                </a:lnTo>
                <a:lnTo>
                  <a:pt x="203" y="1100"/>
                </a:lnTo>
                <a:lnTo>
                  <a:pt x="307" y="1174"/>
                </a:lnTo>
                <a:lnTo>
                  <a:pt x="441" y="1238"/>
                </a:lnTo>
                <a:lnTo>
                  <a:pt x="604" y="1286"/>
                </a:lnTo>
                <a:lnTo>
                  <a:pt x="773" y="1324"/>
                </a:lnTo>
                <a:lnTo>
                  <a:pt x="934" y="1338"/>
                </a:lnTo>
                <a:lnTo>
                  <a:pt x="1149" y="1350"/>
                </a:lnTo>
                <a:lnTo>
                  <a:pt x="1790" y="1350"/>
                </a:lnTo>
                <a:lnTo>
                  <a:pt x="2055" y="1326"/>
                </a:lnTo>
                <a:lnTo>
                  <a:pt x="2304" y="1277"/>
                </a:lnTo>
                <a:lnTo>
                  <a:pt x="2553" y="1195"/>
                </a:lnTo>
                <a:lnTo>
                  <a:pt x="2707" y="1088"/>
                </a:lnTo>
                <a:lnTo>
                  <a:pt x="2804" y="996"/>
                </a:lnTo>
                <a:lnTo>
                  <a:pt x="2895" y="812"/>
                </a:lnTo>
                <a:lnTo>
                  <a:pt x="2915" y="688"/>
                </a:lnTo>
                <a:lnTo>
                  <a:pt x="2922" y="544"/>
                </a:lnTo>
                <a:lnTo>
                  <a:pt x="2923" y="0"/>
                </a:lnTo>
                <a:lnTo>
                  <a:pt x="0" y="0"/>
                </a:lnTo>
              </a:path>
            </a:pathLst>
          </a:custGeom>
          <a:solidFill>
            <a:schemeClr val="bg1"/>
          </a:solidFill>
          <a:ln w="9525" cap="rnd" cmpd="sng">
            <a:solidFill>
              <a:srgbClr val="0070C0"/>
            </a:solidFill>
            <a:prstDash val="sysDash"/>
            <a:round/>
            <a:headEnd/>
            <a:tailEnd/>
          </a:ln>
          <a:effectLst/>
          <a:extLst/>
        </p:spPr>
        <p:txBody>
          <a:bodyPr lIns="130585" tIns="65293" rIns="130585" bIns="65293"/>
          <a:lstStyle/>
          <a:p>
            <a:pPr>
              <a:defRPr/>
            </a:pPr>
            <a:endParaRPr lang="en-US">
              <a:latin typeface="Calibri" charset="0"/>
              <a:ea typeface="MS PGothic" charset="0"/>
            </a:endParaRPr>
          </a:p>
        </p:txBody>
      </p:sp>
      <p:cxnSp>
        <p:nvCxnSpPr>
          <p:cNvPr id="36" name="Straight Arrow Connector 108"/>
          <p:cNvCxnSpPr/>
          <p:nvPr/>
        </p:nvCxnSpPr>
        <p:spPr>
          <a:xfrm flipV="1">
            <a:off x="2898156" y="2180481"/>
            <a:ext cx="0" cy="619428"/>
          </a:xfrm>
          <a:prstGeom prst="straightConnector1">
            <a:avLst/>
          </a:prstGeom>
          <a:ln w="9525">
            <a:solidFill>
              <a:srgbClr val="0070C0"/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111"/>
          <p:cNvCxnSpPr/>
          <p:nvPr/>
        </p:nvCxnSpPr>
        <p:spPr>
          <a:xfrm rot="20880000" flipV="1">
            <a:off x="3231250" y="2160059"/>
            <a:ext cx="0" cy="564974"/>
          </a:xfrm>
          <a:prstGeom prst="straightConnector1">
            <a:avLst/>
          </a:prstGeom>
          <a:ln w="9525">
            <a:solidFill>
              <a:srgbClr val="0070C0"/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112"/>
          <p:cNvCxnSpPr/>
          <p:nvPr/>
        </p:nvCxnSpPr>
        <p:spPr>
          <a:xfrm rot="720000" flipH="1" flipV="1">
            <a:off x="2562795" y="2160059"/>
            <a:ext cx="0" cy="564974"/>
          </a:xfrm>
          <a:prstGeom prst="straightConnector1">
            <a:avLst/>
          </a:prstGeom>
          <a:ln w="9525">
            <a:solidFill>
              <a:srgbClr val="0070C0"/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115"/>
          <p:cNvCxnSpPr/>
          <p:nvPr/>
        </p:nvCxnSpPr>
        <p:spPr>
          <a:xfrm rot="16800000" flipV="1">
            <a:off x="3605134" y="1858491"/>
            <a:ext cx="0" cy="308170"/>
          </a:xfrm>
          <a:prstGeom prst="straightConnector1">
            <a:avLst/>
          </a:prstGeom>
          <a:ln w="9525">
            <a:solidFill>
              <a:srgbClr val="0070C0"/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116"/>
          <p:cNvCxnSpPr/>
          <p:nvPr/>
        </p:nvCxnSpPr>
        <p:spPr>
          <a:xfrm rot="4800000" flipH="1" flipV="1">
            <a:off x="2184380" y="1858491"/>
            <a:ext cx="0" cy="308170"/>
          </a:xfrm>
          <a:prstGeom prst="straightConnector1">
            <a:avLst/>
          </a:prstGeom>
          <a:ln w="9525">
            <a:solidFill>
              <a:srgbClr val="0070C0"/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117"/>
          <p:cNvCxnSpPr/>
          <p:nvPr/>
        </p:nvCxnSpPr>
        <p:spPr>
          <a:xfrm flipH="1">
            <a:off x="3455582" y="1817446"/>
            <a:ext cx="171240" cy="0"/>
          </a:xfrm>
          <a:prstGeom prst="straightConnector1">
            <a:avLst/>
          </a:prstGeom>
          <a:ln w="9525">
            <a:solidFill>
              <a:srgbClr val="0070C0"/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118"/>
          <p:cNvCxnSpPr/>
          <p:nvPr/>
        </p:nvCxnSpPr>
        <p:spPr>
          <a:xfrm>
            <a:off x="2146831" y="1817446"/>
            <a:ext cx="189369" cy="0"/>
          </a:xfrm>
          <a:prstGeom prst="straightConnector1">
            <a:avLst/>
          </a:prstGeom>
          <a:ln w="9525">
            <a:solidFill>
              <a:srgbClr val="0070C0"/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5"/>
          <p:cNvCxnSpPr/>
          <p:nvPr/>
        </p:nvCxnSpPr>
        <p:spPr>
          <a:xfrm rot="19200000" flipV="1">
            <a:off x="3494101" y="2046611"/>
            <a:ext cx="0" cy="412952"/>
          </a:xfrm>
          <a:prstGeom prst="straightConnector1">
            <a:avLst/>
          </a:prstGeom>
          <a:ln w="9525">
            <a:solidFill>
              <a:srgbClr val="0070C0"/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6"/>
          <p:cNvCxnSpPr/>
          <p:nvPr/>
        </p:nvCxnSpPr>
        <p:spPr>
          <a:xfrm rot="2400000" flipH="1" flipV="1">
            <a:off x="2279550" y="2046611"/>
            <a:ext cx="0" cy="412952"/>
          </a:xfrm>
          <a:prstGeom prst="straightConnector1">
            <a:avLst/>
          </a:prstGeom>
          <a:ln w="9525">
            <a:solidFill>
              <a:srgbClr val="0070C0"/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>
                <a:latin typeface="Arial" pitchFamily="34" charset="0"/>
              </a:rPr>
              <a:t>Αποδεικνύεται ότι το κέντρο άντωσης είναι </a:t>
            </a:r>
            <a:br>
              <a:rPr lang="el-GR" smtClean="0">
                <a:latin typeface="Arial" pitchFamily="34" charset="0"/>
              </a:rPr>
            </a:br>
            <a:r>
              <a:rPr lang="el-GR" smtClean="0">
                <a:latin typeface="Arial" pitchFamily="34" charset="0"/>
              </a:rPr>
              <a:t>το </a:t>
            </a:r>
            <a:r>
              <a:rPr lang="el-GR" smtClean="0">
                <a:solidFill>
                  <a:srgbClr val="F79646"/>
                </a:solidFill>
                <a:latin typeface="Arial" pitchFamily="34" charset="0"/>
              </a:rPr>
              <a:t>γεωμετρικό κέντρο </a:t>
            </a:r>
            <a:r>
              <a:rPr lang="el-GR" smtClean="0">
                <a:latin typeface="Arial" pitchFamily="34" charset="0"/>
              </a:rPr>
              <a:t>του βυθισμένου όγκου !</a:t>
            </a:r>
            <a:endParaRPr lang="en-US" smtClean="0">
              <a:latin typeface="Arial" pitchFamily="34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2873230" y="1960390"/>
            <a:ext cx="49851" cy="52187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585" tIns="65293" rIns="130585" bIns="6529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6583" name="TextBox 23"/>
          <p:cNvSpPr txBox="1">
            <a:spLocks noChangeArrowheads="1"/>
          </p:cNvSpPr>
          <p:nvPr/>
        </p:nvSpPr>
        <p:spPr bwMode="auto">
          <a:xfrm>
            <a:off x="2986528" y="1858997"/>
            <a:ext cx="371616" cy="25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65293" rIns="0" bIns="65293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sz="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30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"/>
          <p:cNvSpPr/>
          <p:nvPr/>
        </p:nvSpPr>
        <p:spPr>
          <a:xfrm>
            <a:off x="1520456" y="1792486"/>
            <a:ext cx="2583188" cy="952967"/>
          </a:xfrm>
          <a:prstGeom prst="rect">
            <a:avLst/>
          </a:prstGeom>
          <a:solidFill>
            <a:srgbClr val="B7DD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585" tIns="65293" rIns="130585" bIns="65293" anchor="ctr"/>
          <a:lstStyle/>
          <a:p>
            <a:pPr algn="ctr" defTabSz="215342">
              <a:defRPr/>
            </a:pPr>
            <a:endParaRPr lang="en-US"/>
          </a:p>
        </p:txBody>
      </p:sp>
      <p:cxnSp>
        <p:nvCxnSpPr>
          <p:cNvPr id="34" name="Straight Connector 4"/>
          <p:cNvCxnSpPr/>
          <p:nvPr/>
        </p:nvCxnSpPr>
        <p:spPr>
          <a:xfrm>
            <a:off x="1520456" y="1641600"/>
            <a:ext cx="0" cy="1107257"/>
          </a:xfrm>
          <a:prstGeom prst="line">
            <a:avLst/>
          </a:prstGeom>
          <a:ln w="9525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5"/>
          <p:cNvCxnSpPr/>
          <p:nvPr/>
        </p:nvCxnSpPr>
        <p:spPr>
          <a:xfrm>
            <a:off x="4107600" y="1638000"/>
            <a:ext cx="0" cy="1111795"/>
          </a:xfrm>
          <a:prstGeom prst="line">
            <a:avLst/>
          </a:prstGeom>
          <a:ln w="9525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6"/>
          <p:cNvCxnSpPr/>
          <p:nvPr/>
        </p:nvCxnSpPr>
        <p:spPr>
          <a:xfrm flipH="1">
            <a:off x="1520456" y="2745452"/>
            <a:ext cx="2592000" cy="0"/>
          </a:xfrm>
          <a:prstGeom prst="line">
            <a:avLst/>
          </a:prstGeom>
          <a:ln w="9525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7"/>
          <p:cNvCxnSpPr/>
          <p:nvPr/>
        </p:nvCxnSpPr>
        <p:spPr>
          <a:xfrm flipH="1">
            <a:off x="1520456" y="1792486"/>
            <a:ext cx="206201" cy="0"/>
          </a:xfrm>
          <a:prstGeom prst="line">
            <a:avLst/>
          </a:prstGeom>
          <a:ln w="6350" cmpd="sng">
            <a:solidFill>
              <a:schemeClr val="tx1">
                <a:lumMod val="65000"/>
                <a:lumOff val="35000"/>
              </a:schemeClr>
            </a:solidFill>
            <a:prstDash val="solid"/>
            <a:headEnd type="triangle" w="med" len="sm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8"/>
          <p:cNvCxnSpPr/>
          <p:nvPr/>
        </p:nvCxnSpPr>
        <p:spPr>
          <a:xfrm flipV="1">
            <a:off x="1520456" y="1792486"/>
            <a:ext cx="0" cy="217821"/>
          </a:xfrm>
          <a:prstGeom prst="line">
            <a:avLst/>
          </a:prstGeom>
          <a:ln w="6350" cmpd="sng">
            <a:solidFill>
              <a:schemeClr val="tx1">
                <a:lumMod val="65000"/>
                <a:lumOff val="35000"/>
              </a:schemeClr>
            </a:solidFill>
            <a:prstDash val="solid"/>
            <a:headEnd type="triangle" w="med" len="sm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9"/>
          <p:cNvSpPr/>
          <p:nvPr/>
        </p:nvSpPr>
        <p:spPr>
          <a:xfrm>
            <a:off x="1493265" y="1767529"/>
            <a:ext cx="52116" cy="4991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317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585" tIns="65293" rIns="130585" bIns="6529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" name="TextBox 25"/>
          <p:cNvSpPr txBox="1">
            <a:spLocks noChangeArrowheads="1"/>
          </p:cNvSpPr>
          <p:nvPr/>
        </p:nvSpPr>
        <p:spPr bwMode="auto">
          <a:xfrm>
            <a:off x="1538584" y="1529285"/>
            <a:ext cx="321765" cy="224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585" tIns="65293" rIns="130585" bIns="65293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50" name="TextBox 26"/>
          <p:cNvSpPr txBox="1">
            <a:spLocks noChangeArrowheads="1"/>
          </p:cNvSpPr>
          <p:nvPr/>
        </p:nvSpPr>
        <p:spPr bwMode="auto">
          <a:xfrm>
            <a:off x="1479669" y="1817446"/>
            <a:ext cx="324031" cy="224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585" tIns="65293" rIns="130585" bIns="65293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z</a:t>
            </a:r>
          </a:p>
        </p:txBody>
      </p:sp>
      <p:sp>
        <p:nvSpPr>
          <p:cNvPr id="51" name="Freeform 7"/>
          <p:cNvSpPr>
            <a:spLocks/>
          </p:cNvSpPr>
          <p:nvPr/>
        </p:nvSpPr>
        <p:spPr bwMode="auto">
          <a:xfrm>
            <a:off x="2336199" y="1787948"/>
            <a:ext cx="1121647" cy="392532"/>
          </a:xfrm>
          <a:custGeom>
            <a:avLst/>
            <a:gdLst>
              <a:gd name="T0" fmla="*/ 0 w 2924"/>
              <a:gd name="T1" fmla="*/ 0 h 1351"/>
              <a:gd name="T2" fmla="*/ 3 w 2924"/>
              <a:gd name="T3" fmla="*/ 729 h 1351"/>
              <a:gd name="T4" fmla="*/ 27 w 2924"/>
              <a:gd name="T5" fmla="*/ 847 h 1351"/>
              <a:gd name="T6" fmla="*/ 65 w 2924"/>
              <a:gd name="T7" fmla="*/ 926 h 1351"/>
              <a:gd name="T8" fmla="*/ 117 w 2924"/>
              <a:gd name="T9" fmla="*/ 999 h 1351"/>
              <a:gd name="T10" fmla="*/ 203 w 2924"/>
              <a:gd name="T11" fmla="*/ 1100 h 1351"/>
              <a:gd name="T12" fmla="*/ 307 w 2924"/>
              <a:gd name="T13" fmla="*/ 1174 h 1351"/>
              <a:gd name="T14" fmla="*/ 441 w 2924"/>
              <a:gd name="T15" fmla="*/ 1238 h 1351"/>
              <a:gd name="T16" fmla="*/ 604 w 2924"/>
              <a:gd name="T17" fmla="*/ 1286 h 1351"/>
              <a:gd name="T18" fmla="*/ 773 w 2924"/>
              <a:gd name="T19" fmla="*/ 1324 h 1351"/>
              <a:gd name="T20" fmla="*/ 934 w 2924"/>
              <a:gd name="T21" fmla="*/ 1338 h 1351"/>
              <a:gd name="T22" fmla="*/ 1149 w 2924"/>
              <a:gd name="T23" fmla="*/ 1350 h 1351"/>
              <a:gd name="T24" fmla="*/ 1790 w 2924"/>
              <a:gd name="T25" fmla="*/ 1350 h 1351"/>
              <a:gd name="T26" fmla="*/ 2055 w 2924"/>
              <a:gd name="T27" fmla="*/ 1326 h 1351"/>
              <a:gd name="T28" fmla="*/ 2304 w 2924"/>
              <a:gd name="T29" fmla="*/ 1277 h 1351"/>
              <a:gd name="T30" fmla="*/ 2553 w 2924"/>
              <a:gd name="T31" fmla="*/ 1195 h 1351"/>
              <a:gd name="T32" fmla="*/ 2707 w 2924"/>
              <a:gd name="T33" fmla="*/ 1088 h 1351"/>
              <a:gd name="T34" fmla="*/ 2804 w 2924"/>
              <a:gd name="T35" fmla="*/ 996 h 1351"/>
              <a:gd name="T36" fmla="*/ 2895 w 2924"/>
              <a:gd name="T37" fmla="*/ 812 h 1351"/>
              <a:gd name="T38" fmla="*/ 2915 w 2924"/>
              <a:gd name="T39" fmla="*/ 688 h 1351"/>
              <a:gd name="T40" fmla="*/ 2922 w 2924"/>
              <a:gd name="T41" fmla="*/ 544 h 1351"/>
              <a:gd name="T42" fmla="*/ 2923 w 2924"/>
              <a:gd name="T43" fmla="*/ 0 h 1351"/>
              <a:gd name="T44" fmla="*/ 0 w 2924"/>
              <a:gd name="T45" fmla="*/ 0 h 1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924" h="1351">
                <a:moveTo>
                  <a:pt x="0" y="0"/>
                </a:moveTo>
                <a:lnTo>
                  <a:pt x="3" y="729"/>
                </a:lnTo>
                <a:lnTo>
                  <a:pt x="27" y="847"/>
                </a:lnTo>
                <a:lnTo>
                  <a:pt x="65" y="926"/>
                </a:lnTo>
                <a:lnTo>
                  <a:pt x="117" y="999"/>
                </a:lnTo>
                <a:lnTo>
                  <a:pt x="203" y="1100"/>
                </a:lnTo>
                <a:lnTo>
                  <a:pt x="307" y="1174"/>
                </a:lnTo>
                <a:lnTo>
                  <a:pt x="441" y="1238"/>
                </a:lnTo>
                <a:lnTo>
                  <a:pt x="604" y="1286"/>
                </a:lnTo>
                <a:lnTo>
                  <a:pt x="773" y="1324"/>
                </a:lnTo>
                <a:lnTo>
                  <a:pt x="934" y="1338"/>
                </a:lnTo>
                <a:lnTo>
                  <a:pt x="1149" y="1350"/>
                </a:lnTo>
                <a:lnTo>
                  <a:pt x="1790" y="1350"/>
                </a:lnTo>
                <a:lnTo>
                  <a:pt x="2055" y="1326"/>
                </a:lnTo>
                <a:lnTo>
                  <a:pt x="2304" y="1277"/>
                </a:lnTo>
                <a:lnTo>
                  <a:pt x="2553" y="1195"/>
                </a:lnTo>
                <a:lnTo>
                  <a:pt x="2707" y="1088"/>
                </a:lnTo>
                <a:lnTo>
                  <a:pt x="2804" y="996"/>
                </a:lnTo>
                <a:lnTo>
                  <a:pt x="2895" y="812"/>
                </a:lnTo>
                <a:lnTo>
                  <a:pt x="2915" y="688"/>
                </a:lnTo>
                <a:lnTo>
                  <a:pt x="2922" y="544"/>
                </a:lnTo>
                <a:lnTo>
                  <a:pt x="2923" y="0"/>
                </a:lnTo>
                <a:lnTo>
                  <a:pt x="0" y="0"/>
                </a:lnTo>
              </a:path>
            </a:pathLst>
          </a:custGeom>
          <a:solidFill>
            <a:schemeClr val="bg1"/>
          </a:solidFill>
          <a:ln w="76200" cap="rnd" cmpd="sng">
            <a:noFill/>
            <a:prstDash val="solid"/>
            <a:round/>
            <a:headEnd/>
            <a:tailEnd/>
          </a:ln>
          <a:effectLst/>
          <a:extLst/>
        </p:spPr>
        <p:txBody>
          <a:bodyPr lIns="130585" tIns="65293" rIns="130585" bIns="65293"/>
          <a:lstStyle/>
          <a:p>
            <a:pPr>
              <a:defRPr/>
            </a:pPr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52" name="Freeform 11"/>
          <p:cNvSpPr>
            <a:spLocks/>
          </p:cNvSpPr>
          <p:nvPr/>
        </p:nvSpPr>
        <p:spPr bwMode="auto">
          <a:xfrm>
            <a:off x="2336199" y="1579202"/>
            <a:ext cx="1121647" cy="601278"/>
          </a:xfrm>
          <a:custGeom>
            <a:avLst/>
            <a:gdLst>
              <a:gd name="T0" fmla="*/ 0 w 2996"/>
              <a:gd name="T1" fmla="*/ 0 h 1985"/>
              <a:gd name="T2" fmla="*/ 0 w 2996"/>
              <a:gd name="T3" fmla="*/ 278057 h 1985"/>
              <a:gd name="T4" fmla="*/ 10229 w 2996"/>
              <a:gd name="T5" fmla="*/ 311966 h 1985"/>
              <a:gd name="T6" fmla="*/ 22032 w 2996"/>
              <a:gd name="T7" fmla="*/ 329557 h 1985"/>
              <a:gd name="T8" fmla="*/ 43802 w 2996"/>
              <a:gd name="T9" fmla="*/ 353929 h 1985"/>
              <a:gd name="T10" fmla="*/ 70818 w 2996"/>
              <a:gd name="T11" fmla="*/ 374275 h 1985"/>
              <a:gd name="T12" fmla="*/ 112783 w 2996"/>
              <a:gd name="T13" fmla="*/ 393349 h 1985"/>
              <a:gd name="T14" fmla="*/ 163143 w 2996"/>
              <a:gd name="T15" fmla="*/ 405429 h 1985"/>
              <a:gd name="T16" fmla="*/ 225567 w 2996"/>
              <a:gd name="T17" fmla="*/ 414966 h 1985"/>
              <a:gd name="T18" fmla="*/ 309499 w 2996"/>
              <a:gd name="T19" fmla="*/ 420476 h 1985"/>
              <a:gd name="T20" fmla="*/ 474477 w 2996"/>
              <a:gd name="T21" fmla="*/ 420476 h 1985"/>
              <a:gd name="T22" fmla="*/ 556835 w 2996"/>
              <a:gd name="T23" fmla="*/ 413694 h 1985"/>
              <a:gd name="T24" fmla="*/ 618997 w 2996"/>
              <a:gd name="T25" fmla="*/ 404157 h 1985"/>
              <a:gd name="T26" fmla="*/ 679586 w 2996"/>
              <a:gd name="T27" fmla="*/ 389110 h 1985"/>
              <a:gd name="T28" fmla="*/ 726797 w 2996"/>
              <a:gd name="T29" fmla="*/ 363466 h 1985"/>
              <a:gd name="T30" fmla="*/ 750141 w 2996"/>
              <a:gd name="T31" fmla="*/ 343120 h 1985"/>
              <a:gd name="T32" fmla="*/ 770599 w 2996"/>
              <a:gd name="T33" fmla="*/ 314721 h 1985"/>
              <a:gd name="T34" fmla="*/ 782140 w 2996"/>
              <a:gd name="T35" fmla="*/ 287594 h 1985"/>
              <a:gd name="T36" fmla="*/ 785550 w 2996"/>
              <a:gd name="T37" fmla="*/ 254956 h 1985"/>
              <a:gd name="T38" fmla="*/ 785550 w 2996"/>
              <a:gd name="T39" fmla="*/ 237366 h 1985"/>
              <a:gd name="T40" fmla="*/ 785550 w 2996"/>
              <a:gd name="T41" fmla="*/ 0 h 1985"/>
              <a:gd name="T42" fmla="*/ 0 w 2996"/>
              <a:gd name="T43" fmla="*/ 0 h 198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996" h="1985">
                <a:moveTo>
                  <a:pt x="0" y="0"/>
                </a:moveTo>
                <a:lnTo>
                  <a:pt x="0" y="1312"/>
                </a:lnTo>
                <a:lnTo>
                  <a:pt x="39" y="1472"/>
                </a:lnTo>
                <a:lnTo>
                  <a:pt x="84" y="1555"/>
                </a:lnTo>
                <a:lnTo>
                  <a:pt x="167" y="1670"/>
                </a:lnTo>
                <a:lnTo>
                  <a:pt x="270" y="1766"/>
                </a:lnTo>
                <a:lnTo>
                  <a:pt x="430" y="1856"/>
                </a:lnTo>
                <a:lnTo>
                  <a:pt x="622" y="1913"/>
                </a:lnTo>
                <a:lnTo>
                  <a:pt x="860" y="1958"/>
                </a:lnTo>
                <a:lnTo>
                  <a:pt x="1180" y="1984"/>
                </a:lnTo>
                <a:lnTo>
                  <a:pt x="1809" y="1984"/>
                </a:lnTo>
                <a:lnTo>
                  <a:pt x="2123" y="1952"/>
                </a:lnTo>
                <a:lnTo>
                  <a:pt x="2360" y="1907"/>
                </a:lnTo>
                <a:lnTo>
                  <a:pt x="2591" y="1836"/>
                </a:lnTo>
                <a:lnTo>
                  <a:pt x="2771" y="1715"/>
                </a:lnTo>
                <a:lnTo>
                  <a:pt x="2860" y="1619"/>
                </a:lnTo>
                <a:lnTo>
                  <a:pt x="2938" y="1485"/>
                </a:lnTo>
                <a:lnTo>
                  <a:pt x="2982" y="1357"/>
                </a:lnTo>
                <a:lnTo>
                  <a:pt x="2995" y="1203"/>
                </a:lnTo>
                <a:lnTo>
                  <a:pt x="2995" y="1120"/>
                </a:lnTo>
                <a:lnTo>
                  <a:pt x="2995" y="0"/>
                </a:lnTo>
                <a:lnTo>
                  <a:pt x="0" y="0"/>
                </a:lnTo>
              </a:path>
            </a:pathLst>
          </a:custGeom>
          <a:noFill/>
          <a:ln w="9525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130585" tIns="65293" rIns="130585" bIns="65293"/>
          <a:lstStyle/>
          <a:p>
            <a:endParaRPr lang="el-GR"/>
          </a:p>
        </p:txBody>
      </p:sp>
      <p:cxnSp>
        <p:nvCxnSpPr>
          <p:cNvPr id="70" name="Straight Connector 75"/>
          <p:cNvCxnSpPr/>
          <p:nvPr/>
        </p:nvCxnSpPr>
        <p:spPr bwMode="auto">
          <a:xfrm>
            <a:off x="2646634" y="1261547"/>
            <a:ext cx="50984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6"/>
          <p:cNvCxnSpPr/>
          <p:nvPr/>
        </p:nvCxnSpPr>
        <p:spPr bwMode="auto">
          <a:xfrm>
            <a:off x="2759932" y="1229781"/>
            <a:ext cx="280978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7"/>
          <p:cNvCxnSpPr/>
          <p:nvPr/>
        </p:nvCxnSpPr>
        <p:spPr bwMode="auto">
          <a:xfrm>
            <a:off x="2759932" y="1225244"/>
            <a:ext cx="0" cy="31766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8"/>
          <p:cNvCxnSpPr/>
          <p:nvPr/>
        </p:nvCxnSpPr>
        <p:spPr bwMode="auto">
          <a:xfrm>
            <a:off x="3036378" y="1225244"/>
            <a:ext cx="0" cy="31766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9"/>
          <p:cNvCxnSpPr/>
          <p:nvPr/>
        </p:nvCxnSpPr>
        <p:spPr bwMode="auto">
          <a:xfrm>
            <a:off x="2728209" y="1295582"/>
            <a:ext cx="0" cy="233703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80"/>
          <p:cNvCxnSpPr/>
          <p:nvPr/>
        </p:nvCxnSpPr>
        <p:spPr bwMode="auto">
          <a:xfrm>
            <a:off x="2648901" y="1259279"/>
            <a:ext cx="0" cy="45379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81"/>
          <p:cNvCxnSpPr/>
          <p:nvPr/>
        </p:nvCxnSpPr>
        <p:spPr bwMode="auto">
          <a:xfrm>
            <a:off x="2646634" y="1302388"/>
            <a:ext cx="81574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82"/>
          <p:cNvCxnSpPr/>
          <p:nvPr/>
        </p:nvCxnSpPr>
        <p:spPr bwMode="auto">
          <a:xfrm>
            <a:off x="3065837" y="1297851"/>
            <a:ext cx="4532" cy="231435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83"/>
          <p:cNvCxnSpPr/>
          <p:nvPr/>
        </p:nvCxnSpPr>
        <p:spPr bwMode="auto">
          <a:xfrm>
            <a:off x="3070369" y="1302388"/>
            <a:ext cx="81574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84"/>
          <p:cNvCxnSpPr/>
          <p:nvPr/>
        </p:nvCxnSpPr>
        <p:spPr bwMode="auto">
          <a:xfrm>
            <a:off x="3151943" y="1259279"/>
            <a:ext cx="0" cy="45379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85"/>
          <p:cNvCxnSpPr/>
          <p:nvPr/>
        </p:nvCxnSpPr>
        <p:spPr bwMode="auto">
          <a:xfrm flipH="1">
            <a:off x="2821113" y="1188941"/>
            <a:ext cx="18128" cy="40841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6"/>
          <p:cNvCxnSpPr/>
          <p:nvPr/>
        </p:nvCxnSpPr>
        <p:spPr bwMode="auto">
          <a:xfrm>
            <a:off x="2948007" y="1188941"/>
            <a:ext cx="22660" cy="40841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7"/>
          <p:cNvCxnSpPr/>
          <p:nvPr/>
        </p:nvCxnSpPr>
        <p:spPr bwMode="auto">
          <a:xfrm>
            <a:off x="2839241" y="1188940"/>
            <a:ext cx="108766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105"/>
          <p:cNvCxnSpPr/>
          <p:nvPr/>
        </p:nvCxnSpPr>
        <p:spPr bwMode="auto">
          <a:xfrm>
            <a:off x="2771263" y="1245665"/>
            <a:ext cx="25152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Rectangle 106"/>
          <p:cNvSpPr/>
          <p:nvPr/>
        </p:nvSpPr>
        <p:spPr bwMode="auto">
          <a:xfrm>
            <a:off x="2474422" y="1529286"/>
            <a:ext cx="847467" cy="521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585" tIns="65293" rIns="130585" bIns="65293" anchor="ctr"/>
          <a:lstStyle/>
          <a:p>
            <a:pPr algn="ctr"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>
                <a:latin typeface="Arial" pitchFamily="34" charset="0"/>
              </a:rPr>
              <a:t>Αποδεικνύεται ότι το κέντρο άντωσης είναι </a:t>
            </a:r>
            <a:br>
              <a:rPr lang="el-GR" smtClean="0">
                <a:latin typeface="Arial" pitchFamily="34" charset="0"/>
              </a:rPr>
            </a:br>
            <a:r>
              <a:rPr lang="el-GR" smtClean="0">
                <a:latin typeface="Arial" pitchFamily="34" charset="0"/>
              </a:rPr>
              <a:t>το </a:t>
            </a:r>
            <a:r>
              <a:rPr lang="el-GR" smtClean="0">
                <a:solidFill>
                  <a:srgbClr val="F79646"/>
                </a:solidFill>
                <a:latin typeface="Arial" pitchFamily="34" charset="0"/>
              </a:rPr>
              <a:t>γεωμετρικό κέντρο </a:t>
            </a:r>
            <a:r>
              <a:rPr lang="el-GR" smtClean="0">
                <a:latin typeface="Arial" pitchFamily="34" charset="0"/>
              </a:rPr>
              <a:t>του βυθισμένου όγκου !</a:t>
            </a:r>
            <a:endParaRPr lang="en-US" smtClean="0">
              <a:latin typeface="Arial" pitchFamily="34" charset="0"/>
            </a:endParaRPr>
          </a:p>
        </p:txBody>
      </p:sp>
      <p:sp>
        <p:nvSpPr>
          <p:cNvPr id="39" name="Down Arrow 38"/>
          <p:cNvSpPr/>
          <p:nvPr/>
        </p:nvSpPr>
        <p:spPr>
          <a:xfrm rot="10800000">
            <a:off x="2775600" y="2026191"/>
            <a:ext cx="251520" cy="437910"/>
          </a:xfrm>
          <a:prstGeom prst="downArrow">
            <a:avLst>
              <a:gd name="adj1" fmla="val 50000"/>
              <a:gd name="adj2" fmla="val 72653"/>
            </a:avLst>
          </a:prstGeom>
          <a:solidFill>
            <a:srgbClr val="0070C0"/>
          </a:solidFill>
          <a:ln w="9525"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585" tIns="65293" rIns="130585" bIns="6529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4" name="Oval 48"/>
          <p:cNvSpPr/>
          <p:nvPr/>
        </p:nvSpPr>
        <p:spPr>
          <a:xfrm>
            <a:off x="2873230" y="1960390"/>
            <a:ext cx="49851" cy="52187"/>
          </a:xfrm>
          <a:prstGeom prst="ellipse">
            <a:avLst/>
          </a:prstGeom>
          <a:solidFill>
            <a:srgbClr val="0070C0"/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585" tIns="65293" rIns="130585" bIns="6529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5" name="TextBox 23"/>
          <p:cNvSpPr txBox="1">
            <a:spLocks noChangeArrowheads="1"/>
          </p:cNvSpPr>
          <p:nvPr/>
        </p:nvSpPr>
        <p:spPr bwMode="auto">
          <a:xfrm>
            <a:off x="2986528" y="1858997"/>
            <a:ext cx="371616" cy="25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65293" rIns="0" bIns="65293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sz="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72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Γιατί τα πλοία επιπλέουν;</a:t>
            </a:r>
            <a:br>
              <a:rPr lang="el-GR" dirty="0" smtClean="0"/>
            </a:br>
            <a:r>
              <a:rPr lang="el-GR" dirty="0" smtClean="0"/>
              <a:t>Από τον Νεύτωνα στον Αρχιμήδη.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l-GR" sz="7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l-GR" sz="7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tabLst>
                <a:tab pos="219075" algn="l"/>
              </a:tabLst>
            </a:pPr>
            <a:r>
              <a:rPr lang="el-GR" sz="7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	Οι δυνάμεις που δέχεται ένα σώμα βυθισμένο σε υγρό</a:t>
            </a:r>
          </a:p>
          <a:p>
            <a:pPr indent="219075"/>
            <a:r>
              <a:rPr lang="el-GR" sz="7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Περιγραφή Βάρους και Άντωσης</a:t>
            </a:r>
          </a:p>
          <a:p>
            <a:endParaRPr lang="el-GR" sz="7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l-GR" sz="7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tabLst>
                <a:tab pos="219075" algn="l"/>
              </a:tabLst>
            </a:pPr>
            <a:r>
              <a:rPr lang="el-GR" sz="700" dirty="0" smtClean="0">
                <a:solidFill>
                  <a:schemeClr val="accent2"/>
                </a:solidFill>
              </a:rPr>
              <a:t>2</a:t>
            </a:r>
            <a:r>
              <a:rPr lang="el-GR" sz="7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</a:t>
            </a:r>
            <a:r>
              <a:rPr lang="el-GR" sz="700" dirty="0" smtClean="0">
                <a:solidFill>
                  <a:schemeClr val="accent2">
                    <a:lumMod val="75000"/>
                  </a:schemeClr>
                </a:solidFill>
              </a:rPr>
              <a:t>Η αρχή του Αρχιμήδη</a:t>
            </a:r>
          </a:p>
          <a:p>
            <a:pPr>
              <a:tabLst>
                <a:tab pos="219075" algn="l"/>
              </a:tabLst>
            </a:pPr>
            <a:r>
              <a:rPr lang="el-GR" sz="7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</a:t>
            </a:r>
            <a:r>
              <a:rPr lang="el-GR" sz="700" dirty="0">
                <a:solidFill>
                  <a:schemeClr val="accent2"/>
                </a:solidFill>
              </a:rPr>
              <a:t>Πώς συνδέεται το βάρος με το βυθισμένο όγκο</a:t>
            </a:r>
          </a:p>
          <a:p>
            <a:endParaRPr lang="el-GR" sz="7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l-GR" sz="7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tabLst>
                <a:tab pos="219075" algn="l"/>
              </a:tabLst>
            </a:pPr>
            <a:r>
              <a:rPr lang="el-GR" sz="7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3	Πότε ένα σώμα επιπλέει;</a:t>
            </a:r>
          </a:p>
          <a:p>
            <a:pPr>
              <a:tabLst>
                <a:tab pos="219075" algn="l"/>
              </a:tabLst>
            </a:pPr>
            <a:r>
              <a:rPr lang="el-GR" sz="7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</a:t>
            </a:r>
            <a:r>
              <a:rPr lang="el-GR" sz="7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Άντωση και μέση πυκνότητα</a:t>
            </a:r>
          </a:p>
        </p:txBody>
      </p:sp>
    </p:spTree>
    <p:extLst>
      <p:ext uri="{BB962C8B-B14F-4D97-AF65-F5344CB8AC3E}">
        <p14:creationId xmlns:p14="http://schemas.microsoft.com/office/powerpoint/2010/main" val="275278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7532" y="142946"/>
            <a:ext cx="3886112" cy="462870"/>
          </a:xfrm>
        </p:spPr>
        <p:txBody>
          <a:bodyPr/>
          <a:lstStyle/>
          <a:p>
            <a:r>
              <a:rPr lang="el-GR" smtClean="0">
                <a:latin typeface="Arial" pitchFamily="34" charset="0"/>
              </a:rPr>
              <a:t>Η αρχή του Αρχιμήδη</a:t>
            </a:r>
            <a:r>
              <a:rPr lang="en-US" smtClean="0">
                <a:latin typeface="Arial" pitchFamily="34" charset="0"/>
              </a:rPr>
              <a:t> </a:t>
            </a:r>
            <a:r>
              <a:rPr lang="el-GR" smtClean="0">
                <a:latin typeface="Arial" pitchFamily="34" charset="0"/>
              </a:rPr>
              <a:t/>
            </a:r>
            <a:br>
              <a:rPr lang="el-GR" smtClean="0">
                <a:latin typeface="Arial" pitchFamily="34" charset="0"/>
              </a:rPr>
            </a:br>
            <a:r>
              <a:rPr lang="el-GR" smtClean="0">
                <a:latin typeface="Arial" pitchFamily="34" charset="0"/>
              </a:rPr>
              <a:t>διατυπώνεται ως εξής:</a:t>
            </a:r>
            <a:endParaRPr lang="en-US" smtClean="0">
              <a:latin typeface="Arial" pitchFamily="34" charset="0"/>
            </a:endParaRPr>
          </a:p>
        </p:txBody>
      </p:sp>
      <p:pic>
        <p:nvPicPr>
          <p:cNvPr id="22530" name="Picture 4" descr="news_image_ti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2" y="1953583"/>
            <a:ext cx="1094456" cy="107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1452477" y="844057"/>
            <a:ext cx="2653431" cy="1002884"/>
          </a:xfrm>
          <a:prstGeom prst="wedgeRoundRectCallout">
            <a:avLst>
              <a:gd name="adj1" fmla="val -47903"/>
              <a:gd name="adj2" fmla="val 85813"/>
              <a:gd name="adj3" fmla="val 16667"/>
            </a:avLst>
          </a:prstGeom>
          <a:noFill/>
          <a:ln w="6350" cmpd="sng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36945" tIns="68473" rIns="136945" bIns="68473"/>
          <a:lstStyle/>
          <a:p>
            <a:pPr algn="ctr">
              <a:defRPr/>
            </a:pPr>
            <a:endParaRPr lang="en-US" sz="4100">
              <a:latin typeface="Comic Sans MS" charset="0"/>
              <a:ea typeface="MS PGothic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452478" y="830443"/>
            <a:ext cx="2741804" cy="854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36945" tIns="68473" rIns="136945" bIns="68473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l-GR" sz="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Κάθε σώμα εμβαπτιζόμενο μέσα σε ένα υγρό, ολόκληρο ή κατά ένα μέρος του, δέχεται μία δύναμη «προς τα πάνω» (</a:t>
            </a:r>
            <a:r>
              <a:rPr lang="el-GR" sz="800" dirty="0">
                <a:latin typeface="Arial" pitchFamily="34" charset="0"/>
                <a:cs typeface="Arial" pitchFamily="34" charset="0"/>
              </a:rPr>
              <a:t>άντωση</a:t>
            </a:r>
            <a:r>
              <a:rPr lang="el-GR" sz="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), η οποία </a:t>
            </a:r>
            <a:r>
              <a:rPr lang="el-GR" sz="800" dirty="0">
                <a:latin typeface="Arial" pitchFamily="34" charset="0"/>
                <a:cs typeface="Arial" pitchFamily="34" charset="0"/>
              </a:rPr>
              <a:t>ισούται με το βάρος του υγρού που εκτοπίζει</a:t>
            </a:r>
            <a:r>
              <a:rPr lang="el-GR" sz="800" dirty="0">
                <a:solidFill>
                  <a:srgbClr val="8080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!</a:t>
            </a:r>
            <a:endParaRPr lang="en-US" sz="8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43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Οι δυνάμεις που ασκούνται σε</a:t>
            </a:r>
            <a:br>
              <a:rPr lang="el-GR" dirty="0" smtClean="0"/>
            </a:br>
            <a:r>
              <a:rPr lang="el-GR" dirty="0" smtClean="0"/>
              <a:t>σώμα βυθισμένο στη θάλασσα: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2671578" y="885634"/>
            <a:ext cx="1468422" cy="2246578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864" tIns="27432" rIns="54864" bIns="27432" rtlCol="0" anchor="ctr"/>
          <a:lstStyle/>
          <a:p>
            <a:pPr algn="ctr"/>
            <a:endParaRPr lang="el-GR"/>
          </a:p>
        </p:txBody>
      </p:sp>
      <p:sp>
        <p:nvSpPr>
          <p:cNvPr id="16" name="Θέση περιεχομένου 2"/>
          <p:cNvSpPr txBox="1">
            <a:spLocks/>
          </p:cNvSpPr>
          <p:nvPr/>
        </p:nvSpPr>
        <p:spPr>
          <a:xfrm>
            <a:off x="1512410" y="971905"/>
            <a:ext cx="2592707" cy="20517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431868" rtl="0" eaLnBrk="1" latinLnBrk="0" hangingPunct="1">
              <a:lnSpc>
                <a:spcPct val="125000"/>
              </a:lnSpc>
              <a:spcBef>
                <a:spcPts val="0"/>
              </a:spcBef>
              <a:buFont typeface="Wingdings" pitchFamily="2" charset="2"/>
              <a:buNone/>
              <a:defRPr sz="800" kern="1200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-159961" algn="l" defTabSz="431868" rtl="0" eaLnBrk="1" latinLnBrk="0" hangingPunct="1">
              <a:lnSpc>
                <a:spcPct val="125000"/>
              </a:lnSpc>
              <a:spcBef>
                <a:spcPts val="0"/>
              </a:spcBef>
              <a:buFont typeface="Wingdings" pitchFamily="2" charset="2"/>
              <a:buChar char="§"/>
              <a:defRPr sz="8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539835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755768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9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971703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9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1187637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3572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19505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35438" indent="-107967" algn="l" defTabSz="4318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373380" algn="l"/>
                <a:tab pos="1669733" algn="l"/>
              </a:tabLst>
            </a:pPr>
            <a:r>
              <a:rPr lang="el-GR" sz="700" dirty="0" smtClean="0"/>
              <a:t>	</a:t>
            </a:r>
            <a:r>
              <a:rPr lang="el-G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Βάρος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l-GR" dirty="0" smtClean="0">
                <a:solidFill>
                  <a:schemeClr val="accent2"/>
                </a:solidFill>
              </a:rPr>
              <a:t>Άντωση</a:t>
            </a:r>
          </a:p>
          <a:p>
            <a:pPr>
              <a:tabLst>
                <a:tab pos="427673" algn="l"/>
                <a:tab pos="1724025" algn="l"/>
              </a:tabLst>
            </a:pPr>
            <a:endParaRPr lang="el-GR" sz="700" dirty="0" smtClean="0"/>
          </a:p>
          <a:p>
            <a:pPr>
              <a:tabLst>
                <a:tab pos="427673" algn="l"/>
                <a:tab pos="1289685" algn="l"/>
              </a:tabLst>
            </a:pPr>
            <a:r>
              <a:rPr lang="el-GR" sz="7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Δύναμη πεδιακή (οφείλεται 	</a:t>
            </a:r>
            <a:r>
              <a:rPr lang="el-GR" sz="7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Δύναμη πίεσης (οφείλεται στην</a:t>
            </a:r>
          </a:p>
          <a:p>
            <a:pPr>
              <a:tabLst>
                <a:tab pos="427673" algn="l"/>
                <a:tab pos="1289685" algn="l"/>
              </a:tabLst>
            </a:pPr>
            <a:r>
              <a:rPr lang="el-GR" sz="7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στο βαρυτικό πεδίο της Γης)	</a:t>
            </a:r>
            <a:r>
              <a:rPr lang="el-GR" sz="7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πίεση από το περιβάλλον υγρό)</a:t>
            </a:r>
          </a:p>
          <a:p>
            <a:pPr>
              <a:tabLst>
                <a:tab pos="427673" algn="l"/>
                <a:tab pos="1289685" algn="l"/>
              </a:tabLst>
            </a:pPr>
            <a:endParaRPr lang="el-GR" sz="70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427673" algn="l"/>
                <a:tab pos="1289685" algn="l"/>
              </a:tabLst>
            </a:pPr>
            <a:endParaRPr lang="el-GR" sz="70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427673" algn="l"/>
                <a:tab pos="1289685" algn="l"/>
              </a:tabLst>
            </a:pPr>
            <a:r>
              <a:rPr lang="el-GR" sz="7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Από τη μάζα του σώματος	</a:t>
            </a:r>
            <a:r>
              <a:rPr lang="el-GR" sz="7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Από το υγρό και τον </a:t>
            </a:r>
          </a:p>
          <a:p>
            <a:pPr>
              <a:tabLst>
                <a:tab pos="427673" algn="l"/>
                <a:tab pos="1289685" algn="l"/>
              </a:tabLst>
            </a:pPr>
            <a:r>
              <a:rPr lang="el-GR" sz="7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	βυθισμένο όγκο</a:t>
            </a:r>
          </a:p>
          <a:p>
            <a:pPr>
              <a:tabLst>
                <a:tab pos="427673" algn="l"/>
                <a:tab pos="1289685" algn="l"/>
              </a:tabLst>
            </a:pPr>
            <a:endParaRPr lang="el-GR" sz="7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427673" algn="l"/>
                <a:tab pos="1289685" algn="l"/>
              </a:tabLst>
            </a:pPr>
            <a:endParaRPr lang="el-GR" sz="7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427673" algn="l"/>
                <a:tab pos="1289685" algn="l"/>
              </a:tabLst>
            </a:pPr>
            <a:r>
              <a:rPr lang="en-US" sz="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		</a:t>
            </a:r>
            <a:endParaRPr lang="el-GR" sz="7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427673" algn="l"/>
                <a:tab pos="1289685" algn="l"/>
              </a:tabLst>
            </a:pPr>
            <a:endParaRPr lang="el-GR" sz="700" dirty="0" smtClean="0">
              <a:latin typeface="Arial" pitchFamily="34" charset="0"/>
              <a:cs typeface="Arial" pitchFamily="34" charset="0"/>
            </a:endParaRPr>
          </a:p>
          <a:p>
            <a:pPr>
              <a:tabLst>
                <a:tab pos="427673" algn="l"/>
                <a:tab pos="1289685" algn="l"/>
              </a:tabLst>
            </a:pPr>
            <a:endParaRPr lang="en-US" sz="700" dirty="0" smtClean="0">
              <a:latin typeface="Arial" pitchFamily="34" charset="0"/>
              <a:cs typeface="Arial" pitchFamily="34" charset="0"/>
            </a:endParaRPr>
          </a:p>
          <a:p>
            <a:pPr>
              <a:tabLst>
                <a:tab pos="427673" algn="l"/>
                <a:tab pos="1289685" algn="l"/>
              </a:tabLst>
            </a:pPr>
            <a:endParaRPr lang="el-GR" sz="700" dirty="0" smtClean="0">
              <a:latin typeface="Arial" pitchFamily="34" charset="0"/>
              <a:cs typeface="Arial" pitchFamily="34" charset="0"/>
            </a:endParaRPr>
          </a:p>
          <a:p>
            <a:pPr>
              <a:tabLst>
                <a:tab pos="427673" algn="l"/>
                <a:tab pos="1289685" algn="l"/>
              </a:tabLst>
            </a:pPr>
            <a:r>
              <a:rPr lang="el-GR" sz="7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Κέντρο βάρους</a:t>
            </a:r>
            <a:r>
              <a:rPr lang="el-GR" sz="7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Κέντρο άντωσης</a:t>
            </a:r>
            <a:endParaRPr lang="el-GR" sz="7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0000" y="1270800"/>
            <a:ext cx="1209912" cy="1107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l-GR" sz="7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Πού οφείλεται;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0000" y="1800000"/>
            <a:ext cx="1209912" cy="1107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l-GR" sz="7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Από τι εξαρτάται;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0000" y="2382247"/>
            <a:ext cx="1209912" cy="1107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l-GR" sz="7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Πώς υπολογίζεται;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80000" y="2869200"/>
            <a:ext cx="1209912" cy="1107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l-GR" sz="7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Πού εφαρμόζεται;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443092" y="2354454"/>
                <a:ext cx="484050" cy="166183"/>
              </a:xfrm>
              <a:prstGeom prst="rect">
                <a:avLst/>
              </a:prstGeom>
              <a:noFill/>
            </p:spPr>
            <p:txBody>
              <a:bodyPr wrap="none" lIns="54864" tIns="27432" rIns="54864" bIns="27432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70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m:t>W</m:t>
                      </m:r>
                      <m:r>
                        <m:rPr>
                          <m:nor/>
                        </m:rPr>
                        <a:rPr lang="en-US" sz="70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m:t> = </m:t>
                      </m:r>
                      <m:r>
                        <m:rPr>
                          <m:nor/>
                        </m:rPr>
                        <a:rPr lang="en-US" sz="70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70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Cambria Math"/>
                          <a:cs typeface="Arial" pitchFamily="34" charset="0"/>
                        </a:rPr>
                        <m:t>∙</m:t>
                      </m:r>
                      <m:r>
                        <m:rPr>
                          <m:nor/>
                        </m:rPr>
                        <a:rPr lang="en-US" sz="70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Cambria Math"/>
                          <a:cs typeface="Arial" pitchFamily="34" charset="0"/>
                        </a:rPr>
                        <m:t>g</m:t>
                      </m:r>
                    </m:oMath>
                  </m:oMathPara>
                </a14:m>
                <a:endParaRPr lang="el-GR" sz="7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3092" y="2354454"/>
                <a:ext cx="484050" cy="16618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732801" y="2272097"/>
                <a:ext cx="635751" cy="306494"/>
              </a:xfrm>
              <a:prstGeom prst="rect">
                <a:avLst/>
              </a:prstGeom>
              <a:noFill/>
            </p:spPr>
            <p:txBody>
              <a:bodyPr wrap="none" lIns="54864" tIns="27432" rIns="54864" bIns="27432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7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cs typeface="Arial" pitchFamily="34" charset="0"/>
                        </a:rPr>
                        <m:t>F</m:t>
                      </m:r>
                      <m:r>
                        <m:rPr>
                          <m:nor/>
                        </m:rPr>
                        <a:rPr lang="en-US" sz="700" baseline="-250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cs typeface="Arial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7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cs typeface="Arial" pitchFamily="34" charset="0"/>
                        </a:rPr>
                        <m:t> =</m:t>
                      </m:r>
                      <m:nary>
                        <m:naryPr>
                          <m:ctrlPr>
                            <a:rPr lang="en-US" sz="7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naryPr>
                        <m:sub>
                          <m:r>
                            <m:rPr>
                              <m:nor/>
                              <m:brk m:alnAt="23"/>
                            </m:rPr>
                            <a:rPr lang="en-US" sz="7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+mj-lt"/>
                              <a:cs typeface="Arial" pitchFamily="34" charset="0"/>
                            </a:rPr>
                            <m:t>A</m:t>
                          </m:r>
                        </m:sub>
                        <m:sup/>
                        <m:e>
                          <m:r>
                            <m:rPr>
                              <m:nor/>
                            </m:rPr>
                            <a:rPr lang="en-US" sz="7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+mj-lt"/>
                              <a:cs typeface="Arial" pitchFamily="34" charset="0"/>
                            </a:rPr>
                            <m:t>pdA</m:t>
                          </m:r>
                        </m:e>
                      </m:nary>
                    </m:oMath>
                  </m:oMathPara>
                </a14:m>
                <a:endParaRPr lang="el-GR" sz="700" dirty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2801" y="2272097"/>
                <a:ext cx="635751" cy="306494"/>
              </a:xfrm>
              <a:prstGeom prst="rect">
                <a:avLst/>
              </a:prstGeom>
              <a:blipFill rotWithShape="1">
                <a:blip r:embed="rId3"/>
                <a:stretch>
                  <a:fillRect l="-19048" t="-140000" r="-45714" b="-210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072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7532" y="142946"/>
            <a:ext cx="3886112" cy="462870"/>
          </a:xfrm>
        </p:spPr>
        <p:txBody>
          <a:bodyPr anchor="t"/>
          <a:lstStyle/>
          <a:p>
            <a:r>
              <a:rPr lang="en-US" dirty="0">
                <a:latin typeface="Arial" pitchFamily="34" charset="0"/>
              </a:rPr>
              <a:t>H</a:t>
            </a:r>
            <a:r>
              <a:rPr lang="el-GR" dirty="0">
                <a:latin typeface="Arial" pitchFamily="34" charset="0"/>
              </a:rPr>
              <a:t> άντωση</a:t>
            </a:r>
            <a:r>
              <a:rPr lang="en-US" dirty="0">
                <a:latin typeface="Arial" pitchFamily="34" charset="0"/>
              </a:rPr>
              <a:t> </a:t>
            </a:r>
            <a:r>
              <a:rPr lang="el-GR" dirty="0">
                <a:latin typeface="Arial" pitchFamily="34" charset="0"/>
              </a:rPr>
              <a:t>που δέχεται ένα σώμα βυθιζόμενο σε υγρό ισούται με το βάρος του υγρού που εκτοπίζεται.</a:t>
            </a:r>
            <a:endParaRPr lang="en-US" dirty="0" smtClean="0">
              <a:latin typeface="Arial" pitchFamily="34" charset="0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1690300" y="1840136"/>
            <a:ext cx="1352775" cy="92120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6945" tIns="68473" rIns="136945" bIns="6847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" name="Rectangle 60"/>
          <p:cNvSpPr/>
          <p:nvPr/>
        </p:nvSpPr>
        <p:spPr bwMode="auto">
          <a:xfrm>
            <a:off x="1690300" y="1318272"/>
            <a:ext cx="1352775" cy="1443064"/>
          </a:xfrm>
          <a:prstGeom prst="rect">
            <a:avLst/>
          </a:prstGeom>
          <a:noFill/>
          <a:ln w="952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6945" tIns="68473" rIns="136945" bIns="68473"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2" name="Straight Connector 61"/>
          <p:cNvCxnSpPr/>
          <p:nvPr/>
        </p:nvCxnSpPr>
        <p:spPr bwMode="auto">
          <a:xfrm>
            <a:off x="1656312" y="1318272"/>
            <a:ext cx="1445679" cy="0"/>
          </a:xfrm>
          <a:prstGeom prst="line">
            <a:avLst/>
          </a:prstGeom>
          <a:ln w="285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557" name="Group 15"/>
          <p:cNvGrpSpPr>
            <a:grpSpLocks/>
          </p:cNvGrpSpPr>
          <p:nvPr/>
        </p:nvGrpSpPr>
        <p:grpSpPr bwMode="auto">
          <a:xfrm>
            <a:off x="2143491" y="1374996"/>
            <a:ext cx="473585" cy="431104"/>
            <a:chOff x="1167053" y="990409"/>
            <a:chExt cx="381600" cy="352013"/>
          </a:xfrm>
        </p:grpSpPr>
        <p:sp>
          <p:nvSpPr>
            <p:cNvPr id="77" name="Rounded Rectangle 76"/>
            <p:cNvSpPr/>
            <p:nvPr/>
          </p:nvSpPr>
          <p:spPr>
            <a:xfrm>
              <a:off x="1168879" y="1044138"/>
              <a:ext cx="376122" cy="298284"/>
            </a:xfrm>
            <a:prstGeom prst="roundRect">
              <a:avLst>
                <a:gd name="adj" fmla="val 28607"/>
              </a:avLst>
            </a:prstGeom>
            <a:solidFill>
              <a:schemeClr val="bg1"/>
            </a:solidFill>
            <a:ln w="952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1168879" y="990409"/>
              <a:ext cx="376122" cy="207502"/>
            </a:xfrm>
            <a:prstGeom prst="rect">
              <a:avLst/>
            </a:prstGeom>
            <a:solidFill>
              <a:schemeClr val="bg1"/>
            </a:solidFill>
            <a:ln w="9525" cmpd="sng">
              <a:solidFill>
                <a:schemeClr val="bg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79" name="Straight Connector 78"/>
            <p:cNvCxnSpPr/>
            <p:nvPr/>
          </p:nvCxnSpPr>
          <p:spPr>
            <a:xfrm flipV="1">
              <a:off x="1545001" y="1062665"/>
              <a:ext cx="0" cy="142657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V="1">
              <a:off x="1168879" y="1058959"/>
              <a:ext cx="0" cy="155627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1167053" y="1061124"/>
              <a:ext cx="381600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5" name="Straight Connector 64"/>
          <p:cNvCxnSpPr/>
          <p:nvPr/>
        </p:nvCxnSpPr>
        <p:spPr bwMode="auto">
          <a:xfrm>
            <a:off x="3045340" y="1749376"/>
            <a:ext cx="0" cy="90759"/>
          </a:xfrm>
          <a:prstGeom prst="line">
            <a:avLst/>
          </a:prstGeom>
          <a:ln w="285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 bwMode="auto">
          <a:xfrm>
            <a:off x="3034011" y="1849211"/>
            <a:ext cx="577818" cy="79413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 bwMode="auto">
          <a:xfrm>
            <a:off x="3034011" y="1742569"/>
            <a:ext cx="577818" cy="79415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561" name="Rectangle 95"/>
          <p:cNvSpPr>
            <a:spLocks noChangeArrowheads="1"/>
          </p:cNvSpPr>
          <p:nvPr/>
        </p:nvSpPr>
        <p:spPr bwMode="auto">
          <a:xfrm>
            <a:off x="3616362" y="2296197"/>
            <a:ext cx="70245" cy="15656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6945" tIns="68473" rIns="136945" bIns="68473" anchor="ctr"/>
          <a:lstStyle/>
          <a:p>
            <a:endParaRPr lang="el-GR"/>
          </a:p>
        </p:txBody>
      </p:sp>
      <p:sp>
        <p:nvSpPr>
          <p:cNvPr id="23562" name="Oval 86"/>
          <p:cNvSpPr>
            <a:spLocks noChangeArrowheads="1"/>
          </p:cNvSpPr>
          <p:nvPr/>
        </p:nvSpPr>
        <p:spPr bwMode="auto">
          <a:xfrm>
            <a:off x="3342182" y="2268970"/>
            <a:ext cx="618605" cy="86221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136945" tIns="68473" rIns="136945" bIns="68473" anchor="ctr"/>
          <a:lstStyle/>
          <a:p>
            <a:endParaRPr lang="el-GR"/>
          </a:p>
        </p:txBody>
      </p:sp>
      <p:sp>
        <p:nvSpPr>
          <p:cNvPr id="23563" name="Freeform 79"/>
          <p:cNvSpPr>
            <a:spLocks/>
          </p:cNvSpPr>
          <p:nvPr/>
        </p:nvSpPr>
        <p:spPr bwMode="auto">
          <a:xfrm>
            <a:off x="3367107" y="2613852"/>
            <a:ext cx="577819" cy="147484"/>
          </a:xfrm>
          <a:custGeom>
            <a:avLst/>
            <a:gdLst>
              <a:gd name="T0" fmla="*/ 0 w 842"/>
              <a:gd name="T1" fmla="*/ 2147483647 h 289"/>
              <a:gd name="T2" fmla="*/ 2147483647 w 842"/>
              <a:gd name="T3" fmla="*/ 2147483647 h 289"/>
              <a:gd name="T4" fmla="*/ 2147483647 w 842"/>
              <a:gd name="T5" fmla="*/ 0 h 289"/>
              <a:gd name="T6" fmla="*/ 2147483647 w 842"/>
              <a:gd name="T7" fmla="*/ 0 h 289"/>
              <a:gd name="T8" fmla="*/ 0 w 842"/>
              <a:gd name="T9" fmla="*/ 2147483647 h 2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42"/>
              <a:gd name="T16" fmla="*/ 0 h 289"/>
              <a:gd name="T17" fmla="*/ 842 w 842"/>
              <a:gd name="T18" fmla="*/ 289 h 2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42" h="289">
                <a:moveTo>
                  <a:pt x="0" y="288"/>
                </a:moveTo>
                <a:lnTo>
                  <a:pt x="841" y="288"/>
                </a:lnTo>
                <a:lnTo>
                  <a:pt x="700" y="0"/>
                </a:lnTo>
                <a:lnTo>
                  <a:pt x="140" y="0"/>
                </a:lnTo>
                <a:lnTo>
                  <a:pt x="0" y="288"/>
                </a:lnTo>
              </a:path>
            </a:pathLst>
          </a:custGeom>
          <a:solidFill>
            <a:srgbClr val="FFFF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 lIns="136945" tIns="68473" rIns="136945" bIns="68473"/>
          <a:lstStyle/>
          <a:p>
            <a:endParaRPr lang="el-GR"/>
          </a:p>
        </p:txBody>
      </p:sp>
      <p:sp>
        <p:nvSpPr>
          <p:cNvPr id="23564" name="Oval 80"/>
          <p:cNvSpPr>
            <a:spLocks noChangeArrowheads="1"/>
          </p:cNvSpPr>
          <p:nvPr/>
        </p:nvSpPr>
        <p:spPr bwMode="auto">
          <a:xfrm>
            <a:off x="3498532" y="2443681"/>
            <a:ext cx="312702" cy="242779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136945" tIns="68473" rIns="136945" bIns="68473" anchor="ctr"/>
          <a:lstStyle/>
          <a:p>
            <a:endParaRPr lang="el-GR" sz="700">
              <a:latin typeface="Arial" pitchFamily="34" charset="0"/>
              <a:cs typeface="Arial" pitchFamily="34" charset="0"/>
            </a:endParaRPr>
          </a:p>
        </p:txBody>
      </p:sp>
      <p:sp>
        <p:nvSpPr>
          <p:cNvPr id="23565" name="Rectangle 81"/>
          <p:cNvSpPr>
            <a:spLocks noChangeArrowheads="1"/>
          </p:cNvSpPr>
          <p:nvPr/>
        </p:nvSpPr>
        <p:spPr bwMode="auto">
          <a:xfrm>
            <a:off x="3498532" y="2495821"/>
            <a:ext cx="31270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>
            <a:spAutoFit/>
          </a:bodyPr>
          <a:lstStyle/>
          <a:p>
            <a:pPr eaLnBrk="0" hangingPunct="0"/>
            <a:r>
              <a:rPr lang="en-US">
                <a:latin typeface="Arial" pitchFamily="34" charset="0"/>
                <a:cs typeface="Arial" pitchFamily="34" charset="0"/>
              </a:rPr>
              <a:t>0</a:t>
            </a:r>
            <a:r>
              <a:rPr lang="el-GR">
                <a:latin typeface="Arial" pitchFamily="34" charset="0"/>
                <a:cs typeface="Arial" pitchFamily="34" charset="0"/>
              </a:rPr>
              <a:t>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92"/>
          <p:cNvGrpSpPr>
            <a:grpSpLocks/>
          </p:cNvGrpSpPr>
          <p:nvPr/>
        </p:nvGrpSpPr>
        <p:grpSpPr bwMode="auto">
          <a:xfrm>
            <a:off x="3459330" y="2065897"/>
            <a:ext cx="383478" cy="251783"/>
            <a:chOff x="4662" y="2270"/>
            <a:chExt cx="577" cy="603"/>
          </a:xfrm>
          <a:solidFill>
            <a:schemeClr val="bg1"/>
          </a:solidFill>
        </p:grpSpPr>
        <p:sp>
          <p:nvSpPr>
            <p:cNvPr id="75" name="Freeform 93"/>
            <p:cNvSpPr>
              <a:spLocks/>
            </p:cNvSpPr>
            <p:nvPr/>
          </p:nvSpPr>
          <p:spPr bwMode="auto">
            <a:xfrm>
              <a:off x="4665" y="2333"/>
              <a:ext cx="574" cy="540"/>
            </a:xfrm>
            <a:custGeom>
              <a:avLst/>
              <a:gdLst>
                <a:gd name="T0" fmla="*/ 0 w 574"/>
                <a:gd name="T1" fmla="*/ 59 h 540"/>
                <a:gd name="T2" fmla="*/ 0 w 574"/>
                <a:gd name="T3" fmla="*/ 118 h 540"/>
                <a:gd name="T4" fmla="*/ 0 w 574"/>
                <a:gd name="T5" fmla="*/ 177 h 540"/>
                <a:gd name="T6" fmla="*/ 0 w 574"/>
                <a:gd name="T7" fmla="*/ 236 h 540"/>
                <a:gd name="T8" fmla="*/ 0 w 574"/>
                <a:gd name="T9" fmla="*/ 294 h 540"/>
                <a:gd name="T10" fmla="*/ 0 w 574"/>
                <a:gd name="T11" fmla="*/ 354 h 540"/>
                <a:gd name="T12" fmla="*/ 0 w 574"/>
                <a:gd name="T13" fmla="*/ 414 h 540"/>
                <a:gd name="T14" fmla="*/ 0 w 574"/>
                <a:gd name="T15" fmla="*/ 474 h 540"/>
                <a:gd name="T16" fmla="*/ 2 w 574"/>
                <a:gd name="T17" fmla="*/ 482 h 540"/>
                <a:gd name="T18" fmla="*/ 8 w 574"/>
                <a:gd name="T19" fmla="*/ 488 h 540"/>
                <a:gd name="T20" fmla="*/ 16 w 574"/>
                <a:gd name="T21" fmla="*/ 495 h 540"/>
                <a:gd name="T22" fmla="*/ 26 w 574"/>
                <a:gd name="T23" fmla="*/ 501 h 540"/>
                <a:gd name="T24" fmla="*/ 39 w 574"/>
                <a:gd name="T25" fmla="*/ 507 h 540"/>
                <a:gd name="T26" fmla="*/ 54 w 574"/>
                <a:gd name="T27" fmla="*/ 512 h 540"/>
                <a:gd name="T28" fmla="*/ 71 w 574"/>
                <a:gd name="T29" fmla="*/ 517 h 540"/>
                <a:gd name="T30" fmla="*/ 95 w 574"/>
                <a:gd name="T31" fmla="*/ 523 h 540"/>
                <a:gd name="T32" fmla="*/ 116 w 574"/>
                <a:gd name="T33" fmla="*/ 526 h 540"/>
                <a:gd name="T34" fmla="*/ 139 w 574"/>
                <a:gd name="T35" fmla="*/ 530 h 540"/>
                <a:gd name="T36" fmla="*/ 163 w 574"/>
                <a:gd name="T37" fmla="*/ 533 h 540"/>
                <a:gd name="T38" fmla="*/ 188 w 574"/>
                <a:gd name="T39" fmla="*/ 535 h 540"/>
                <a:gd name="T40" fmla="*/ 215 w 574"/>
                <a:gd name="T41" fmla="*/ 537 h 540"/>
                <a:gd name="T42" fmla="*/ 242 w 574"/>
                <a:gd name="T43" fmla="*/ 538 h 540"/>
                <a:gd name="T44" fmla="*/ 271 w 574"/>
                <a:gd name="T45" fmla="*/ 539 h 540"/>
                <a:gd name="T46" fmla="*/ 307 w 574"/>
                <a:gd name="T47" fmla="*/ 539 h 540"/>
                <a:gd name="T48" fmla="*/ 336 w 574"/>
                <a:gd name="T49" fmla="*/ 538 h 540"/>
                <a:gd name="T50" fmla="*/ 363 w 574"/>
                <a:gd name="T51" fmla="*/ 536 h 540"/>
                <a:gd name="T52" fmla="*/ 390 w 574"/>
                <a:gd name="T53" fmla="*/ 534 h 540"/>
                <a:gd name="T54" fmla="*/ 414 w 574"/>
                <a:gd name="T55" fmla="*/ 532 h 540"/>
                <a:gd name="T56" fmla="*/ 438 w 574"/>
                <a:gd name="T57" fmla="*/ 529 h 540"/>
                <a:gd name="T58" fmla="*/ 461 w 574"/>
                <a:gd name="T59" fmla="*/ 526 h 540"/>
                <a:gd name="T60" fmla="*/ 481 w 574"/>
                <a:gd name="T61" fmla="*/ 522 h 540"/>
                <a:gd name="T62" fmla="*/ 504 w 574"/>
                <a:gd name="T63" fmla="*/ 516 h 540"/>
                <a:gd name="T64" fmla="*/ 521 w 574"/>
                <a:gd name="T65" fmla="*/ 511 h 540"/>
                <a:gd name="T66" fmla="*/ 535 w 574"/>
                <a:gd name="T67" fmla="*/ 506 h 540"/>
                <a:gd name="T68" fmla="*/ 547 w 574"/>
                <a:gd name="T69" fmla="*/ 501 h 540"/>
                <a:gd name="T70" fmla="*/ 556 w 574"/>
                <a:gd name="T71" fmla="*/ 495 h 540"/>
                <a:gd name="T72" fmla="*/ 563 w 574"/>
                <a:gd name="T73" fmla="*/ 489 h 540"/>
                <a:gd name="T74" fmla="*/ 568 w 574"/>
                <a:gd name="T75" fmla="*/ 482 h 540"/>
                <a:gd name="T76" fmla="*/ 569 w 574"/>
                <a:gd name="T77" fmla="*/ 476 h 540"/>
                <a:gd name="T78" fmla="*/ 570 w 574"/>
                <a:gd name="T79" fmla="*/ 402 h 540"/>
                <a:gd name="T80" fmla="*/ 571 w 574"/>
                <a:gd name="T81" fmla="*/ 343 h 540"/>
                <a:gd name="T82" fmla="*/ 572 w 574"/>
                <a:gd name="T83" fmla="*/ 284 h 540"/>
                <a:gd name="T84" fmla="*/ 572 w 574"/>
                <a:gd name="T85" fmla="*/ 225 h 540"/>
                <a:gd name="T86" fmla="*/ 572 w 574"/>
                <a:gd name="T87" fmla="*/ 166 h 540"/>
                <a:gd name="T88" fmla="*/ 572 w 574"/>
                <a:gd name="T89" fmla="*/ 106 h 540"/>
                <a:gd name="T90" fmla="*/ 572 w 574"/>
                <a:gd name="T91" fmla="*/ 47 h 540"/>
                <a:gd name="T92" fmla="*/ 537 w 574"/>
                <a:gd name="T93" fmla="*/ 2 h 540"/>
                <a:gd name="T94" fmla="*/ 465 w 574"/>
                <a:gd name="T95" fmla="*/ 2 h 540"/>
                <a:gd name="T96" fmla="*/ 394 w 574"/>
                <a:gd name="T97" fmla="*/ 2 h 540"/>
                <a:gd name="T98" fmla="*/ 322 w 574"/>
                <a:gd name="T99" fmla="*/ 2 h 540"/>
                <a:gd name="T100" fmla="*/ 250 w 574"/>
                <a:gd name="T101" fmla="*/ 1 h 540"/>
                <a:gd name="T102" fmla="*/ 179 w 574"/>
                <a:gd name="T103" fmla="*/ 1 h 540"/>
                <a:gd name="T104" fmla="*/ 107 w 574"/>
                <a:gd name="T105" fmla="*/ 0 h 540"/>
                <a:gd name="T106" fmla="*/ 36 w 574"/>
                <a:gd name="T107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74" h="540">
                  <a:moveTo>
                    <a:pt x="0" y="0"/>
                  </a:moveTo>
                  <a:lnTo>
                    <a:pt x="0" y="30"/>
                  </a:lnTo>
                  <a:lnTo>
                    <a:pt x="0" y="44"/>
                  </a:lnTo>
                  <a:lnTo>
                    <a:pt x="0" y="59"/>
                  </a:lnTo>
                  <a:lnTo>
                    <a:pt x="0" y="74"/>
                  </a:lnTo>
                  <a:lnTo>
                    <a:pt x="0" y="88"/>
                  </a:lnTo>
                  <a:lnTo>
                    <a:pt x="0" y="103"/>
                  </a:lnTo>
                  <a:lnTo>
                    <a:pt x="0" y="118"/>
                  </a:lnTo>
                  <a:lnTo>
                    <a:pt x="0" y="132"/>
                  </a:lnTo>
                  <a:lnTo>
                    <a:pt x="0" y="147"/>
                  </a:lnTo>
                  <a:lnTo>
                    <a:pt x="0" y="162"/>
                  </a:lnTo>
                  <a:lnTo>
                    <a:pt x="0" y="177"/>
                  </a:lnTo>
                  <a:lnTo>
                    <a:pt x="0" y="191"/>
                  </a:lnTo>
                  <a:lnTo>
                    <a:pt x="0" y="206"/>
                  </a:lnTo>
                  <a:lnTo>
                    <a:pt x="0" y="221"/>
                  </a:lnTo>
                  <a:lnTo>
                    <a:pt x="0" y="236"/>
                  </a:lnTo>
                  <a:lnTo>
                    <a:pt x="0" y="250"/>
                  </a:lnTo>
                  <a:lnTo>
                    <a:pt x="0" y="265"/>
                  </a:lnTo>
                  <a:lnTo>
                    <a:pt x="0" y="280"/>
                  </a:lnTo>
                  <a:lnTo>
                    <a:pt x="0" y="294"/>
                  </a:lnTo>
                  <a:lnTo>
                    <a:pt x="0" y="309"/>
                  </a:lnTo>
                  <a:lnTo>
                    <a:pt x="0" y="324"/>
                  </a:lnTo>
                  <a:lnTo>
                    <a:pt x="0" y="339"/>
                  </a:lnTo>
                  <a:lnTo>
                    <a:pt x="0" y="354"/>
                  </a:lnTo>
                  <a:lnTo>
                    <a:pt x="0" y="368"/>
                  </a:lnTo>
                  <a:lnTo>
                    <a:pt x="0" y="384"/>
                  </a:lnTo>
                  <a:lnTo>
                    <a:pt x="0" y="398"/>
                  </a:lnTo>
                  <a:lnTo>
                    <a:pt x="0" y="414"/>
                  </a:lnTo>
                  <a:lnTo>
                    <a:pt x="0" y="428"/>
                  </a:lnTo>
                  <a:lnTo>
                    <a:pt x="0" y="444"/>
                  </a:lnTo>
                  <a:lnTo>
                    <a:pt x="0" y="459"/>
                  </a:lnTo>
                  <a:lnTo>
                    <a:pt x="0" y="474"/>
                  </a:lnTo>
                  <a:lnTo>
                    <a:pt x="0" y="477"/>
                  </a:lnTo>
                  <a:lnTo>
                    <a:pt x="1" y="479"/>
                  </a:lnTo>
                  <a:lnTo>
                    <a:pt x="2" y="480"/>
                  </a:lnTo>
                  <a:lnTo>
                    <a:pt x="2" y="482"/>
                  </a:lnTo>
                  <a:lnTo>
                    <a:pt x="4" y="484"/>
                  </a:lnTo>
                  <a:lnTo>
                    <a:pt x="5" y="485"/>
                  </a:lnTo>
                  <a:lnTo>
                    <a:pt x="6" y="487"/>
                  </a:lnTo>
                  <a:lnTo>
                    <a:pt x="8" y="488"/>
                  </a:lnTo>
                  <a:lnTo>
                    <a:pt x="10" y="490"/>
                  </a:lnTo>
                  <a:lnTo>
                    <a:pt x="12" y="492"/>
                  </a:lnTo>
                  <a:lnTo>
                    <a:pt x="14" y="493"/>
                  </a:lnTo>
                  <a:lnTo>
                    <a:pt x="16" y="495"/>
                  </a:lnTo>
                  <a:lnTo>
                    <a:pt x="18" y="496"/>
                  </a:lnTo>
                  <a:lnTo>
                    <a:pt x="21" y="498"/>
                  </a:lnTo>
                  <a:lnTo>
                    <a:pt x="24" y="500"/>
                  </a:lnTo>
                  <a:lnTo>
                    <a:pt x="26" y="501"/>
                  </a:lnTo>
                  <a:lnTo>
                    <a:pt x="29" y="502"/>
                  </a:lnTo>
                  <a:lnTo>
                    <a:pt x="32" y="504"/>
                  </a:lnTo>
                  <a:lnTo>
                    <a:pt x="36" y="505"/>
                  </a:lnTo>
                  <a:lnTo>
                    <a:pt x="39" y="507"/>
                  </a:lnTo>
                  <a:lnTo>
                    <a:pt x="43" y="508"/>
                  </a:lnTo>
                  <a:lnTo>
                    <a:pt x="46" y="510"/>
                  </a:lnTo>
                  <a:lnTo>
                    <a:pt x="50" y="511"/>
                  </a:lnTo>
                  <a:lnTo>
                    <a:pt x="54" y="512"/>
                  </a:lnTo>
                  <a:lnTo>
                    <a:pt x="58" y="514"/>
                  </a:lnTo>
                  <a:lnTo>
                    <a:pt x="62" y="515"/>
                  </a:lnTo>
                  <a:lnTo>
                    <a:pt x="67" y="516"/>
                  </a:lnTo>
                  <a:lnTo>
                    <a:pt x="71" y="517"/>
                  </a:lnTo>
                  <a:lnTo>
                    <a:pt x="76" y="518"/>
                  </a:lnTo>
                  <a:lnTo>
                    <a:pt x="80" y="520"/>
                  </a:lnTo>
                  <a:lnTo>
                    <a:pt x="85" y="521"/>
                  </a:lnTo>
                  <a:lnTo>
                    <a:pt x="95" y="523"/>
                  </a:lnTo>
                  <a:lnTo>
                    <a:pt x="100" y="524"/>
                  </a:lnTo>
                  <a:lnTo>
                    <a:pt x="105" y="525"/>
                  </a:lnTo>
                  <a:lnTo>
                    <a:pt x="110" y="526"/>
                  </a:lnTo>
                  <a:lnTo>
                    <a:pt x="116" y="526"/>
                  </a:lnTo>
                  <a:lnTo>
                    <a:pt x="122" y="527"/>
                  </a:lnTo>
                  <a:lnTo>
                    <a:pt x="127" y="528"/>
                  </a:lnTo>
                  <a:lnTo>
                    <a:pt x="133" y="529"/>
                  </a:lnTo>
                  <a:lnTo>
                    <a:pt x="139" y="530"/>
                  </a:lnTo>
                  <a:lnTo>
                    <a:pt x="144" y="530"/>
                  </a:lnTo>
                  <a:lnTo>
                    <a:pt x="150" y="531"/>
                  </a:lnTo>
                  <a:lnTo>
                    <a:pt x="156" y="532"/>
                  </a:lnTo>
                  <a:lnTo>
                    <a:pt x="163" y="533"/>
                  </a:lnTo>
                  <a:lnTo>
                    <a:pt x="169" y="533"/>
                  </a:lnTo>
                  <a:lnTo>
                    <a:pt x="175" y="534"/>
                  </a:lnTo>
                  <a:lnTo>
                    <a:pt x="182" y="534"/>
                  </a:lnTo>
                  <a:lnTo>
                    <a:pt x="188" y="535"/>
                  </a:lnTo>
                  <a:lnTo>
                    <a:pt x="195" y="536"/>
                  </a:lnTo>
                  <a:lnTo>
                    <a:pt x="201" y="536"/>
                  </a:lnTo>
                  <a:lnTo>
                    <a:pt x="208" y="536"/>
                  </a:lnTo>
                  <a:lnTo>
                    <a:pt x="215" y="537"/>
                  </a:lnTo>
                  <a:lnTo>
                    <a:pt x="222" y="537"/>
                  </a:lnTo>
                  <a:lnTo>
                    <a:pt x="228" y="538"/>
                  </a:lnTo>
                  <a:lnTo>
                    <a:pt x="235" y="538"/>
                  </a:lnTo>
                  <a:lnTo>
                    <a:pt x="242" y="538"/>
                  </a:lnTo>
                  <a:lnTo>
                    <a:pt x="249" y="538"/>
                  </a:lnTo>
                  <a:lnTo>
                    <a:pt x="256" y="539"/>
                  </a:lnTo>
                  <a:lnTo>
                    <a:pt x="264" y="539"/>
                  </a:lnTo>
                  <a:lnTo>
                    <a:pt x="271" y="539"/>
                  </a:lnTo>
                  <a:lnTo>
                    <a:pt x="278" y="539"/>
                  </a:lnTo>
                  <a:lnTo>
                    <a:pt x="286" y="539"/>
                  </a:lnTo>
                  <a:lnTo>
                    <a:pt x="300" y="539"/>
                  </a:lnTo>
                  <a:lnTo>
                    <a:pt x="307" y="539"/>
                  </a:lnTo>
                  <a:lnTo>
                    <a:pt x="314" y="539"/>
                  </a:lnTo>
                  <a:lnTo>
                    <a:pt x="322" y="538"/>
                  </a:lnTo>
                  <a:lnTo>
                    <a:pt x="329" y="538"/>
                  </a:lnTo>
                  <a:lnTo>
                    <a:pt x="336" y="538"/>
                  </a:lnTo>
                  <a:lnTo>
                    <a:pt x="342" y="538"/>
                  </a:lnTo>
                  <a:lnTo>
                    <a:pt x="350" y="537"/>
                  </a:lnTo>
                  <a:lnTo>
                    <a:pt x="356" y="537"/>
                  </a:lnTo>
                  <a:lnTo>
                    <a:pt x="363" y="536"/>
                  </a:lnTo>
                  <a:lnTo>
                    <a:pt x="370" y="536"/>
                  </a:lnTo>
                  <a:lnTo>
                    <a:pt x="376" y="536"/>
                  </a:lnTo>
                  <a:lnTo>
                    <a:pt x="383" y="535"/>
                  </a:lnTo>
                  <a:lnTo>
                    <a:pt x="390" y="534"/>
                  </a:lnTo>
                  <a:lnTo>
                    <a:pt x="396" y="534"/>
                  </a:lnTo>
                  <a:lnTo>
                    <a:pt x="402" y="533"/>
                  </a:lnTo>
                  <a:lnTo>
                    <a:pt x="408" y="533"/>
                  </a:lnTo>
                  <a:lnTo>
                    <a:pt x="414" y="532"/>
                  </a:lnTo>
                  <a:lnTo>
                    <a:pt x="421" y="531"/>
                  </a:lnTo>
                  <a:lnTo>
                    <a:pt x="427" y="530"/>
                  </a:lnTo>
                  <a:lnTo>
                    <a:pt x="432" y="530"/>
                  </a:lnTo>
                  <a:lnTo>
                    <a:pt x="438" y="529"/>
                  </a:lnTo>
                  <a:lnTo>
                    <a:pt x="444" y="528"/>
                  </a:lnTo>
                  <a:lnTo>
                    <a:pt x="450" y="527"/>
                  </a:lnTo>
                  <a:lnTo>
                    <a:pt x="455" y="526"/>
                  </a:lnTo>
                  <a:lnTo>
                    <a:pt x="461" y="526"/>
                  </a:lnTo>
                  <a:lnTo>
                    <a:pt x="466" y="525"/>
                  </a:lnTo>
                  <a:lnTo>
                    <a:pt x="471" y="524"/>
                  </a:lnTo>
                  <a:lnTo>
                    <a:pt x="476" y="523"/>
                  </a:lnTo>
                  <a:lnTo>
                    <a:pt x="481" y="522"/>
                  </a:lnTo>
                  <a:lnTo>
                    <a:pt x="486" y="521"/>
                  </a:lnTo>
                  <a:lnTo>
                    <a:pt x="496" y="518"/>
                  </a:lnTo>
                  <a:lnTo>
                    <a:pt x="500" y="517"/>
                  </a:lnTo>
                  <a:lnTo>
                    <a:pt x="504" y="516"/>
                  </a:lnTo>
                  <a:lnTo>
                    <a:pt x="509" y="515"/>
                  </a:lnTo>
                  <a:lnTo>
                    <a:pt x="513" y="514"/>
                  </a:lnTo>
                  <a:lnTo>
                    <a:pt x="517" y="512"/>
                  </a:lnTo>
                  <a:lnTo>
                    <a:pt x="521" y="511"/>
                  </a:lnTo>
                  <a:lnTo>
                    <a:pt x="524" y="510"/>
                  </a:lnTo>
                  <a:lnTo>
                    <a:pt x="528" y="509"/>
                  </a:lnTo>
                  <a:lnTo>
                    <a:pt x="532" y="508"/>
                  </a:lnTo>
                  <a:lnTo>
                    <a:pt x="535" y="506"/>
                  </a:lnTo>
                  <a:lnTo>
                    <a:pt x="538" y="505"/>
                  </a:lnTo>
                  <a:lnTo>
                    <a:pt x="541" y="504"/>
                  </a:lnTo>
                  <a:lnTo>
                    <a:pt x="544" y="502"/>
                  </a:lnTo>
                  <a:lnTo>
                    <a:pt x="547" y="501"/>
                  </a:lnTo>
                  <a:lnTo>
                    <a:pt x="549" y="499"/>
                  </a:lnTo>
                  <a:lnTo>
                    <a:pt x="552" y="498"/>
                  </a:lnTo>
                  <a:lnTo>
                    <a:pt x="554" y="496"/>
                  </a:lnTo>
                  <a:lnTo>
                    <a:pt x="556" y="495"/>
                  </a:lnTo>
                  <a:lnTo>
                    <a:pt x="558" y="493"/>
                  </a:lnTo>
                  <a:lnTo>
                    <a:pt x="560" y="492"/>
                  </a:lnTo>
                  <a:lnTo>
                    <a:pt x="562" y="490"/>
                  </a:lnTo>
                  <a:lnTo>
                    <a:pt x="563" y="489"/>
                  </a:lnTo>
                  <a:lnTo>
                    <a:pt x="564" y="487"/>
                  </a:lnTo>
                  <a:lnTo>
                    <a:pt x="566" y="486"/>
                  </a:lnTo>
                  <a:lnTo>
                    <a:pt x="567" y="484"/>
                  </a:lnTo>
                  <a:lnTo>
                    <a:pt x="568" y="482"/>
                  </a:lnTo>
                  <a:lnTo>
                    <a:pt x="568" y="481"/>
                  </a:lnTo>
                  <a:lnTo>
                    <a:pt x="569" y="479"/>
                  </a:lnTo>
                  <a:lnTo>
                    <a:pt x="569" y="478"/>
                  </a:lnTo>
                  <a:lnTo>
                    <a:pt x="569" y="476"/>
                  </a:lnTo>
                  <a:lnTo>
                    <a:pt x="570" y="446"/>
                  </a:lnTo>
                  <a:lnTo>
                    <a:pt x="570" y="432"/>
                  </a:lnTo>
                  <a:lnTo>
                    <a:pt x="570" y="417"/>
                  </a:lnTo>
                  <a:lnTo>
                    <a:pt x="570" y="402"/>
                  </a:lnTo>
                  <a:lnTo>
                    <a:pt x="571" y="388"/>
                  </a:lnTo>
                  <a:lnTo>
                    <a:pt x="571" y="373"/>
                  </a:lnTo>
                  <a:lnTo>
                    <a:pt x="571" y="358"/>
                  </a:lnTo>
                  <a:lnTo>
                    <a:pt x="571" y="343"/>
                  </a:lnTo>
                  <a:lnTo>
                    <a:pt x="572" y="328"/>
                  </a:lnTo>
                  <a:lnTo>
                    <a:pt x="572" y="314"/>
                  </a:lnTo>
                  <a:lnTo>
                    <a:pt x="572" y="299"/>
                  </a:lnTo>
                  <a:lnTo>
                    <a:pt x="572" y="284"/>
                  </a:lnTo>
                  <a:lnTo>
                    <a:pt x="572" y="269"/>
                  </a:lnTo>
                  <a:lnTo>
                    <a:pt x="572" y="254"/>
                  </a:lnTo>
                  <a:lnTo>
                    <a:pt x="572" y="240"/>
                  </a:lnTo>
                  <a:lnTo>
                    <a:pt x="572" y="225"/>
                  </a:lnTo>
                  <a:lnTo>
                    <a:pt x="572" y="210"/>
                  </a:lnTo>
                  <a:lnTo>
                    <a:pt x="572" y="195"/>
                  </a:lnTo>
                  <a:lnTo>
                    <a:pt x="572" y="180"/>
                  </a:lnTo>
                  <a:lnTo>
                    <a:pt x="572" y="166"/>
                  </a:lnTo>
                  <a:lnTo>
                    <a:pt x="572" y="151"/>
                  </a:lnTo>
                  <a:lnTo>
                    <a:pt x="572" y="136"/>
                  </a:lnTo>
                  <a:lnTo>
                    <a:pt x="572" y="121"/>
                  </a:lnTo>
                  <a:lnTo>
                    <a:pt x="572" y="106"/>
                  </a:lnTo>
                  <a:lnTo>
                    <a:pt x="572" y="92"/>
                  </a:lnTo>
                  <a:lnTo>
                    <a:pt x="572" y="77"/>
                  </a:lnTo>
                  <a:lnTo>
                    <a:pt x="572" y="62"/>
                  </a:lnTo>
                  <a:lnTo>
                    <a:pt x="572" y="47"/>
                  </a:lnTo>
                  <a:lnTo>
                    <a:pt x="572" y="32"/>
                  </a:lnTo>
                  <a:lnTo>
                    <a:pt x="572" y="18"/>
                  </a:lnTo>
                  <a:lnTo>
                    <a:pt x="573" y="3"/>
                  </a:lnTo>
                  <a:lnTo>
                    <a:pt x="537" y="2"/>
                  </a:lnTo>
                  <a:lnTo>
                    <a:pt x="519" y="2"/>
                  </a:lnTo>
                  <a:lnTo>
                    <a:pt x="501" y="2"/>
                  </a:lnTo>
                  <a:lnTo>
                    <a:pt x="483" y="2"/>
                  </a:lnTo>
                  <a:lnTo>
                    <a:pt x="465" y="2"/>
                  </a:lnTo>
                  <a:lnTo>
                    <a:pt x="447" y="2"/>
                  </a:lnTo>
                  <a:lnTo>
                    <a:pt x="429" y="2"/>
                  </a:lnTo>
                  <a:lnTo>
                    <a:pt x="411" y="2"/>
                  </a:lnTo>
                  <a:lnTo>
                    <a:pt x="394" y="2"/>
                  </a:lnTo>
                  <a:lnTo>
                    <a:pt x="376" y="2"/>
                  </a:lnTo>
                  <a:lnTo>
                    <a:pt x="358" y="2"/>
                  </a:lnTo>
                  <a:lnTo>
                    <a:pt x="340" y="2"/>
                  </a:lnTo>
                  <a:lnTo>
                    <a:pt x="322" y="2"/>
                  </a:lnTo>
                  <a:lnTo>
                    <a:pt x="304" y="2"/>
                  </a:lnTo>
                  <a:lnTo>
                    <a:pt x="286" y="1"/>
                  </a:lnTo>
                  <a:lnTo>
                    <a:pt x="268" y="1"/>
                  </a:lnTo>
                  <a:lnTo>
                    <a:pt x="250" y="1"/>
                  </a:lnTo>
                  <a:lnTo>
                    <a:pt x="232" y="1"/>
                  </a:lnTo>
                  <a:lnTo>
                    <a:pt x="214" y="1"/>
                  </a:lnTo>
                  <a:lnTo>
                    <a:pt x="197" y="1"/>
                  </a:lnTo>
                  <a:lnTo>
                    <a:pt x="179" y="1"/>
                  </a:lnTo>
                  <a:lnTo>
                    <a:pt x="161" y="1"/>
                  </a:lnTo>
                  <a:lnTo>
                    <a:pt x="143" y="1"/>
                  </a:lnTo>
                  <a:lnTo>
                    <a:pt x="125" y="0"/>
                  </a:lnTo>
                  <a:lnTo>
                    <a:pt x="107" y="0"/>
                  </a:lnTo>
                  <a:lnTo>
                    <a:pt x="90" y="0"/>
                  </a:lnTo>
                  <a:lnTo>
                    <a:pt x="72" y="0"/>
                  </a:lnTo>
                  <a:lnTo>
                    <a:pt x="54" y="0"/>
                  </a:lnTo>
                  <a:lnTo>
                    <a:pt x="36" y="0"/>
                  </a:lnTo>
                  <a:lnTo>
                    <a:pt x="18" y="0"/>
                  </a:lnTo>
                  <a:lnTo>
                    <a:pt x="0" y="0"/>
                  </a:lnTo>
                </a:path>
              </a:pathLst>
            </a:custGeom>
            <a:grpFill/>
            <a:ln w="9525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0"/>
              </a:endParaRPr>
            </a:p>
          </p:txBody>
        </p:sp>
        <p:sp>
          <p:nvSpPr>
            <p:cNvPr id="76" name="Freeform 94"/>
            <p:cNvSpPr>
              <a:spLocks/>
            </p:cNvSpPr>
            <p:nvPr/>
          </p:nvSpPr>
          <p:spPr bwMode="auto">
            <a:xfrm>
              <a:off x="4662" y="2270"/>
              <a:ext cx="573" cy="127"/>
            </a:xfrm>
            <a:custGeom>
              <a:avLst/>
              <a:gdLst>
                <a:gd name="T0" fmla="*/ 315 w 573"/>
                <a:gd name="T1" fmla="*/ 125 h 127"/>
                <a:gd name="T2" fmla="*/ 344 w 573"/>
                <a:gd name="T3" fmla="*/ 124 h 127"/>
                <a:gd name="T4" fmla="*/ 371 w 573"/>
                <a:gd name="T5" fmla="*/ 123 h 127"/>
                <a:gd name="T6" fmla="*/ 397 w 573"/>
                <a:gd name="T7" fmla="*/ 121 h 127"/>
                <a:gd name="T8" fmla="*/ 422 w 573"/>
                <a:gd name="T9" fmla="*/ 118 h 127"/>
                <a:gd name="T10" fmla="*/ 446 w 573"/>
                <a:gd name="T11" fmla="*/ 115 h 127"/>
                <a:gd name="T12" fmla="*/ 468 w 573"/>
                <a:gd name="T13" fmla="*/ 111 h 127"/>
                <a:gd name="T14" fmla="*/ 488 w 573"/>
                <a:gd name="T15" fmla="*/ 107 h 127"/>
                <a:gd name="T16" fmla="*/ 511 w 573"/>
                <a:gd name="T17" fmla="*/ 101 h 127"/>
                <a:gd name="T18" fmla="*/ 527 w 573"/>
                <a:gd name="T19" fmla="*/ 97 h 127"/>
                <a:gd name="T20" fmla="*/ 541 w 573"/>
                <a:gd name="T21" fmla="*/ 91 h 127"/>
                <a:gd name="T22" fmla="*/ 552 w 573"/>
                <a:gd name="T23" fmla="*/ 86 h 127"/>
                <a:gd name="T24" fmla="*/ 561 w 573"/>
                <a:gd name="T25" fmla="*/ 80 h 127"/>
                <a:gd name="T26" fmla="*/ 567 w 573"/>
                <a:gd name="T27" fmla="*/ 74 h 127"/>
                <a:gd name="T28" fmla="*/ 571 w 573"/>
                <a:gd name="T29" fmla="*/ 67 h 127"/>
                <a:gd name="T30" fmla="*/ 572 w 573"/>
                <a:gd name="T31" fmla="*/ 59 h 127"/>
                <a:gd name="T32" fmla="*/ 569 w 573"/>
                <a:gd name="T33" fmla="*/ 53 h 127"/>
                <a:gd name="T34" fmla="*/ 563 w 573"/>
                <a:gd name="T35" fmla="*/ 47 h 127"/>
                <a:gd name="T36" fmla="*/ 555 w 573"/>
                <a:gd name="T37" fmla="*/ 41 h 127"/>
                <a:gd name="T38" fmla="*/ 544 w 573"/>
                <a:gd name="T39" fmla="*/ 35 h 127"/>
                <a:gd name="T40" fmla="*/ 531 w 573"/>
                <a:gd name="T41" fmla="*/ 30 h 127"/>
                <a:gd name="T42" fmla="*/ 515 w 573"/>
                <a:gd name="T43" fmla="*/ 25 h 127"/>
                <a:gd name="T44" fmla="*/ 497 w 573"/>
                <a:gd name="T45" fmla="*/ 20 h 127"/>
                <a:gd name="T46" fmla="*/ 473 w 573"/>
                <a:gd name="T47" fmla="*/ 15 h 127"/>
                <a:gd name="T48" fmla="*/ 451 w 573"/>
                <a:gd name="T49" fmla="*/ 11 h 127"/>
                <a:gd name="T50" fmla="*/ 428 w 573"/>
                <a:gd name="T51" fmla="*/ 8 h 127"/>
                <a:gd name="T52" fmla="*/ 404 w 573"/>
                <a:gd name="T53" fmla="*/ 5 h 127"/>
                <a:gd name="T54" fmla="*/ 378 w 573"/>
                <a:gd name="T55" fmla="*/ 3 h 127"/>
                <a:gd name="T56" fmla="*/ 351 w 573"/>
                <a:gd name="T57" fmla="*/ 1 h 127"/>
                <a:gd name="T58" fmla="*/ 323 w 573"/>
                <a:gd name="T59" fmla="*/ 0 h 127"/>
                <a:gd name="T60" fmla="*/ 293 w 573"/>
                <a:gd name="T61" fmla="*/ 0 h 127"/>
                <a:gd name="T62" fmla="*/ 257 w 573"/>
                <a:gd name="T63" fmla="*/ 0 h 127"/>
                <a:gd name="T64" fmla="*/ 229 w 573"/>
                <a:gd name="T65" fmla="*/ 1 h 127"/>
                <a:gd name="T66" fmla="*/ 201 w 573"/>
                <a:gd name="T67" fmla="*/ 3 h 127"/>
                <a:gd name="T68" fmla="*/ 175 w 573"/>
                <a:gd name="T69" fmla="*/ 5 h 127"/>
                <a:gd name="T70" fmla="*/ 150 w 573"/>
                <a:gd name="T71" fmla="*/ 7 h 127"/>
                <a:gd name="T72" fmla="*/ 126 w 573"/>
                <a:gd name="T73" fmla="*/ 11 h 127"/>
                <a:gd name="T74" fmla="*/ 104 w 573"/>
                <a:gd name="T75" fmla="*/ 14 h 127"/>
                <a:gd name="T76" fmla="*/ 84 w 573"/>
                <a:gd name="T77" fmla="*/ 18 h 127"/>
                <a:gd name="T78" fmla="*/ 61 w 573"/>
                <a:gd name="T79" fmla="*/ 24 h 127"/>
                <a:gd name="T80" fmla="*/ 45 w 573"/>
                <a:gd name="T81" fmla="*/ 29 h 127"/>
                <a:gd name="T82" fmla="*/ 31 w 573"/>
                <a:gd name="T83" fmla="*/ 34 h 127"/>
                <a:gd name="T84" fmla="*/ 20 w 573"/>
                <a:gd name="T85" fmla="*/ 40 h 127"/>
                <a:gd name="T86" fmla="*/ 11 w 573"/>
                <a:gd name="T87" fmla="*/ 46 h 127"/>
                <a:gd name="T88" fmla="*/ 5 w 573"/>
                <a:gd name="T89" fmla="*/ 52 h 127"/>
                <a:gd name="T90" fmla="*/ 1 w 573"/>
                <a:gd name="T91" fmla="*/ 58 h 127"/>
                <a:gd name="T92" fmla="*/ 0 w 573"/>
                <a:gd name="T93" fmla="*/ 66 h 127"/>
                <a:gd name="T94" fmla="*/ 3 w 573"/>
                <a:gd name="T95" fmla="*/ 72 h 127"/>
                <a:gd name="T96" fmla="*/ 9 w 573"/>
                <a:gd name="T97" fmla="*/ 79 h 127"/>
                <a:gd name="T98" fmla="*/ 17 w 573"/>
                <a:gd name="T99" fmla="*/ 84 h 127"/>
                <a:gd name="T100" fmla="*/ 28 w 573"/>
                <a:gd name="T101" fmla="*/ 90 h 127"/>
                <a:gd name="T102" fmla="*/ 41 w 573"/>
                <a:gd name="T103" fmla="*/ 95 h 127"/>
                <a:gd name="T104" fmla="*/ 57 w 573"/>
                <a:gd name="T105" fmla="*/ 101 h 127"/>
                <a:gd name="T106" fmla="*/ 74 w 573"/>
                <a:gd name="T107" fmla="*/ 105 h 127"/>
                <a:gd name="T108" fmla="*/ 99 w 573"/>
                <a:gd name="T109" fmla="*/ 110 h 127"/>
                <a:gd name="T110" fmla="*/ 120 w 573"/>
                <a:gd name="T111" fmla="*/ 114 h 127"/>
                <a:gd name="T112" fmla="*/ 144 w 573"/>
                <a:gd name="T113" fmla="*/ 117 h 127"/>
                <a:gd name="T114" fmla="*/ 168 w 573"/>
                <a:gd name="T115" fmla="*/ 120 h 127"/>
                <a:gd name="T116" fmla="*/ 194 w 573"/>
                <a:gd name="T117" fmla="*/ 122 h 127"/>
                <a:gd name="T118" fmla="*/ 221 w 573"/>
                <a:gd name="T119" fmla="*/ 124 h 127"/>
                <a:gd name="T120" fmla="*/ 250 w 573"/>
                <a:gd name="T121" fmla="*/ 125 h 127"/>
                <a:gd name="T122" fmla="*/ 279 w 573"/>
                <a:gd name="T123" fmla="*/ 125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3" h="127">
                  <a:moveTo>
                    <a:pt x="286" y="126"/>
                  </a:moveTo>
                  <a:lnTo>
                    <a:pt x="301" y="125"/>
                  </a:lnTo>
                  <a:lnTo>
                    <a:pt x="308" y="125"/>
                  </a:lnTo>
                  <a:lnTo>
                    <a:pt x="315" y="125"/>
                  </a:lnTo>
                  <a:lnTo>
                    <a:pt x="323" y="125"/>
                  </a:lnTo>
                  <a:lnTo>
                    <a:pt x="330" y="125"/>
                  </a:lnTo>
                  <a:lnTo>
                    <a:pt x="337" y="125"/>
                  </a:lnTo>
                  <a:lnTo>
                    <a:pt x="344" y="124"/>
                  </a:lnTo>
                  <a:lnTo>
                    <a:pt x="351" y="124"/>
                  </a:lnTo>
                  <a:lnTo>
                    <a:pt x="357" y="123"/>
                  </a:lnTo>
                  <a:lnTo>
                    <a:pt x="364" y="123"/>
                  </a:lnTo>
                  <a:lnTo>
                    <a:pt x="371" y="123"/>
                  </a:lnTo>
                  <a:lnTo>
                    <a:pt x="378" y="122"/>
                  </a:lnTo>
                  <a:lnTo>
                    <a:pt x="384" y="122"/>
                  </a:lnTo>
                  <a:lnTo>
                    <a:pt x="391" y="121"/>
                  </a:lnTo>
                  <a:lnTo>
                    <a:pt x="397" y="121"/>
                  </a:lnTo>
                  <a:lnTo>
                    <a:pt x="404" y="120"/>
                  </a:lnTo>
                  <a:lnTo>
                    <a:pt x="410" y="119"/>
                  </a:lnTo>
                  <a:lnTo>
                    <a:pt x="416" y="119"/>
                  </a:lnTo>
                  <a:lnTo>
                    <a:pt x="422" y="118"/>
                  </a:lnTo>
                  <a:lnTo>
                    <a:pt x="428" y="117"/>
                  </a:lnTo>
                  <a:lnTo>
                    <a:pt x="434" y="117"/>
                  </a:lnTo>
                  <a:lnTo>
                    <a:pt x="440" y="116"/>
                  </a:lnTo>
                  <a:lnTo>
                    <a:pt x="446" y="115"/>
                  </a:lnTo>
                  <a:lnTo>
                    <a:pt x="451" y="114"/>
                  </a:lnTo>
                  <a:lnTo>
                    <a:pt x="457" y="113"/>
                  </a:lnTo>
                  <a:lnTo>
                    <a:pt x="462" y="112"/>
                  </a:lnTo>
                  <a:lnTo>
                    <a:pt x="468" y="111"/>
                  </a:lnTo>
                  <a:lnTo>
                    <a:pt x="473" y="110"/>
                  </a:lnTo>
                  <a:lnTo>
                    <a:pt x="478" y="109"/>
                  </a:lnTo>
                  <a:lnTo>
                    <a:pt x="483" y="108"/>
                  </a:lnTo>
                  <a:lnTo>
                    <a:pt x="488" y="107"/>
                  </a:lnTo>
                  <a:lnTo>
                    <a:pt x="497" y="105"/>
                  </a:lnTo>
                  <a:lnTo>
                    <a:pt x="502" y="104"/>
                  </a:lnTo>
                  <a:lnTo>
                    <a:pt x="507" y="103"/>
                  </a:lnTo>
                  <a:lnTo>
                    <a:pt x="511" y="101"/>
                  </a:lnTo>
                  <a:lnTo>
                    <a:pt x="515" y="101"/>
                  </a:lnTo>
                  <a:lnTo>
                    <a:pt x="519" y="99"/>
                  </a:lnTo>
                  <a:lnTo>
                    <a:pt x="523" y="98"/>
                  </a:lnTo>
                  <a:lnTo>
                    <a:pt x="527" y="97"/>
                  </a:lnTo>
                  <a:lnTo>
                    <a:pt x="531" y="95"/>
                  </a:lnTo>
                  <a:lnTo>
                    <a:pt x="534" y="94"/>
                  </a:lnTo>
                  <a:lnTo>
                    <a:pt x="537" y="93"/>
                  </a:lnTo>
                  <a:lnTo>
                    <a:pt x="541" y="91"/>
                  </a:lnTo>
                  <a:lnTo>
                    <a:pt x="544" y="90"/>
                  </a:lnTo>
                  <a:lnTo>
                    <a:pt x="547" y="89"/>
                  </a:lnTo>
                  <a:lnTo>
                    <a:pt x="549" y="87"/>
                  </a:lnTo>
                  <a:lnTo>
                    <a:pt x="552" y="86"/>
                  </a:lnTo>
                  <a:lnTo>
                    <a:pt x="555" y="84"/>
                  </a:lnTo>
                  <a:lnTo>
                    <a:pt x="557" y="83"/>
                  </a:lnTo>
                  <a:lnTo>
                    <a:pt x="559" y="81"/>
                  </a:lnTo>
                  <a:lnTo>
                    <a:pt x="561" y="80"/>
                  </a:lnTo>
                  <a:lnTo>
                    <a:pt x="563" y="79"/>
                  </a:lnTo>
                  <a:lnTo>
                    <a:pt x="565" y="77"/>
                  </a:lnTo>
                  <a:lnTo>
                    <a:pt x="566" y="75"/>
                  </a:lnTo>
                  <a:lnTo>
                    <a:pt x="567" y="74"/>
                  </a:lnTo>
                  <a:lnTo>
                    <a:pt x="569" y="72"/>
                  </a:lnTo>
                  <a:lnTo>
                    <a:pt x="570" y="71"/>
                  </a:lnTo>
                  <a:lnTo>
                    <a:pt x="571" y="69"/>
                  </a:lnTo>
                  <a:lnTo>
                    <a:pt x="571" y="67"/>
                  </a:lnTo>
                  <a:lnTo>
                    <a:pt x="572" y="66"/>
                  </a:lnTo>
                  <a:lnTo>
                    <a:pt x="572" y="64"/>
                  </a:lnTo>
                  <a:lnTo>
                    <a:pt x="572" y="63"/>
                  </a:lnTo>
                  <a:lnTo>
                    <a:pt x="572" y="59"/>
                  </a:lnTo>
                  <a:lnTo>
                    <a:pt x="571" y="58"/>
                  </a:lnTo>
                  <a:lnTo>
                    <a:pt x="571" y="57"/>
                  </a:lnTo>
                  <a:lnTo>
                    <a:pt x="570" y="55"/>
                  </a:lnTo>
                  <a:lnTo>
                    <a:pt x="569" y="53"/>
                  </a:lnTo>
                  <a:lnTo>
                    <a:pt x="567" y="52"/>
                  </a:lnTo>
                  <a:lnTo>
                    <a:pt x="566" y="50"/>
                  </a:lnTo>
                  <a:lnTo>
                    <a:pt x="565" y="49"/>
                  </a:lnTo>
                  <a:lnTo>
                    <a:pt x="563" y="47"/>
                  </a:lnTo>
                  <a:lnTo>
                    <a:pt x="561" y="46"/>
                  </a:lnTo>
                  <a:lnTo>
                    <a:pt x="559" y="44"/>
                  </a:lnTo>
                  <a:lnTo>
                    <a:pt x="557" y="43"/>
                  </a:lnTo>
                  <a:lnTo>
                    <a:pt x="555" y="41"/>
                  </a:lnTo>
                  <a:lnTo>
                    <a:pt x="552" y="40"/>
                  </a:lnTo>
                  <a:lnTo>
                    <a:pt x="549" y="38"/>
                  </a:lnTo>
                  <a:lnTo>
                    <a:pt x="547" y="37"/>
                  </a:lnTo>
                  <a:lnTo>
                    <a:pt x="544" y="35"/>
                  </a:lnTo>
                  <a:lnTo>
                    <a:pt x="541" y="34"/>
                  </a:lnTo>
                  <a:lnTo>
                    <a:pt x="537" y="33"/>
                  </a:lnTo>
                  <a:lnTo>
                    <a:pt x="534" y="31"/>
                  </a:lnTo>
                  <a:lnTo>
                    <a:pt x="531" y="30"/>
                  </a:lnTo>
                  <a:lnTo>
                    <a:pt x="527" y="29"/>
                  </a:lnTo>
                  <a:lnTo>
                    <a:pt x="523" y="27"/>
                  </a:lnTo>
                  <a:lnTo>
                    <a:pt x="519" y="26"/>
                  </a:lnTo>
                  <a:lnTo>
                    <a:pt x="515" y="25"/>
                  </a:lnTo>
                  <a:lnTo>
                    <a:pt x="511" y="24"/>
                  </a:lnTo>
                  <a:lnTo>
                    <a:pt x="507" y="23"/>
                  </a:lnTo>
                  <a:lnTo>
                    <a:pt x="502" y="21"/>
                  </a:lnTo>
                  <a:lnTo>
                    <a:pt x="497" y="20"/>
                  </a:lnTo>
                  <a:lnTo>
                    <a:pt x="493" y="19"/>
                  </a:lnTo>
                  <a:lnTo>
                    <a:pt x="488" y="18"/>
                  </a:lnTo>
                  <a:lnTo>
                    <a:pt x="478" y="16"/>
                  </a:lnTo>
                  <a:lnTo>
                    <a:pt x="473" y="15"/>
                  </a:lnTo>
                  <a:lnTo>
                    <a:pt x="468" y="14"/>
                  </a:lnTo>
                  <a:lnTo>
                    <a:pt x="462" y="13"/>
                  </a:lnTo>
                  <a:lnTo>
                    <a:pt x="457" y="12"/>
                  </a:lnTo>
                  <a:lnTo>
                    <a:pt x="451" y="11"/>
                  </a:lnTo>
                  <a:lnTo>
                    <a:pt x="446" y="11"/>
                  </a:lnTo>
                  <a:lnTo>
                    <a:pt x="440" y="9"/>
                  </a:lnTo>
                  <a:lnTo>
                    <a:pt x="434" y="9"/>
                  </a:lnTo>
                  <a:lnTo>
                    <a:pt x="428" y="8"/>
                  </a:lnTo>
                  <a:lnTo>
                    <a:pt x="422" y="7"/>
                  </a:lnTo>
                  <a:lnTo>
                    <a:pt x="416" y="7"/>
                  </a:lnTo>
                  <a:lnTo>
                    <a:pt x="410" y="6"/>
                  </a:lnTo>
                  <a:lnTo>
                    <a:pt x="404" y="5"/>
                  </a:lnTo>
                  <a:lnTo>
                    <a:pt x="397" y="5"/>
                  </a:lnTo>
                  <a:lnTo>
                    <a:pt x="391" y="4"/>
                  </a:lnTo>
                  <a:lnTo>
                    <a:pt x="384" y="3"/>
                  </a:lnTo>
                  <a:lnTo>
                    <a:pt x="378" y="3"/>
                  </a:lnTo>
                  <a:lnTo>
                    <a:pt x="371" y="3"/>
                  </a:lnTo>
                  <a:lnTo>
                    <a:pt x="364" y="2"/>
                  </a:lnTo>
                  <a:lnTo>
                    <a:pt x="357" y="1"/>
                  </a:lnTo>
                  <a:lnTo>
                    <a:pt x="351" y="1"/>
                  </a:lnTo>
                  <a:lnTo>
                    <a:pt x="344" y="1"/>
                  </a:lnTo>
                  <a:lnTo>
                    <a:pt x="337" y="1"/>
                  </a:lnTo>
                  <a:lnTo>
                    <a:pt x="330" y="0"/>
                  </a:lnTo>
                  <a:lnTo>
                    <a:pt x="323" y="0"/>
                  </a:lnTo>
                  <a:lnTo>
                    <a:pt x="315" y="0"/>
                  </a:lnTo>
                  <a:lnTo>
                    <a:pt x="308" y="0"/>
                  </a:lnTo>
                  <a:lnTo>
                    <a:pt x="301" y="0"/>
                  </a:lnTo>
                  <a:lnTo>
                    <a:pt x="293" y="0"/>
                  </a:lnTo>
                  <a:lnTo>
                    <a:pt x="286" y="0"/>
                  </a:lnTo>
                  <a:lnTo>
                    <a:pt x="271" y="0"/>
                  </a:lnTo>
                  <a:lnTo>
                    <a:pt x="264" y="0"/>
                  </a:lnTo>
                  <a:lnTo>
                    <a:pt x="257" y="0"/>
                  </a:lnTo>
                  <a:lnTo>
                    <a:pt x="250" y="0"/>
                  </a:lnTo>
                  <a:lnTo>
                    <a:pt x="243" y="0"/>
                  </a:lnTo>
                  <a:lnTo>
                    <a:pt x="235" y="1"/>
                  </a:lnTo>
                  <a:lnTo>
                    <a:pt x="229" y="1"/>
                  </a:lnTo>
                  <a:lnTo>
                    <a:pt x="221" y="1"/>
                  </a:lnTo>
                  <a:lnTo>
                    <a:pt x="215" y="1"/>
                  </a:lnTo>
                  <a:lnTo>
                    <a:pt x="208" y="2"/>
                  </a:lnTo>
                  <a:lnTo>
                    <a:pt x="201" y="3"/>
                  </a:lnTo>
                  <a:lnTo>
                    <a:pt x="194" y="3"/>
                  </a:lnTo>
                  <a:lnTo>
                    <a:pt x="188" y="3"/>
                  </a:lnTo>
                  <a:lnTo>
                    <a:pt x="181" y="4"/>
                  </a:lnTo>
                  <a:lnTo>
                    <a:pt x="175" y="5"/>
                  </a:lnTo>
                  <a:lnTo>
                    <a:pt x="168" y="5"/>
                  </a:lnTo>
                  <a:lnTo>
                    <a:pt x="162" y="6"/>
                  </a:lnTo>
                  <a:lnTo>
                    <a:pt x="156" y="7"/>
                  </a:lnTo>
                  <a:lnTo>
                    <a:pt x="150" y="7"/>
                  </a:lnTo>
                  <a:lnTo>
                    <a:pt x="144" y="8"/>
                  </a:lnTo>
                  <a:lnTo>
                    <a:pt x="138" y="9"/>
                  </a:lnTo>
                  <a:lnTo>
                    <a:pt x="132" y="9"/>
                  </a:lnTo>
                  <a:lnTo>
                    <a:pt x="126" y="11"/>
                  </a:lnTo>
                  <a:lnTo>
                    <a:pt x="120" y="11"/>
                  </a:lnTo>
                  <a:lnTo>
                    <a:pt x="115" y="12"/>
                  </a:lnTo>
                  <a:lnTo>
                    <a:pt x="109" y="13"/>
                  </a:lnTo>
                  <a:lnTo>
                    <a:pt x="104" y="14"/>
                  </a:lnTo>
                  <a:lnTo>
                    <a:pt x="99" y="15"/>
                  </a:lnTo>
                  <a:lnTo>
                    <a:pt x="93" y="16"/>
                  </a:lnTo>
                  <a:lnTo>
                    <a:pt x="89" y="17"/>
                  </a:lnTo>
                  <a:lnTo>
                    <a:pt x="84" y="18"/>
                  </a:lnTo>
                  <a:lnTo>
                    <a:pt x="74" y="20"/>
                  </a:lnTo>
                  <a:lnTo>
                    <a:pt x="70" y="21"/>
                  </a:lnTo>
                  <a:lnTo>
                    <a:pt x="65" y="23"/>
                  </a:lnTo>
                  <a:lnTo>
                    <a:pt x="61" y="24"/>
                  </a:lnTo>
                  <a:lnTo>
                    <a:pt x="57" y="25"/>
                  </a:lnTo>
                  <a:lnTo>
                    <a:pt x="53" y="26"/>
                  </a:lnTo>
                  <a:lnTo>
                    <a:pt x="49" y="27"/>
                  </a:lnTo>
                  <a:lnTo>
                    <a:pt x="45" y="29"/>
                  </a:lnTo>
                  <a:lnTo>
                    <a:pt x="41" y="30"/>
                  </a:lnTo>
                  <a:lnTo>
                    <a:pt x="38" y="31"/>
                  </a:lnTo>
                  <a:lnTo>
                    <a:pt x="35" y="33"/>
                  </a:lnTo>
                  <a:lnTo>
                    <a:pt x="31" y="34"/>
                  </a:lnTo>
                  <a:lnTo>
                    <a:pt x="28" y="35"/>
                  </a:lnTo>
                  <a:lnTo>
                    <a:pt x="25" y="37"/>
                  </a:lnTo>
                  <a:lnTo>
                    <a:pt x="23" y="38"/>
                  </a:lnTo>
                  <a:lnTo>
                    <a:pt x="20" y="40"/>
                  </a:lnTo>
                  <a:lnTo>
                    <a:pt x="17" y="41"/>
                  </a:lnTo>
                  <a:lnTo>
                    <a:pt x="15" y="43"/>
                  </a:lnTo>
                  <a:lnTo>
                    <a:pt x="13" y="44"/>
                  </a:lnTo>
                  <a:lnTo>
                    <a:pt x="11" y="46"/>
                  </a:lnTo>
                  <a:lnTo>
                    <a:pt x="9" y="47"/>
                  </a:lnTo>
                  <a:lnTo>
                    <a:pt x="7" y="49"/>
                  </a:lnTo>
                  <a:lnTo>
                    <a:pt x="6" y="50"/>
                  </a:lnTo>
                  <a:lnTo>
                    <a:pt x="5" y="52"/>
                  </a:lnTo>
                  <a:lnTo>
                    <a:pt x="3" y="53"/>
                  </a:lnTo>
                  <a:lnTo>
                    <a:pt x="2" y="55"/>
                  </a:lnTo>
                  <a:lnTo>
                    <a:pt x="1" y="57"/>
                  </a:lnTo>
                  <a:lnTo>
                    <a:pt x="1" y="58"/>
                  </a:lnTo>
                  <a:lnTo>
                    <a:pt x="0" y="59"/>
                  </a:lnTo>
                  <a:lnTo>
                    <a:pt x="0" y="61"/>
                  </a:lnTo>
                  <a:lnTo>
                    <a:pt x="0" y="63"/>
                  </a:lnTo>
                  <a:lnTo>
                    <a:pt x="0" y="66"/>
                  </a:lnTo>
                  <a:lnTo>
                    <a:pt x="1" y="67"/>
                  </a:lnTo>
                  <a:lnTo>
                    <a:pt x="1" y="69"/>
                  </a:lnTo>
                  <a:lnTo>
                    <a:pt x="2" y="71"/>
                  </a:lnTo>
                  <a:lnTo>
                    <a:pt x="3" y="72"/>
                  </a:lnTo>
                  <a:lnTo>
                    <a:pt x="5" y="74"/>
                  </a:lnTo>
                  <a:lnTo>
                    <a:pt x="6" y="75"/>
                  </a:lnTo>
                  <a:lnTo>
                    <a:pt x="7" y="77"/>
                  </a:lnTo>
                  <a:lnTo>
                    <a:pt x="9" y="79"/>
                  </a:lnTo>
                  <a:lnTo>
                    <a:pt x="11" y="80"/>
                  </a:lnTo>
                  <a:lnTo>
                    <a:pt x="13" y="81"/>
                  </a:lnTo>
                  <a:lnTo>
                    <a:pt x="15" y="83"/>
                  </a:lnTo>
                  <a:lnTo>
                    <a:pt x="17" y="84"/>
                  </a:lnTo>
                  <a:lnTo>
                    <a:pt x="20" y="86"/>
                  </a:lnTo>
                  <a:lnTo>
                    <a:pt x="23" y="87"/>
                  </a:lnTo>
                  <a:lnTo>
                    <a:pt x="25" y="89"/>
                  </a:lnTo>
                  <a:lnTo>
                    <a:pt x="28" y="90"/>
                  </a:lnTo>
                  <a:lnTo>
                    <a:pt x="31" y="91"/>
                  </a:lnTo>
                  <a:lnTo>
                    <a:pt x="35" y="93"/>
                  </a:lnTo>
                  <a:lnTo>
                    <a:pt x="38" y="94"/>
                  </a:lnTo>
                  <a:lnTo>
                    <a:pt x="41" y="95"/>
                  </a:lnTo>
                  <a:lnTo>
                    <a:pt x="45" y="97"/>
                  </a:lnTo>
                  <a:lnTo>
                    <a:pt x="49" y="98"/>
                  </a:lnTo>
                  <a:lnTo>
                    <a:pt x="53" y="99"/>
                  </a:lnTo>
                  <a:lnTo>
                    <a:pt x="57" y="101"/>
                  </a:lnTo>
                  <a:lnTo>
                    <a:pt x="61" y="101"/>
                  </a:lnTo>
                  <a:lnTo>
                    <a:pt x="65" y="103"/>
                  </a:lnTo>
                  <a:lnTo>
                    <a:pt x="70" y="104"/>
                  </a:lnTo>
                  <a:lnTo>
                    <a:pt x="74" y="105"/>
                  </a:lnTo>
                  <a:lnTo>
                    <a:pt x="79" y="106"/>
                  </a:lnTo>
                  <a:lnTo>
                    <a:pt x="84" y="107"/>
                  </a:lnTo>
                  <a:lnTo>
                    <a:pt x="93" y="109"/>
                  </a:lnTo>
                  <a:lnTo>
                    <a:pt x="99" y="110"/>
                  </a:lnTo>
                  <a:lnTo>
                    <a:pt x="104" y="111"/>
                  </a:lnTo>
                  <a:lnTo>
                    <a:pt x="109" y="112"/>
                  </a:lnTo>
                  <a:lnTo>
                    <a:pt x="115" y="113"/>
                  </a:lnTo>
                  <a:lnTo>
                    <a:pt x="120" y="114"/>
                  </a:lnTo>
                  <a:lnTo>
                    <a:pt x="126" y="115"/>
                  </a:lnTo>
                  <a:lnTo>
                    <a:pt x="132" y="116"/>
                  </a:lnTo>
                  <a:lnTo>
                    <a:pt x="138" y="117"/>
                  </a:lnTo>
                  <a:lnTo>
                    <a:pt x="144" y="117"/>
                  </a:lnTo>
                  <a:lnTo>
                    <a:pt x="150" y="118"/>
                  </a:lnTo>
                  <a:lnTo>
                    <a:pt x="156" y="119"/>
                  </a:lnTo>
                  <a:lnTo>
                    <a:pt x="162" y="119"/>
                  </a:lnTo>
                  <a:lnTo>
                    <a:pt x="168" y="120"/>
                  </a:lnTo>
                  <a:lnTo>
                    <a:pt x="175" y="121"/>
                  </a:lnTo>
                  <a:lnTo>
                    <a:pt x="181" y="121"/>
                  </a:lnTo>
                  <a:lnTo>
                    <a:pt x="188" y="122"/>
                  </a:lnTo>
                  <a:lnTo>
                    <a:pt x="194" y="122"/>
                  </a:lnTo>
                  <a:lnTo>
                    <a:pt x="201" y="123"/>
                  </a:lnTo>
                  <a:lnTo>
                    <a:pt x="208" y="123"/>
                  </a:lnTo>
                  <a:lnTo>
                    <a:pt x="215" y="123"/>
                  </a:lnTo>
                  <a:lnTo>
                    <a:pt x="221" y="124"/>
                  </a:lnTo>
                  <a:lnTo>
                    <a:pt x="229" y="124"/>
                  </a:lnTo>
                  <a:lnTo>
                    <a:pt x="235" y="125"/>
                  </a:lnTo>
                  <a:lnTo>
                    <a:pt x="243" y="125"/>
                  </a:lnTo>
                  <a:lnTo>
                    <a:pt x="250" y="125"/>
                  </a:lnTo>
                  <a:lnTo>
                    <a:pt x="257" y="125"/>
                  </a:lnTo>
                  <a:lnTo>
                    <a:pt x="264" y="125"/>
                  </a:lnTo>
                  <a:lnTo>
                    <a:pt x="271" y="125"/>
                  </a:lnTo>
                  <a:lnTo>
                    <a:pt x="279" y="125"/>
                  </a:lnTo>
                  <a:lnTo>
                    <a:pt x="286" y="126"/>
                  </a:lnTo>
                </a:path>
              </a:pathLst>
            </a:custGeom>
            <a:grpFill/>
            <a:ln w="9525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0"/>
              </a:endParaRPr>
            </a:p>
          </p:txBody>
        </p:sp>
      </p:grpSp>
      <p:sp>
        <p:nvSpPr>
          <p:cNvPr id="25" name="Down Arrow 24"/>
          <p:cNvSpPr/>
          <p:nvPr/>
        </p:nvSpPr>
        <p:spPr bwMode="auto">
          <a:xfrm>
            <a:off x="2333831" y="1295583"/>
            <a:ext cx="92905" cy="276814"/>
          </a:xfrm>
          <a:prstGeom prst="downArrow">
            <a:avLst>
              <a:gd name="adj1" fmla="val 50000"/>
              <a:gd name="adj2" fmla="val 69354"/>
            </a:avLst>
          </a:prstGeom>
          <a:solidFill>
            <a:schemeClr val="accent2"/>
          </a:solidFill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585" tIns="65293" rIns="130585" bIns="6529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TextBox 15"/>
          <p:cNvSpPr txBox="1">
            <a:spLocks noChangeArrowheads="1"/>
          </p:cNvSpPr>
          <p:nvPr/>
        </p:nvSpPr>
        <p:spPr bwMode="auto">
          <a:xfrm>
            <a:off x="2468131" y="1260020"/>
            <a:ext cx="144000" cy="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sz="7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195556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7532" y="142946"/>
            <a:ext cx="3886112" cy="46287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H</a:t>
            </a:r>
            <a:r>
              <a:rPr lang="el-GR" dirty="0" smtClean="0">
                <a:latin typeface="Arial" pitchFamily="34" charset="0"/>
              </a:rPr>
              <a:t> άντωση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el-GR" dirty="0" smtClean="0">
                <a:latin typeface="Arial" pitchFamily="34" charset="0"/>
              </a:rPr>
              <a:t>που δέχεται ένα σώμα βυθιζόμενο σε υγρό ισούται με το βάρος του υγρού που εκτοπίζεται.</a:t>
            </a:r>
            <a:endParaRPr lang="en-US" dirty="0" smtClean="0">
              <a:latin typeface="Arial" pitchFamily="34" charset="0"/>
            </a:endParaRPr>
          </a:p>
        </p:txBody>
      </p:sp>
      <p:cxnSp>
        <p:nvCxnSpPr>
          <p:cNvPr id="28" name="Straight Connector 27"/>
          <p:cNvCxnSpPr/>
          <p:nvPr/>
        </p:nvCxnSpPr>
        <p:spPr bwMode="auto">
          <a:xfrm>
            <a:off x="1685770" y="1806099"/>
            <a:ext cx="1345977" cy="0"/>
          </a:xfrm>
          <a:prstGeom prst="line">
            <a:avLst/>
          </a:prstGeom>
          <a:ln w="9525" cmpd="sng">
            <a:solidFill>
              <a:schemeClr val="accent3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 bwMode="auto">
          <a:xfrm>
            <a:off x="1685771" y="1837866"/>
            <a:ext cx="1355040" cy="92347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6945" tIns="68473" rIns="136945" bIns="6847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 bwMode="auto">
          <a:xfrm>
            <a:off x="1685771" y="1313735"/>
            <a:ext cx="1355040" cy="1447602"/>
          </a:xfrm>
          <a:prstGeom prst="rect">
            <a:avLst/>
          </a:prstGeom>
          <a:noFill/>
          <a:ln w="952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6945" tIns="68473" rIns="136945" bIns="68473"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1" name="Straight Connector 30"/>
          <p:cNvCxnSpPr/>
          <p:nvPr/>
        </p:nvCxnSpPr>
        <p:spPr bwMode="auto">
          <a:xfrm>
            <a:off x="1651781" y="1313734"/>
            <a:ext cx="1447945" cy="0"/>
          </a:xfrm>
          <a:prstGeom prst="line">
            <a:avLst/>
          </a:prstGeom>
          <a:ln w="190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 bwMode="auto">
          <a:xfrm>
            <a:off x="3043075" y="1747106"/>
            <a:ext cx="0" cy="90759"/>
          </a:xfrm>
          <a:prstGeom prst="line">
            <a:avLst/>
          </a:prstGeom>
          <a:ln w="190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 bwMode="auto">
          <a:xfrm>
            <a:off x="3031746" y="1846941"/>
            <a:ext cx="577818" cy="79415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 bwMode="auto">
          <a:xfrm>
            <a:off x="3031746" y="1740300"/>
            <a:ext cx="577818" cy="81683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585" name="Rectangle 95"/>
          <p:cNvSpPr>
            <a:spLocks noChangeArrowheads="1"/>
          </p:cNvSpPr>
          <p:nvPr/>
        </p:nvSpPr>
        <p:spPr bwMode="auto">
          <a:xfrm>
            <a:off x="3616362" y="2303005"/>
            <a:ext cx="70244" cy="158828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6945" tIns="68473" rIns="136945" bIns="68473" anchor="ctr"/>
          <a:lstStyle/>
          <a:p>
            <a:endParaRPr lang="el-GR"/>
          </a:p>
        </p:txBody>
      </p:sp>
      <p:sp>
        <p:nvSpPr>
          <p:cNvPr id="24586" name="Oval 86"/>
          <p:cNvSpPr>
            <a:spLocks noChangeArrowheads="1"/>
          </p:cNvSpPr>
          <p:nvPr/>
        </p:nvSpPr>
        <p:spPr bwMode="auto">
          <a:xfrm>
            <a:off x="3342181" y="2275777"/>
            <a:ext cx="618606" cy="88489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136945" tIns="68473" rIns="136945" bIns="68473" anchor="ctr"/>
          <a:lstStyle/>
          <a:p>
            <a:endParaRPr lang="el-GR"/>
          </a:p>
        </p:txBody>
      </p:sp>
      <p:sp>
        <p:nvSpPr>
          <p:cNvPr id="24587" name="Freeform 79"/>
          <p:cNvSpPr>
            <a:spLocks/>
          </p:cNvSpPr>
          <p:nvPr/>
        </p:nvSpPr>
        <p:spPr bwMode="auto">
          <a:xfrm>
            <a:off x="3367107" y="2613852"/>
            <a:ext cx="577818" cy="147484"/>
          </a:xfrm>
          <a:custGeom>
            <a:avLst/>
            <a:gdLst>
              <a:gd name="T0" fmla="*/ 0 w 842"/>
              <a:gd name="T1" fmla="*/ 2147483647 h 289"/>
              <a:gd name="T2" fmla="*/ 2147483647 w 842"/>
              <a:gd name="T3" fmla="*/ 2147483647 h 289"/>
              <a:gd name="T4" fmla="*/ 2147483647 w 842"/>
              <a:gd name="T5" fmla="*/ 0 h 289"/>
              <a:gd name="T6" fmla="*/ 2147483647 w 842"/>
              <a:gd name="T7" fmla="*/ 0 h 289"/>
              <a:gd name="T8" fmla="*/ 0 w 842"/>
              <a:gd name="T9" fmla="*/ 2147483647 h 2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42"/>
              <a:gd name="T16" fmla="*/ 0 h 289"/>
              <a:gd name="T17" fmla="*/ 842 w 842"/>
              <a:gd name="T18" fmla="*/ 289 h 2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42" h="289">
                <a:moveTo>
                  <a:pt x="0" y="288"/>
                </a:moveTo>
                <a:lnTo>
                  <a:pt x="841" y="288"/>
                </a:lnTo>
                <a:lnTo>
                  <a:pt x="700" y="0"/>
                </a:lnTo>
                <a:lnTo>
                  <a:pt x="140" y="0"/>
                </a:lnTo>
                <a:lnTo>
                  <a:pt x="0" y="288"/>
                </a:lnTo>
              </a:path>
            </a:pathLst>
          </a:custGeom>
          <a:solidFill>
            <a:srgbClr val="FFFF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 lIns="136945" tIns="68473" rIns="136945" bIns="68473"/>
          <a:lstStyle/>
          <a:p>
            <a:endParaRPr lang="el-GR"/>
          </a:p>
        </p:txBody>
      </p:sp>
      <p:sp>
        <p:nvSpPr>
          <p:cNvPr id="24588" name="Oval 80"/>
          <p:cNvSpPr>
            <a:spLocks noChangeArrowheads="1"/>
          </p:cNvSpPr>
          <p:nvPr/>
        </p:nvSpPr>
        <p:spPr bwMode="auto">
          <a:xfrm>
            <a:off x="3496267" y="2443681"/>
            <a:ext cx="314968" cy="242779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136945" tIns="68473" rIns="136945" bIns="68473" anchor="ctr"/>
          <a:lstStyle/>
          <a:p>
            <a:endParaRPr lang="el-GR"/>
          </a:p>
        </p:txBody>
      </p:sp>
      <p:sp>
        <p:nvSpPr>
          <p:cNvPr id="24589" name="Rectangle 81"/>
          <p:cNvSpPr>
            <a:spLocks noChangeArrowheads="1"/>
          </p:cNvSpPr>
          <p:nvPr/>
        </p:nvSpPr>
        <p:spPr bwMode="auto">
          <a:xfrm>
            <a:off x="3496267" y="2494688"/>
            <a:ext cx="31496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>
            <a:spAutoFit/>
          </a:bodyPr>
          <a:lstStyle/>
          <a:p>
            <a:pPr eaLnBrk="0" hangingPunct="0"/>
            <a:r>
              <a:rPr lang="en-US">
                <a:latin typeface="Arial" pitchFamily="34" charset="0"/>
                <a:cs typeface="Arial" pitchFamily="34" charset="0"/>
              </a:rPr>
              <a:t>0</a:t>
            </a:r>
            <a:r>
              <a:rPr lang="el-GR">
                <a:latin typeface="Arial" pitchFamily="34" charset="0"/>
                <a:cs typeface="Arial" pitchFamily="34" charset="0"/>
              </a:rPr>
              <a:t>5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92"/>
          <p:cNvGrpSpPr>
            <a:grpSpLocks/>
          </p:cNvGrpSpPr>
          <p:nvPr/>
        </p:nvGrpSpPr>
        <p:grpSpPr bwMode="auto">
          <a:xfrm>
            <a:off x="3458346" y="2073909"/>
            <a:ext cx="384233" cy="252287"/>
            <a:chOff x="4662" y="2270"/>
            <a:chExt cx="577" cy="603"/>
          </a:xfrm>
          <a:solidFill>
            <a:schemeClr val="bg1"/>
          </a:solidFill>
        </p:grpSpPr>
        <p:sp>
          <p:nvSpPr>
            <p:cNvPr id="84" name="Freeform 93"/>
            <p:cNvSpPr>
              <a:spLocks/>
            </p:cNvSpPr>
            <p:nvPr/>
          </p:nvSpPr>
          <p:spPr bwMode="auto">
            <a:xfrm>
              <a:off x="4665" y="2333"/>
              <a:ext cx="574" cy="540"/>
            </a:xfrm>
            <a:custGeom>
              <a:avLst/>
              <a:gdLst>
                <a:gd name="T0" fmla="*/ 0 w 574"/>
                <a:gd name="T1" fmla="*/ 59 h 540"/>
                <a:gd name="T2" fmla="*/ 0 w 574"/>
                <a:gd name="T3" fmla="*/ 118 h 540"/>
                <a:gd name="T4" fmla="*/ 0 w 574"/>
                <a:gd name="T5" fmla="*/ 177 h 540"/>
                <a:gd name="T6" fmla="*/ 0 w 574"/>
                <a:gd name="T7" fmla="*/ 236 h 540"/>
                <a:gd name="T8" fmla="*/ 0 w 574"/>
                <a:gd name="T9" fmla="*/ 294 h 540"/>
                <a:gd name="T10" fmla="*/ 0 w 574"/>
                <a:gd name="T11" fmla="*/ 354 h 540"/>
                <a:gd name="T12" fmla="*/ 0 w 574"/>
                <a:gd name="T13" fmla="*/ 414 h 540"/>
                <a:gd name="T14" fmla="*/ 0 w 574"/>
                <a:gd name="T15" fmla="*/ 474 h 540"/>
                <a:gd name="T16" fmla="*/ 2 w 574"/>
                <a:gd name="T17" fmla="*/ 482 h 540"/>
                <a:gd name="T18" fmla="*/ 8 w 574"/>
                <a:gd name="T19" fmla="*/ 488 h 540"/>
                <a:gd name="T20" fmla="*/ 16 w 574"/>
                <a:gd name="T21" fmla="*/ 495 h 540"/>
                <a:gd name="T22" fmla="*/ 26 w 574"/>
                <a:gd name="T23" fmla="*/ 501 h 540"/>
                <a:gd name="T24" fmla="*/ 39 w 574"/>
                <a:gd name="T25" fmla="*/ 507 h 540"/>
                <a:gd name="T26" fmla="*/ 54 w 574"/>
                <a:gd name="T27" fmla="*/ 512 h 540"/>
                <a:gd name="T28" fmla="*/ 71 w 574"/>
                <a:gd name="T29" fmla="*/ 517 h 540"/>
                <a:gd name="T30" fmla="*/ 95 w 574"/>
                <a:gd name="T31" fmla="*/ 523 h 540"/>
                <a:gd name="T32" fmla="*/ 116 w 574"/>
                <a:gd name="T33" fmla="*/ 526 h 540"/>
                <a:gd name="T34" fmla="*/ 139 w 574"/>
                <a:gd name="T35" fmla="*/ 530 h 540"/>
                <a:gd name="T36" fmla="*/ 163 w 574"/>
                <a:gd name="T37" fmla="*/ 533 h 540"/>
                <a:gd name="T38" fmla="*/ 188 w 574"/>
                <a:gd name="T39" fmla="*/ 535 h 540"/>
                <a:gd name="T40" fmla="*/ 215 w 574"/>
                <a:gd name="T41" fmla="*/ 537 h 540"/>
                <a:gd name="T42" fmla="*/ 242 w 574"/>
                <a:gd name="T43" fmla="*/ 538 h 540"/>
                <a:gd name="T44" fmla="*/ 271 w 574"/>
                <a:gd name="T45" fmla="*/ 539 h 540"/>
                <a:gd name="T46" fmla="*/ 307 w 574"/>
                <a:gd name="T47" fmla="*/ 539 h 540"/>
                <a:gd name="T48" fmla="*/ 336 w 574"/>
                <a:gd name="T49" fmla="*/ 538 h 540"/>
                <a:gd name="T50" fmla="*/ 363 w 574"/>
                <a:gd name="T51" fmla="*/ 536 h 540"/>
                <a:gd name="T52" fmla="*/ 390 w 574"/>
                <a:gd name="T53" fmla="*/ 534 h 540"/>
                <a:gd name="T54" fmla="*/ 414 w 574"/>
                <a:gd name="T55" fmla="*/ 532 h 540"/>
                <a:gd name="T56" fmla="*/ 438 w 574"/>
                <a:gd name="T57" fmla="*/ 529 h 540"/>
                <a:gd name="T58" fmla="*/ 461 w 574"/>
                <a:gd name="T59" fmla="*/ 526 h 540"/>
                <a:gd name="T60" fmla="*/ 481 w 574"/>
                <a:gd name="T61" fmla="*/ 522 h 540"/>
                <a:gd name="T62" fmla="*/ 504 w 574"/>
                <a:gd name="T63" fmla="*/ 516 h 540"/>
                <a:gd name="T64" fmla="*/ 521 w 574"/>
                <a:gd name="T65" fmla="*/ 511 h 540"/>
                <a:gd name="T66" fmla="*/ 535 w 574"/>
                <a:gd name="T67" fmla="*/ 506 h 540"/>
                <a:gd name="T68" fmla="*/ 547 w 574"/>
                <a:gd name="T69" fmla="*/ 501 h 540"/>
                <a:gd name="T70" fmla="*/ 556 w 574"/>
                <a:gd name="T71" fmla="*/ 495 h 540"/>
                <a:gd name="T72" fmla="*/ 563 w 574"/>
                <a:gd name="T73" fmla="*/ 489 h 540"/>
                <a:gd name="T74" fmla="*/ 568 w 574"/>
                <a:gd name="T75" fmla="*/ 482 h 540"/>
                <a:gd name="T76" fmla="*/ 569 w 574"/>
                <a:gd name="T77" fmla="*/ 476 h 540"/>
                <a:gd name="T78" fmla="*/ 570 w 574"/>
                <a:gd name="T79" fmla="*/ 402 h 540"/>
                <a:gd name="T80" fmla="*/ 571 w 574"/>
                <a:gd name="T81" fmla="*/ 343 h 540"/>
                <a:gd name="T82" fmla="*/ 572 w 574"/>
                <a:gd name="T83" fmla="*/ 284 h 540"/>
                <a:gd name="T84" fmla="*/ 572 w 574"/>
                <a:gd name="T85" fmla="*/ 225 h 540"/>
                <a:gd name="T86" fmla="*/ 572 w 574"/>
                <a:gd name="T87" fmla="*/ 166 h 540"/>
                <a:gd name="T88" fmla="*/ 572 w 574"/>
                <a:gd name="T89" fmla="*/ 106 h 540"/>
                <a:gd name="T90" fmla="*/ 572 w 574"/>
                <a:gd name="T91" fmla="*/ 47 h 540"/>
                <a:gd name="T92" fmla="*/ 537 w 574"/>
                <a:gd name="T93" fmla="*/ 2 h 540"/>
                <a:gd name="T94" fmla="*/ 465 w 574"/>
                <a:gd name="T95" fmla="*/ 2 h 540"/>
                <a:gd name="T96" fmla="*/ 394 w 574"/>
                <a:gd name="T97" fmla="*/ 2 h 540"/>
                <a:gd name="T98" fmla="*/ 322 w 574"/>
                <a:gd name="T99" fmla="*/ 2 h 540"/>
                <a:gd name="T100" fmla="*/ 250 w 574"/>
                <a:gd name="T101" fmla="*/ 1 h 540"/>
                <a:gd name="T102" fmla="*/ 179 w 574"/>
                <a:gd name="T103" fmla="*/ 1 h 540"/>
                <a:gd name="T104" fmla="*/ 107 w 574"/>
                <a:gd name="T105" fmla="*/ 0 h 540"/>
                <a:gd name="T106" fmla="*/ 36 w 574"/>
                <a:gd name="T107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74" h="540">
                  <a:moveTo>
                    <a:pt x="0" y="0"/>
                  </a:moveTo>
                  <a:lnTo>
                    <a:pt x="0" y="30"/>
                  </a:lnTo>
                  <a:lnTo>
                    <a:pt x="0" y="44"/>
                  </a:lnTo>
                  <a:lnTo>
                    <a:pt x="0" y="59"/>
                  </a:lnTo>
                  <a:lnTo>
                    <a:pt x="0" y="74"/>
                  </a:lnTo>
                  <a:lnTo>
                    <a:pt x="0" y="88"/>
                  </a:lnTo>
                  <a:lnTo>
                    <a:pt x="0" y="103"/>
                  </a:lnTo>
                  <a:lnTo>
                    <a:pt x="0" y="118"/>
                  </a:lnTo>
                  <a:lnTo>
                    <a:pt x="0" y="132"/>
                  </a:lnTo>
                  <a:lnTo>
                    <a:pt x="0" y="147"/>
                  </a:lnTo>
                  <a:lnTo>
                    <a:pt x="0" y="162"/>
                  </a:lnTo>
                  <a:lnTo>
                    <a:pt x="0" y="177"/>
                  </a:lnTo>
                  <a:lnTo>
                    <a:pt x="0" y="191"/>
                  </a:lnTo>
                  <a:lnTo>
                    <a:pt x="0" y="206"/>
                  </a:lnTo>
                  <a:lnTo>
                    <a:pt x="0" y="221"/>
                  </a:lnTo>
                  <a:lnTo>
                    <a:pt x="0" y="236"/>
                  </a:lnTo>
                  <a:lnTo>
                    <a:pt x="0" y="250"/>
                  </a:lnTo>
                  <a:lnTo>
                    <a:pt x="0" y="265"/>
                  </a:lnTo>
                  <a:lnTo>
                    <a:pt x="0" y="280"/>
                  </a:lnTo>
                  <a:lnTo>
                    <a:pt x="0" y="294"/>
                  </a:lnTo>
                  <a:lnTo>
                    <a:pt x="0" y="309"/>
                  </a:lnTo>
                  <a:lnTo>
                    <a:pt x="0" y="324"/>
                  </a:lnTo>
                  <a:lnTo>
                    <a:pt x="0" y="339"/>
                  </a:lnTo>
                  <a:lnTo>
                    <a:pt x="0" y="354"/>
                  </a:lnTo>
                  <a:lnTo>
                    <a:pt x="0" y="368"/>
                  </a:lnTo>
                  <a:lnTo>
                    <a:pt x="0" y="384"/>
                  </a:lnTo>
                  <a:lnTo>
                    <a:pt x="0" y="398"/>
                  </a:lnTo>
                  <a:lnTo>
                    <a:pt x="0" y="414"/>
                  </a:lnTo>
                  <a:lnTo>
                    <a:pt x="0" y="428"/>
                  </a:lnTo>
                  <a:lnTo>
                    <a:pt x="0" y="444"/>
                  </a:lnTo>
                  <a:lnTo>
                    <a:pt x="0" y="459"/>
                  </a:lnTo>
                  <a:lnTo>
                    <a:pt x="0" y="474"/>
                  </a:lnTo>
                  <a:lnTo>
                    <a:pt x="0" y="477"/>
                  </a:lnTo>
                  <a:lnTo>
                    <a:pt x="1" y="479"/>
                  </a:lnTo>
                  <a:lnTo>
                    <a:pt x="2" y="480"/>
                  </a:lnTo>
                  <a:lnTo>
                    <a:pt x="2" y="482"/>
                  </a:lnTo>
                  <a:lnTo>
                    <a:pt x="4" y="484"/>
                  </a:lnTo>
                  <a:lnTo>
                    <a:pt x="5" y="485"/>
                  </a:lnTo>
                  <a:lnTo>
                    <a:pt x="6" y="487"/>
                  </a:lnTo>
                  <a:lnTo>
                    <a:pt x="8" y="488"/>
                  </a:lnTo>
                  <a:lnTo>
                    <a:pt x="10" y="490"/>
                  </a:lnTo>
                  <a:lnTo>
                    <a:pt x="12" y="492"/>
                  </a:lnTo>
                  <a:lnTo>
                    <a:pt x="14" y="493"/>
                  </a:lnTo>
                  <a:lnTo>
                    <a:pt x="16" y="495"/>
                  </a:lnTo>
                  <a:lnTo>
                    <a:pt x="18" y="496"/>
                  </a:lnTo>
                  <a:lnTo>
                    <a:pt x="21" y="498"/>
                  </a:lnTo>
                  <a:lnTo>
                    <a:pt x="24" y="500"/>
                  </a:lnTo>
                  <a:lnTo>
                    <a:pt x="26" y="501"/>
                  </a:lnTo>
                  <a:lnTo>
                    <a:pt x="29" y="502"/>
                  </a:lnTo>
                  <a:lnTo>
                    <a:pt x="32" y="504"/>
                  </a:lnTo>
                  <a:lnTo>
                    <a:pt x="36" y="505"/>
                  </a:lnTo>
                  <a:lnTo>
                    <a:pt x="39" y="507"/>
                  </a:lnTo>
                  <a:lnTo>
                    <a:pt x="43" y="508"/>
                  </a:lnTo>
                  <a:lnTo>
                    <a:pt x="46" y="510"/>
                  </a:lnTo>
                  <a:lnTo>
                    <a:pt x="50" y="511"/>
                  </a:lnTo>
                  <a:lnTo>
                    <a:pt x="54" y="512"/>
                  </a:lnTo>
                  <a:lnTo>
                    <a:pt x="58" y="514"/>
                  </a:lnTo>
                  <a:lnTo>
                    <a:pt x="62" y="515"/>
                  </a:lnTo>
                  <a:lnTo>
                    <a:pt x="67" y="516"/>
                  </a:lnTo>
                  <a:lnTo>
                    <a:pt x="71" y="517"/>
                  </a:lnTo>
                  <a:lnTo>
                    <a:pt x="76" y="518"/>
                  </a:lnTo>
                  <a:lnTo>
                    <a:pt x="80" y="520"/>
                  </a:lnTo>
                  <a:lnTo>
                    <a:pt x="85" y="521"/>
                  </a:lnTo>
                  <a:lnTo>
                    <a:pt x="95" y="523"/>
                  </a:lnTo>
                  <a:lnTo>
                    <a:pt x="100" y="524"/>
                  </a:lnTo>
                  <a:lnTo>
                    <a:pt x="105" y="525"/>
                  </a:lnTo>
                  <a:lnTo>
                    <a:pt x="110" y="526"/>
                  </a:lnTo>
                  <a:lnTo>
                    <a:pt x="116" y="526"/>
                  </a:lnTo>
                  <a:lnTo>
                    <a:pt x="122" y="527"/>
                  </a:lnTo>
                  <a:lnTo>
                    <a:pt x="127" y="528"/>
                  </a:lnTo>
                  <a:lnTo>
                    <a:pt x="133" y="529"/>
                  </a:lnTo>
                  <a:lnTo>
                    <a:pt x="139" y="530"/>
                  </a:lnTo>
                  <a:lnTo>
                    <a:pt x="144" y="530"/>
                  </a:lnTo>
                  <a:lnTo>
                    <a:pt x="150" y="531"/>
                  </a:lnTo>
                  <a:lnTo>
                    <a:pt x="156" y="532"/>
                  </a:lnTo>
                  <a:lnTo>
                    <a:pt x="163" y="533"/>
                  </a:lnTo>
                  <a:lnTo>
                    <a:pt x="169" y="533"/>
                  </a:lnTo>
                  <a:lnTo>
                    <a:pt x="175" y="534"/>
                  </a:lnTo>
                  <a:lnTo>
                    <a:pt x="182" y="534"/>
                  </a:lnTo>
                  <a:lnTo>
                    <a:pt x="188" y="535"/>
                  </a:lnTo>
                  <a:lnTo>
                    <a:pt x="195" y="536"/>
                  </a:lnTo>
                  <a:lnTo>
                    <a:pt x="201" y="536"/>
                  </a:lnTo>
                  <a:lnTo>
                    <a:pt x="208" y="536"/>
                  </a:lnTo>
                  <a:lnTo>
                    <a:pt x="215" y="537"/>
                  </a:lnTo>
                  <a:lnTo>
                    <a:pt x="222" y="537"/>
                  </a:lnTo>
                  <a:lnTo>
                    <a:pt x="228" y="538"/>
                  </a:lnTo>
                  <a:lnTo>
                    <a:pt x="235" y="538"/>
                  </a:lnTo>
                  <a:lnTo>
                    <a:pt x="242" y="538"/>
                  </a:lnTo>
                  <a:lnTo>
                    <a:pt x="249" y="538"/>
                  </a:lnTo>
                  <a:lnTo>
                    <a:pt x="256" y="539"/>
                  </a:lnTo>
                  <a:lnTo>
                    <a:pt x="264" y="539"/>
                  </a:lnTo>
                  <a:lnTo>
                    <a:pt x="271" y="539"/>
                  </a:lnTo>
                  <a:lnTo>
                    <a:pt x="278" y="539"/>
                  </a:lnTo>
                  <a:lnTo>
                    <a:pt x="286" y="539"/>
                  </a:lnTo>
                  <a:lnTo>
                    <a:pt x="300" y="539"/>
                  </a:lnTo>
                  <a:lnTo>
                    <a:pt x="307" y="539"/>
                  </a:lnTo>
                  <a:lnTo>
                    <a:pt x="314" y="539"/>
                  </a:lnTo>
                  <a:lnTo>
                    <a:pt x="322" y="538"/>
                  </a:lnTo>
                  <a:lnTo>
                    <a:pt x="329" y="538"/>
                  </a:lnTo>
                  <a:lnTo>
                    <a:pt x="336" y="538"/>
                  </a:lnTo>
                  <a:lnTo>
                    <a:pt x="342" y="538"/>
                  </a:lnTo>
                  <a:lnTo>
                    <a:pt x="350" y="537"/>
                  </a:lnTo>
                  <a:lnTo>
                    <a:pt x="356" y="537"/>
                  </a:lnTo>
                  <a:lnTo>
                    <a:pt x="363" y="536"/>
                  </a:lnTo>
                  <a:lnTo>
                    <a:pt x="370" y="536"/>
                  </a:lnTo>
                  <a:lnTo>
                    <a:pt x="376" y="536"/>
                  </a:lnTo>
                  <a:lnTo>
                    <a:pt x="383" y="535"/>
                  </a:lnTo>
                  <a:lnTo>
                    <a:pt x="390" y="534"/>
                  </a:lnTo>
                  <a:lnTo>
                    <a:pt x="396" y="534"/>
                  </a:lnTo>
                  <a:lnTo>
                    <a:pt x="402" y="533"/>
                  </a:lnTo>
                  <a:lnTo>
                    <a:pt x="408" y="533"/>
                  </a:lnTo>
                  <a:lnTo>
                    <a:pt x="414" y="532"/>
                  </a:lnTo>
                  <a:lnTo>
                    <a:pt x="421" y="531"/>
                  </a:lnTo>
                  <a:lnTo>
                    <a:pt x="427" y="530"/>
                  </a:lnTo>
                  <a:lnTo>
                    <a:pt x="432" y="530"/>
                  </a:lnTo>
                  <a:lnTo>
                    <a:pt x="438" y="529"/>
                  </a:lnTo>
                  <a:lnTo>
                    <a:pt x="444" y="528"/>
                  </a:lnTo>
                  <a:lnTo>
                    <a:pt x="450" y="527"/>
                  </a:lnTo>
                  <a:lnTo>
                    <a:pt x="455" y="526"/>
                  </a:lnTo>
                  <a:lnTo>
                    <a:pt x="461" y="526"/>
                  </a:lnTo>
                  <a:lnTo>
                    <a:pt x="466" y="525"/>
                  </a:lnTo>
                  <a:lnTo>
                    <a:pt x="471" y="524"/>
                  </a:lnTo>
                  <a:lnTo>
                    <a:pt x="476" y="523"/>
                  </a:lnTo>
                  <a:lnTo>
                    <a:pt x="481" y="522"/>
                  </a:lnTo>
                  <a:lnTo>
                    <a:pt x="486" y="521"/>
                  </a:lnTo>
                  <a:lnTo>
                    <a:pt x="496" y="518"/>
                  </a:lnTo>
                  <a:lnTo>
                    <a:pt x="500" y="517"/>
                  </a:lnTo>
                  <a:lnTo>
                    <a:pt x="504" y="516"/>
                  </a:lnTo>
                  <a:lnTo>
                    <a:pt x="509" y="515"/>
                  </a:lnTo>
                  <a:lnTo>
                    <a:pt x="513" y="514"/>
                  </a:lnTo>
                  <a:lnTo>
                    <a:pt x="517" y="512"/>
                  </a:lnTo>
                  <a:lnTo>
                    <a:pt x="521" y="511"/>
                  </a:lnTo>
                  <a:lnTo>
                    <a:pt x="524" y="510"/>
                  </a:lnTo>
                  <a:lnTo>
                    <a:pt x="528" y="509"/>
                  </a:lnTo>
                  <a:lnTo>
                    <a:pt x="532" y="508"/>
                  </a:lnTo>
                  <a:lnTo>
                    <a:pt x="535" y="506"/>
                  </a:lnTo>
                  <a:lnTo>
                    <a:pt x="538" y="505"/>
                  </a:lnTo>
                  <a:lnTo>
                    <a:pt x="541" y="504"/>
                  </a:lnTo>
                  <a:lnTo>
                    <a:pt x="544" y="502"/>
                  </a:lnTo>
                  <a:lnTo>
                    <a:pt x="547" y="501"/>
                  </a:lnTo>
                  <a:lnTo>
                    <a:pt x="549" y="499"/>
                  </a:lnTo>
                  <a:lnTo>
                    <a:pt x="552" y="498"/>
                  </a:lnTo>
                  <a:lnTo>
                    <a:pt x="554" y="496"/>
                  </a:lnTo>
                  <a:lnTo>
                    <a:pt x="556" y="495"/>
                  </a:lnTo>
                  <a:lnTo>
                    <a:pt x="558" y="493"/>
                  </a:lnTo>
                  <a:lnTo>
                    <a:pt x="560" y="492"/>
                  </a:lnTo>
                  <a:lnTo>
                    <a:pt x="562" y="490"/>
                  </a:lnTo>
                  <a:lnTo>
                    <a:pt x="563" y="489"/>
                  </a:lnTo>
                  <a:lnTo>
                    <a:pt x="564" y="487"/>
                  </a:lnTo>
                  <a:lnTo>
                    <a:pt x="566" y="486"/>
                  </a:lnTo>
                  <a:lnTo>
                    <a:pt x="567" y="484"/>
                  </a:lnTo>
                  <a:lnTo>
                    <a:pt x="568" y="482"/>
                  </a:lnTo>
                  <a:lnTo>
                    <a:pt x="568" y="481"/>
                  </a:lnTo>
                  <a:lnTo>
                    <a:pt x="569" y="479"/>
                  </a:lnTo>
                  <a:lnTo>
                    <a:pt x="569" y="478"/>
                  </a:lnTo>
                  <a:lnTo>
                    <a:pt x="569" y="476"/>
                  </a:lnTo>
                  <a:lnTo>
                    <a:pt x="570" y="446"/>
                  </a:lnTo>
                  <a:lnTo>
                    <a:pt x="570" y="432"/>
                  </a:lnTo>
                  <a:lnTo>
                    <a:pt x="570" y="417"/>
                  </a:lnTo>
                  <a:lnTo>
                    <a:pt x="570" y="402"/>
                  </a:lnTo>
                  <a:lnTo>
                    <a:pt x="571" y="388"/>
                  </a:lnTo>
                  <a:lnTo>
                    <a:pt x="571" y="373"/>
                  </a:lnTo>
                  <a:lnTo>
                    <a:pt x="571" y="358"/>
                  </a:lnTo>
                  <a:lnTo>
                    <a:pt x="571" y="343"/>
                  </a:lnTo>
                  <a:lnTo>
                    <a:pt x="572" y="328"/>
                  </a:lnTo>
                  <a:lnTo>
                    <a:pt x="572" y="314"/>
                  </a:lnTo>
                  <a:lnTo>
                    <a:pt x="572" y="299"/>
                  </a:lnTo>
                  <a:lnTo>
                    <a:pt x="572" y="284"/>
                  </a:lnTo>
                  <a:lnTo>
                    <a:pt x="572" y="269"/>
                  </a:lnTo>
                  <a:lnTo>
                    <a:pt x="572" y="254"/>
                  </a:lnTo>
                  <a:lnTo>
                    <a:pt x="572" y="240"/>
                  </a:lnTo>
                  <a:lnTo>
                    <a:pt x="572" y="225"/>
                  </a:lnTo>
                  <a:lnTo>
                    <a:pt x="572" y="210"/>
                  </a:lnTo>
                  <a:lnTo>
                    <a:pt x="572" y="195"/>
                  </a:lnTo>
                  <a:lnTo>
                    <a:pt x="572" y="180"/>
                  </a:lnTo>
                  <a:lnTo>
                    <a:pt x="572" y="166"/>
                  </a:lnTo>
                  <a:lnTo>
                    <a:pt x="572" y="151"/>
                  </a:lnTo>
                  <a:lnTo>
                    <a:pt x="572" y="136"/>
                  </a:lnTo>
                  <a:lnTo>
                    <a:pt x="572" y="121"/>
                  </a:lnTo>
                  <a:lnTo>
                    <a:pt x="572" y="106"/>
                  </a:lnTo>
                  <a:lnTo>
                    <a:pt x="572" y="92"/>
                  </a:lnTo>
                  <a:lnTo>
                    <a:pt x="572" y="77"/>
                  </a:lnTo>
                  <a:lnTo>
                    <a:pt x="572" y="62"/>
                  </a:lnTo>
                  <a:lnTo>
                    <a:pt x="572" y="47"/>
                  </a:lnTo>
                  <a:lnTo>
                    <a:pt x="572" y="32"/>
                  </a:lnTo>
                  <a:lnTo>
                    <a:pt x="572" y="18"/>
                  </a:lnTo>
                  <a:lnTo>
                    <a:pt x="573" y="3"/>
                  </a:lnTo>
                  <a:lnTo>
                    <a:pt x="537" y="2"/>
                  </a:lnTo>
                  <a:lnTo>
                    <a:pt x="519" y="2"/>
                  </a:lnTo>
                  <a:lnTo>
                    <a:pt x="501" y="2"/>
                  </a:lnTo>
                  <a:lnTo>
                    <a:pt x="483" y="2"/>
                  </a:lnTo>
                  <a:lnTo>
                    <a:pt x="465" y="2"/>
                  </a:lnTo>
                  <a:lnTo>
                    <a:pt x="447" y="2"/>
                  </a:lnTo>
                  <a:lnTo>
                    <a:pt x="429" y="2"/>
                  </a:lnTo>
                  <a:lnTo>
                    <a:pt x="411" y="2"/>
                  </a:lnTo>
                  <a:lnTo>
                    <a:pt x="394" y="2"/>
                  </a:lnTo>
                  <a:lnTo>
                    <a:pt x="376" y="2"/>
                  </a:lnTo>
                  <a:lnTo>
                    <a:pt x="358" y="2"/>
                  </a:lnTo>
                  <a:lnTo>
                    <a:pt x="340" y="2"/>
                  </a:lnTo>
                  <a:lnTo>
                    <a:pt x="322" y="2"/>
                  </a:lnTo>
                  <a:lnTo>
                    <a:pt x="304" y="2"/>
                  </a:lnTo>
                  <a:lnTo>
                    <a:pt x="286" y="1"/>
                  </a:lnTo>
                  <a:lnTo>
                    <a:pt x="268" y="1"/>
                  </a:lnTo>
                  <a:lnTo>
                    <a:pt x="250" y="1"/>
                  </a:lnTo>
                  <a:lnTo>
                    <a:pt x="232" y="1"/>
                  </a:lnTo>
                  <a:lnTo>
                    <a:pt x="214" y="1"/>
                  </a:lnTo>
                  <a:lnTo>
                    <a:pt x="197" y="1"/>
                  </a:lnTo>
                  <a:lnTo>
                    <a:pt x="179" y="1"/>
                  </a:lnTo>
                  <a:lnTo>
                    <a:pt x="161" y="1"/>
                  </a:lnTo>
                  <a:lnTo>
                    <a:pt x="143" y="1"/>
                  </a:lnTo>
                  <a:lnTo>
                    <a:pt x="125" y="0"/>
                  </a:lnTo>
                  <a:lnTo>
                    <a:pt x="107" y="0"/>
                  </a:lnTo>
                  <a:lnTo>
                    <a:pt x="90" y="0"/>
                  </a:lnTo>
                  <a:lnTo>
                    <a:pt x="72" y="0"/>
                  </a:lnTo>
                  <a:lnTo>
                    <a:pt x="54" y="0"/>
                  </a:lnTo>
                  <a:lnTo>
                    <a:pt x="36" y="0"/>
                  </a:lnTo>
                  <a:lnTo>
                    <a:pt x="18" y="0"/>
                  </a:lnTo>
                  <a:lnTo>
                    <a:pt x="0" y="0"/>
                  </a:lnTo>
                </a:path>
              </a:pathLst>
            </a:custGeom>
            <a:grpFill/>
            <a:ln w="9525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0"/>
              </a:endParaRPr>
            </a:p>
          </p:txBody>
        </p:sp>
        <p:sp>
          <p:nvSpPr>
            <p:cNvPr id="85" name="Freeform 94"/>
            <p:cNvSpPr>
              <a:spLocks/>
            </p:cNvSpPr>
            <p:nvPr/>
          </p:nvSpPr>
          <p:spPr bwMode="auto">
            <a:xfrm>
              <a:off x="4662" y="2270"/>
              <a:ext cx="573" cy="127"/>
            </a:xfrm>
            <a:custGeom>
              <a:avLst/>
              <a:gdLst>
                <a:gd name="T0" fmla="*/ 315 w 573"/>
                <a:gd name="T1" fmla="*/ 125 h 127"/>
                <a:gd name="T2" fmla="*/ 344 w 573"/>
                <a:gd name="T3" fmla="*/ 124 h 127"/>
                <a:gd name="T4" fmla="*/ 371 w 573"/>
                <a:gd name="T5" fmla="*/ 123 h 127"/>
                <a:gd name="T6" fmla="*/ 397 w 573"/>
                <a:gd name="T7" fmla="*/ 121 h 127"/>
                <a:gd name="T8" fmla="*/ 422 w 573"/>
                <a:gd name="T9" fmla="*/ 118 h 127"/>
                <a:gd name="T10" fmla="*/ 446 w 573"/>
                <a:gd name="T11" fmla="*/ 115 h 127"/>
                <a:gd name="T12" fmla="*/ 468 w 573"/>
                <a:gd name="T13" fmla="*/ 111 h 127"/>
                <a:gd name="T14" fmla="*/ 488 w 573"/>
                <a:gd name="T15" fmla="*/ 107 h 127"/>
                <a:gd name="T16" fmla="*/ 511 w 573"/>
                <a:gd name="T17" fmla="*/ 101 h 127"/>
                <a:gd name="T18" fmla="*/ 527 w 573"/>
                <a:gd name="T19" fmla="*/ 97 h 127"/>
                <a:gd name="T20" fmla="*/ 541 w 573"/>
                <a:gd name="T21" fmla="*/ 91 h 127"/>
                <a:gd name="T22" fmla="*/ 552 w 573"/>
                <a:gd name="T23" fmla="*/ 86 h 127"/>
                <a:gd name="T24" fmla="*/ 561 w 573"/>
                <a:gd name="T25" fmla="*/ 80 h 127"/>
                <a:gd name="T26" fmla="*/ 567 w 573"/>
                <a:gd name="T27" fmla="*/ 74 h 127"/>
                <a:gd name="T28" fmla="*/ 571 w 573"/>
                <a:gd name="T29" fmla="*/ 67 h 127"/>
                <a:gd name="T30" fmla="*/ 572 w 573"/>
                <a:gd name="T31" fmla="*/ 59 h 127"/>
                <a:gd name="T32" fmla="*/ 569 w 573"/>
                <a:gd name="T33" fmla="*/ 53 h 127"/>
                <a:gd name="T34" fmla="*/ 563 w 573"/>
                <a:gd name="T35" fmla="*/ 47 h 127"/>
                <a:gd name="T36" fmla="*/ 555 w 573"/>
                <a:gd name="T37" fmla="*/ 41 h 127"/>
                <a:gd name="T38" fmla="*/ 544 w 573"/>
                <a:gd name="T39" fmla="*/ 35 h 127"/>
                <a:gd name="T40" fmla="*/ 531 w 573"/>
                <a:gd name="T41" fmla="*/ 30 h 127"/>
                <a:gd name="T42" fmla="*/ 515 w 573"/>
                <a:gd name="T43" fmla="*/ 25 h 127"/>
                <a:gd name="T44" fmla="*/ 497 w 573"/>
                <a:gd name="T45" fmla="*/ 20 h 127"/>
                <a:gd name="T46" fmla="*/ 473 w 573"/>
                <a:gd name="T47" fmla="*/ 15 h 127"/>
                <a:gd name="T48" fmla="*/ 451 w 573"/>
                <a:gd name="T49" fmla="*/ 11 h 127"/>
                <a:gd name="T50" fmla="*/ 428 w 573"/>
                <a:gd name="T51" fmla="*/ 8 h 127"/>
                <a:gd name="T52" fmla="*/ 404 w 573"/>
                <a:gd name="T53" fmla="*/ 5 h 127"/>
                <a:gd name="T54" fmla="*/ 378 w 573"/>
                <a:gd name="T55" fmla="*/ 3 h 127"/>
                <a:gd name="T56" fmla="*/ 351 w 573"/>
                <a:gd name="T57" fmla="*/ 1 h 127"/>
                <a:gd name="T58" fmla="*/ 323 w 573"/>
                <a:gd name="T59" fmla="*/ 0 h 127"/>
                <a:gd name="T60" fmla="*/ 293 w 573"/>
                <a:gd name="T61" fmla="*/ 0 h 127"/>
                <a:gd name="T62" fmla="*/ 257 w 573"/>
                <a:gd name="T63" fmla="*/ 0 h 127"/>
                <a:gd name="T64" fmla="*/ 229 w 573"/>
                <a:gd name="T65" fmla="*/ 1 h 127"/>
                <a:gd name="T66" fmla="*/ 201 w 573"/>
                <a:gd name="T67" fmla="*/ 3 h 127"/>
                <a:gd name="T68" fmla="*/ 175 w 573"/>
                <a:gd name="T69" fmla="*/ 5 h 127"/>
                <a:gd name="T70" fmla="*/ 150 w 573"/>
                <a:gd name="T71" fmla="*/ 7 h 127"/>
                <a:gd name="T72" fmla="*/ 126 w 573"/>
                <a:gd name="T73" fmla="*/ 11 h 127"/>
                <a:gd name="T74" fmla="*/ 104 w 573"/>
                <a:gd name="T75" fmla="*/ 14 h 127"/>
                <a:gd name="T76" fmla="*/ 84 w 573"/>
                <a:gd name="T77" fmla="*/ 18 h 127"/>
                <a:gd name="T78" fmla="*/ 61 w 573"/>
                <a:gd name="T79" fmla="*/ 24 h 127"/>
                <a:gd name="T80" fmla="*/ 45 w 573"/>
                <a:gd name="T81" fmla="*/ 29 h 127"/>
                <a:gd name="T82" fmla="*/ 31 w 573"/>
                <a:gd name="T83" fmla="*/ 34 h 127"/>
                <a:gd name="T84" fmla="*/ 20 w 573"/>
                <a:gd name="T85" fmla="*/ 40 h 127"/>
                <a:gd name="T86" fmla="*/ 11 w 573"/>
                <a:gd name="T87" fmla="*/ 46 h 127"/>
                <a:gd name="T88" fmla="*/ 5 w 573"/>
                <a:gd name="T89" fmla="*/ 52 h 127"/>
                <a:gd name="T90" fmla="*/ 1 w 573"/>
                <a:gd name="T91" fmla="*/ 58 h 127"/>
                <a:gd name="T92" fmla="*/ 0 w 573"/>
                <a:gd name="T93" fmla="*/ 66 h 127"/>
                <a:gd name="T94" fmla="*/ 3 w 573"/>
                <a:gd name="T95" fmla="*/ 72 h 127"/>
                <a:gd name="T96" fmla="*/ 9 w 573"/>
                <a:gd name="T97" fmla="*/ 79 h 127"/>
                <a:gd name="T98" fmla="*/ 17 w 573"/>
                <a:gd name="T99" fmla="*/ 84 h 127"/>
                <a:gd name="T100" fmla="*/ 28 w 573"/>
                <a:gd name="T101" fmla="*/ 90 h 127"/>
                <a:gd name="T102" fmla="*/ 41 w 573"/>
                <a:gd name="T103" fmla="*/ 95 h 127"/>
                <a:gd name="T104" fmla="*/ 57 w 573"/>
                <a:gd name="T105" fmla="*/ 101 h 127"/>
                <a:gd name="T106" fmla="*/ 74 w 573"/>
                <a:gd name="T107" fmla="*/ 105 h 127"/>
                <a:gd name="T108" fmla="*/ 99 w 573"/>
                <a:gd name="T109" fmla="*/ 110 h 127"/>
                <a:gd name="T110" fmla="*/ 120 w 573"/>
                <a:gd name="T111" fmla="*/ 114 h 127"/>
                <a:gd name="T112" fmla="*/ 144 w 573"/>
                <a:gd name="T113" fmla="*/ 117 h 127"/>
                <a:gd name="T114" fmla="*/ 168 w 573"/>
                <a:gd name="T115" fmla="*/ 120 h 127"/>
                <a:gd name="T116" fmla="*/ 194 w 573"/>
                <a:gd name="T117" fmla="*/ 122 h 127"/>
                <a:gd name="T118" fmla="*/ 221 w 573"/>
                <a:gd name="T119" fmla="*/ 124 h 127"/>
                <a:gd name="T120" fmla="*/ 250 w 573"/>
                <a:gd name="T121" fmla="*/ 125 h 127"/>
                <a:gd name="T122" fmla="*/ 279 w 573"/>
                <a:gd name="T123" fmla="*/ 125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3" h="127">
                  <a:moveTo>
                    <a:pt x="286" y="126"/>
                  </a:moveTo>
                  <a:lnTo>
                    <a:pt x="301" y="125"/>
                  </a:lnTo>
                  <a:lnTo>
                    <a:pt x="308" y="125"/>
                  </a:lnTo>
                  <a:lnTo>
                    <a:pt x="315" y="125"/>
                  </a:lnTo>
                  <a:lnTo>
                    <a:pt x="323" y="125"/>
                  </a:lnTo>
                  <a:lnTo>
                    <a:pt x="330" y="125"/>
                  </a:lnTo>
                  <a:lnTo>
                    <a:pt x="337" y="125"/>
                  </a:lnTo>
                  <a:lnTo>
                    <a:pt x="344" y="124"/>
                  </a:lnTo>
                  <a:lnTo>
                    <a:pt x="351" y="124"/>
                  </a:lnTo>
                  <a:lnTo>
                    <a:pt x="357" y="123"/>
                  </a:lnTo>
                  <a:lnTo>
                    <a:pt x="364" y="123"/>
                  </a:lnTo>
                  <a:lnTo>
                    <a:pt x="371" y="123"/>
                  </a:lnTo>
                  <a:lnTo>
                    <a:pt x="378" y="122"/>
                  </a:lnTo>
                  <a:lnTo>
                    <a:pt x="384" y="122"/>
                  </a:lnTo>
                  <a:lnTo>
                    <a:pt x="391" y="121"/>
                  </a:lnTo>
                  <a:lnTo>
                    <a:pt x="397" y="121"/>
                  </a:lnTo>
                  <a:lnTo>
                    <a:pt x="404" y="120"/>
                  </a:lnTo>
                  <a:lnTo>
                    <a:pt x="410" y="119"/>
                  </a:lnTo>
                  <a:lnTo>
                    <a:pt x="416" y="119"/>
                  </a:lnTo>
                  <a:lnTo>
                    <a:pt x="422" y="118"/>
                  </a:lnTo>
                  <a:lnTo>
                    <a:pt x="428" y="117"/>
                  </a:lnTo>
                  <a:lnTo>
                    <a:pt x="434" y="117"/>
                  </a:lnTo>
                  <a:lnTo>
                    <a:pt x="440" y="116"/>
                  </a:lnTo>
                  <a:lnTo>
                    <a:pt x="446" y="115"/>
                  </a:lnTo>
                  <a:lnTo>
                    <a:pt x="451" y="114"/>
                  </a:lnTo>
                  <a:lnTo>
                    <a:pt x="457" y="113"/>
                  </a:lnTo>
                  <a:lnTo>
                    <a:pt x="462" y="112"/>
                  </a:lnTo>
                  <a:lnTo>
                    <a:pt x="468" y="111"/>
                  </a:lnTo>
                  <a:lnTo>
                    <a:pt x="473" y="110"/>
                  </a:lnTo>
                  <a:lnTo>
                    <a:pt x="478" y="109"/>
                  </a:lnTo>
                  <a:lnTo>
                    <a:pt x="483" y="108"/>
                  </a:lnTo>
                  <a:lnTo>
                    <a:pt x="488" y="107"/>
                  </a:lnTo>
                  <a:lnTo>
                    <a:pt x="497" y="105"/>
                  </a:lnTo>
                  <a:lnTo>
                    <a:pt x="502" y="104"/>
                  </a:lnTo>
                  <a:lnTo>
                    <a:pt x="507" y="103"/>
                  </a:lnTo>
                  <a:lnTo>
                    <a:pt x="511" y="101"/>
                  </a:lnTo>
                  <a:lnTo>
                    <a:pt x="515" y="101"/>
                  </a:lnTo>
                  <a:lnTo>
                    <a:pt x="519" y="99"/>
                  </a:lnTo>
                  <a:lnTo>
                    <a:pt x="523" y="98"/>
                  </a:lnTo>
                  <a:lnTo>
                    <a:pt x="527" y="97"/>
                  </a:lnTo>
                  <a:lnTo>
                    <a:pt x="531" y="95"/>
                  </a:lnTo>
                  <a:lnTo>
                    <a:pt x="534" y="94"/>
                  </a:lnTo>
                  <a:lnTo>
                    <a:pt x="537" y="93"/>
                  </a:lnTo>
                  <a:lnTo>
                    <a:pt x="541" y="91"/>
                  </a:lnTo>
                  <a:lnTo>
                    <a:pt x="544" y="90"/>
                  </a:lnTo>
                  <a:lnTo>
                    <a:pt x="547" y="89"/>
                  </a:lnTo>
                  <a:lnTo>
                    <a:pt x="549" y="87"/>
                  </a:lnTo>
                  <a:lnTo>
                    <a:pt x="552" y="86"/>
                  </a:lnTo>
                  <a:lnTo>
                    <a:pt x="555" y="84"/>
                  </a:lnTo>
                  <a:lnTo>
                    <a:pt x="557" y="83"/>
                  </a:lnTo>
                  <a:lnTo>
                    <a:pt x="559" y="81"/>
                  </a:lnTo>
                  <a:lnTo>
                    <a:pt x="561" y="80"/>
                  </a:lnTo>
                  <a:lnTo>
                    <a:pt x="563" y="79"/>
                  </a:lnTo>
                  <a:lnTo>
                    <a:pt x="565" y="77"/>
                  </a:lnTo>
                  <a:lnTo>
                    <a:pt x="566" y="75"/>
                  </a:lnTo>
                  <a:lnTo>
                    <a:pt x="567" y="74"/>
                  </a:lnTo>
                  <a:lnTo>
                    <a:pt x="569" y="72"/>
                  </a:lnTo>
                  <a:lnTo>
                    <a:pt x="570" y="71"/>
                  </a:lnTo>
                  <a:lnTo>
                    <a:pt x="571" y="69"/>
                  </a:lnTo>
                  <a:lnTo>
                    <a:pt x="571" y="67"/>
                  </a:lnTo>
                  <a:lnTo>
                    <a:pt x="572" y="66"/>
                  </a:lnTo>
                  <a:lnTo>
                    <a:pt x="572" y="64"/>
                  </a:lnTo>
                  <a:lnTo>
                    <a:pt x="572" y="63"/>
                  </a:lnTo>
                  <a:lnTo>
                    <a:pt x="572" y="59"/>
                  </a:lnTo>
                  <a:lnTo>
                    <a:pt x="571" y="58"/>
                  </a:lnTo>
                  <a:lnTo>
                    <a:pt x="571" y="57"/>
                  </a:lnTo>
                  <a:lnTo>
                    <a:pt x="570" y="55"/>
                  </a:lnTo>
                  <a:lnTo>
                    <a:pt x="569" y="53"/>
                  </a:lnTo>
                  <a:lnTo>
                    <a:pt x="567" y="52"/>
                  </a:lnTo>
                  <a:lnTo>
                    <a:pt x="566" y="50"/>
                  </a:lnTo>
                  <a:lnTo>
                    <a:pt x="565" y="49"/>
                  </a:lnTo>
                  <a:lnTo>
                    <a:pt x="563" y="47"/>
                  </a:lnTo>
                  <a:lnTo>
                    <a:pt x="561" y="46"/>
                  </a:lnTo>
                  <a:lnTo>
                    <a:pt x="559" y="44"/>
                  </a:lnTo>
                  <a:lnTo>
                    <a:pt x="557" y="43"/>
                  </a:lnTo>
                  <a:lnTo>
                    <a:pt x="555" y="41"/>
                  </a:lnTo>
                  <a:lnTo>
                    <a:pt x="552" y="40"/>
                  </a:lnTo>
                  <a:lnTo>
                    <a:pt x="549" y="38"/>
                  </a:lnTo>
                  <a:lnTo>
                    <a:pt x="547" y="37"/>
                  </a:lnTo>
                  <a:lnTo>
                    <a:pt x="544" y="35"/>
                  </a:lnTo>
                  <a:lnTo>
                    <a:pt x="541" y="34"/>
                  </a:lnTo>
                  <a:lnTo>
                    <a:pt x="537" y="33"/>
                  </a:lnTo>
                  <a:lnTo>
                    <a:pt x="534" y="31"/>
                  </a:lnTo>
                  <a:lnTo>
                    <a:pt x="531" y="30"/>
                  </a:lnTo>
                  <a:lnTo>
                    <a:pt x="527" y="29"/>
                  </a:lnTo>
                  <a:lnTo>
                    <a:pt x="523" y="27"/>
                  </a:lnTo>
                  <a:lnTo>
                    <a:pt x="519" y="26"/>
                  </a:lnTo>
                  <a:lnTo>
                    <a:pt x="515" y="25"/>
                  </a:lnTo>
                  <a:lnTo>
                    <a:pt x="511" y="24"/>
                  </a:lnTo>
                  <a:lnTo>
                    <a:pt x="507" y="23"/>
                  </a:lnTo>
                  <a:lnTo>
                    <a:pt x="502" y="21"/>
                  </a:lnTo>
                  <a:lnTo>
                    <a:pt x="497" y="20"/>
                  </a:lnTo>
                  <a:lnTo>
                    <a:pt x="493" y="19"/>
                  </a:lnTo>
                  <a:lnTo>
                    <a:pt x="488" y="18"/>
                  </a:lnTo>
                  <a:lnTo>
                    <a:pt x="478" y="16"/>
                  </a:lnTo>
                  <a:lnTo>
                    <a:pt x="473" y="15"/>
                  </a:lnTo>
                  <a:lnTo>
                    <a:pt x="468" y="14"/>
                  </a:lnTo>
                  <a:lnTo>
                    <a:pt x="462" y="13"/>
                  </a:lnTo>
                  <a:lnTo>
                    <a:pt x="457" y="12"/>
                  </a:lnTo>
                  <a:lnTo>
                    <a:pt x="451" y="11"/>
                  </a:lnTo>
                  <a:lnTo>
                    <a:pt x="446" y="11"/>
                  </a:lnTo>
                  <a:lnTo>
                    <a:pt x="440" y="9"/>
                  </a:lnTo>
                  <a:lnTo>
                    <a:pt x="434" y="9"/>
                  </a:lnTo>
                  <a:lnTo>
                    <a:pt x="428" y="8"/>
                  </a:lnTo>
                  <a:lnTo>
                    <a:pt x="422" y="7"/>
                  </a:lnTo>
                  <a:lnTo>
                    <a:pt x="416" y="7"/>
                  </a:lnTo>
                  <a:lnTo>
                    <a:pt x="410" y="6"/>
                  </a:lnTo>
                  <a:lnTo>
                    <a:pt x="404" y="5"/>
                  </a:lnTo>
                  <a:lnTo>
                    <a:pt x="397" y="5"/>
                  </a:lnTo>
                  <a:lnTo>
                    <a:pt x="391" y="4"/>
                  </a:lnTo>
                  <a:lnTo>
                    <a:pt x="384" y="3"/>
                  </a:lnTo>
                  <a:lnTo>
                    <a:pt x="378" y="3"/>
                  </a:lnTo>
                  <a:lnTo>
                    <a:pt x="371" y="3"/>
                  </a:lnTo>
                  <a:lnTo>
                    <a:pt x="364" y="2"/>
                  </a:lnTo>
                  <a:lnTo>
                    <a:pt x="357" y="1"/>
                  </a:lnTo>
                  <a:lnTo>
                    <a:pt x="351" y="1"/>
                  </a:lnTo>
                  <a:lnTo>
                    <a:pt x="344" y="1"/>
                  </a:lnTo>
                  <a:lnTo>
                    <a:pt x="337" y="1"/>
                  </a:lnTo>
                  <a:lnTo>
                    <a:pt x="330" y="0"/>
                  </a:lnTo>
                  <a:lnTo>
                    <a:pt x="323" y="0"/>
                  </a:lnTo>
                  <a:lnTo>
                    <a:pt x="315" y="0"/>
                  </a:lnTo>
                  <a:lnTo>
                    <a:pt x="308" y="0"/>
                  </a:lnTo>
                  <a:lnTo>
                    <a:pt x="301" y="0"/>
                  </a:lnTo>
                  <a:lnTo>
                    <a:pt x="293" y="0"/>
                  </a:lnTo>
                  <a:lnTo>
                    <a:pt x="286" y="0"/>
                  </a:lnTo>
                  <a:lnTo>
                    <a:pt x="271" y="0"/>
                  </a:lnTo>
                  <a:lnTo>
                    <a:pt x="264" y="0"/>
                  </a:lnTo>
                  <a:lnTo>
                    <a:pt x="257" y="0"/>
                  </a:lnTo>
                  <a:lnTo>
                    <a:pt x="250" y="0"/>
                  </a:lnTo>
                  <a:lnTo>
                    <a:pt x="243" y="0"/>
                  </a:lnTo>
                  <a:lnTo>
                    <a:pt x="235" y="1"/>
                  </a:lnTo>
                  <a:lnTo>
                    <a:pt x="229" y="1"/>
                  </a:lnTo>
                  <a:lnTo>
                    <a:pt x="221" y="1"/>
                  </a:lnTo>
                  <a:lnTo>
                    <a:pt x="215" y="1"/>
                  </a:lnTo>
                  <a:lnTo>
                    <a:pt x="208" y="2"/>
                  </a:lnTo>
                  <a:lnTo>
                    <a:pt x="201" y="3"/>
                  </a:lnTo>
                  <a:lnTo>
                    <a:pt x="194" y="3"/>
                  </a:lnTo>
                  <a:lnTo>
                    <a:pt x="188" y="3"/>
                  </a:lnTo>
                  <a:lnTo>
                    <a:pt x="181" y="4"/>
                  </a:lnTo>
                  <a:lnTo>
                    <a:pt x="175" y="5"/>
                  </a:lnTo>
                  <a:lnTo>
                    <a:pt x="168" y="5"/>
                  </a:lnTo>
                  <a:lnTo>
                    <a:pt x="162" y="6"/>
                  </a:lnTo>
                  <a:lnTo>
                    <a:pt x="156" y="7"/>
                  </a:lnTo>
                  <a:lnTo>
                    <a:pt x="150" y="7"/>
                  </a:lnTo>
                  <a:lnTo>
                    <a:pt x="144" y="8"/>
                  </a:lnTo>
                  <a:lnTo>
                    <a:pt x="138" y="9"/>
                  </a:lnTo>
                  <a:lnTo>
                    <a:pt x="132" y="9"/>
                  </a:lnTo>
                  <a:lnTo>
                    <a:pt x="126" y="11"/>
                  </a:lnTo>
                  <a:lnTo>
                    <a:pt x="120" y="11"/>
                  </a:lnTo>
                  <a:lnTo>
                    <a:pt x="115" y="12"/>
                  </a:lnTo>
                  <a:lnTo>
                    <a:pt x="109" y="13"/>
                  </a:lnTo>
                  <a:lnTo>
                    <a:pt x="104" y="14"/>
                  </a:lnTo>
                  <a:lnTo>
                    <a:pt x="99" y="15"/>
                  </a:lnTo>
                  <a:lnTo>
                    <a:pt x="93" y="16"/>
                  </a:lnTo>
                  <a:lnTo>
                    <a:pt x="89" y="17"/>
                  </a:lnTo>
                  <a:lnTo>
                    <a:pt x="84" y="18"/>
                  </a:lnTo>
                  <a:lnTo>
                    <a:pt x="74" y="20"/>
                  </a:lnTo>
                  <a:lnTo>
                    <a:pt x="70" y="21"/>
                  </a:lnTo>
                  <a:lnTo>
                    <a:pt x="65" y="23"/>
                  </a:lnTo>
                  <a:lnTo>
                    <a:pt x="61" y="24"/>
                  </a:lnTo>
                  <a:lnTo>
                    <a:pt x="57" y="25"/>
                  </a:lnTo>
                  <a:lnTo>
                    <a:pt x="53" y="26"/>
                  </a:lnTo>
                  <a:lnTo>
                    <a:pt x="49" y="27"/>
                  </a:lnTo>
                  <a:lnTo>
                    <a:pt x="45" y="29"/>
                  </a:lnTo>
                  <a:lnTo>
                    <a:pt x="41" y="30"/>
                  </a:lnTo>
                  <a:lnTo>
                    <a:pt x="38" y="31"/>
                  </a:lnTo>
                  <a:lnTo>
                    <a:pt x="35" y="33"/>
                  </a:lnTo>
                  <a:lnTo>
                    <a:pt x="31" y="34"/>
                  </a:lnTo>
                  <a:lnTo>
                    <a:pt x="28" y="35"/>
                  </a:lnTo>
                  <a:lnTo>
                    <a:pt x="25" y="37"/>
                  </a:lnTo>
                  <a:lnTo>
                    <a:pt x="23" y="38"/>
                  </a:lnTo>
                  <a:lnTo>
                    <a:pt x="20" y="40"/>
                  </a:lnTo>
                  <a:lnTo>
                    <a:pt x="17" y="41"/>
                  </a:lnTo>
                  <a:lnTo>
                    <a:pt x="15" y="43"/>
                  </a:lnTo>
                  <a:lnTo>
                    <a:pt x="13" y="44"/>
                  </a:lnTo>
                  <a:lnTo>
                    <a:pt x="11" y="46"/>
                  </a:lnTo>
                  <a:lnTo>
                    <a:pt x="9" y="47"/>
                  </a:lnTo>
                  <a:lnTo>
                    <a:pt x="7" y="49"/>
                  </a:lnTo>
                  <a:lnTo>
                    <a:pt x="6" y="50"/>
                  </a:lnTo>
                  <a:lnTo>
                    <a:pt x="5" y="52"/>
                  </a:lnTo>
                  <a:lnTo>
                    <a:pt x="3" y="53"/>
                  </a:lnTo>
                  <a:lnTo>
                    <a:pt x="2" y="55"/>
                  </a:lnTo>
                  <a:lnTo>
                    <a:pt x="1" y="57"/>
                  </a:lnTo>
                  <a:lnTo>
                    <a:pt x="1" y="58"/>
                  </a:lnTo>
                  <a:lnTo>
                    <a:pt x="0" y="59"/>
                  </a:lnTo>
                  <a:lnTo>
                    <a:pt x="0" y="61"/>
                  </a:lnTo>
                  <a:lnTo>
                    <a:pt x="0" y="63"/>
                  </a:lnTo>
                  <a:lnTo>
                    <a:pt x="0" y="66"/>
                  </a:lnTo>
                  <a:lnTo>
                    <a:pt x="1" y="67"/>
                  </a:lnTo>
                  <a:lnTo>
                    <a:pt x="1" y="69"/>
                  </a:lnTo>
                  <a:lnTo>
                    <a:pt x="2" y="71"/>
                  </a:lnTo>
                  <a:lnTo>
                    <a:pt x="3" y="72"/>
                  </a:lnTo>
                  <a:lnTo>
                    <a:pt x="5" y="74"/>
                  </a:lnTo>
                  <a:lnTo>
                    <a:pt x="6" y="75"/>
                  </a:lnTo>
                  <a:lnTo>
                    <a:pt x="7" y="77"/>
                  </a:lnTo>
                  <a:lnTo>
                    <a:pt x="9" y="79"/>
                  </a:lnTo>
                  <a:lnTo>
                    <a:pt x="11" y="80"/>
                  </a:lnTo>
                  <a:lnTo>
                    <a:pt x="13" y="81"/>
                  </a:lnTo>
                  <a:lnTo>
                    <a:pt x="15" y="83"/>
                  </a:lnTo>
                  <a:lnTo>
                    <a:pt x="17" y="84"/>
                  </a:lnTo>
                  <a:lnTo>
                    <a:pt x="20" y="86"/>
                  </a:lnTo>
                  <a:lnTo>
                    <a:pt x="23" y="87"/>
                  </a:lnTo>
                  <a:lnTo>
                    <a:pt x="25" y="89"/>
                  </a:lnTo>
                  <a:lnTo>
                    <a:pt x="28" y="90"/>
                  </a:lnTo>
                  <a:lnTo>
                    <a:pt x="31" y="91"/>
                  </a:lnTo>
                  <a:lnTo>
                    <a:pt x="35" y="93"/>
                  </a:lnTo>
                  <a:lnTo>
                    <a:pt x="38" y="94"/>
                  </a:lnTo>
                  <a:lnTo>
                    <a:pt x="41" y="95"/>
                  </a:lnTo>
                  <a:lnTo>
                    <a:pt x="45" y="97"/>
                  </a:lnTo>
                  <a:lnTo>
                    <a:pt x="49" y="98"/>
                  </a:lnTo>
                  <a:lnTo>
                    <a:pt x="53" y="99"/>
                  </a:lnTo>
                  <a:lnTo>
                    <a:pt x="57" y="101"/>
                  </a:lnTo>
                  <a:lnTo>
                    <a:pt x="61" y="101"/>
                  </a:lnTo>
                  <a:lnTo>
                    <a:pt x="65" y="103"/>
                  </a:lnTo>
                  <a:lnTo>
                    <a:pt x="70" y="104"/>
                  </a:lnTo>
                  <a:lnTo>
                    <a:pt x="74" y="105"/>
                  </a:lnTo>
                  <a:lnTo>
                    <a:pt x="79" y="106"/>
                  </a:lnTo>
                  <a:lnTo>
                    <a:pt x="84" y="107"/>
                  </a:lnTo>
                  <a:lnTo>
                    <a:pt x="93" y="109"/>
                  </a:lnTo>
                  <a:lnTo>
                    <a:pt x="99" y="110"/>
                  </a:lnTo>
                  <a:lnTo>
                    <a:pt x="104" y="111"/>
                  </a:lnTo>
                  <a:lnTo>
                    <a:pt x="109" y="112"/>
                  </a:lnTo>
                  <a:lnTo>
                    <a:pt x="115" y="113"/>
                  </a:lnTo>
                  <a:lnTo>
                    <a:pt x="120" y="114"/>
                  </a:lnTo>
                  <a:lnTo>
                    <a:pt x="126" y="115"/>
                  </a:lnTo>
                  <a:lnTo>
                    <a:pt x="132" y="116"/>
                  </a:lnTo>
                  <a:lnTo>
                    <a:pt x="138" y="117"/>
                  </a:lnTo>
                  <a:lnTo>
                    <a:pt x="144" y="117"/>
                  </a:lnTo>
                  <a:lnTo>
                    <a:pt x="150" y="118"/>
                  </a:lnTo>
                  <a:lnTo>
                    <a:pt x="156" y="119"/>
                  </a:lnTo>
                  <a:lnTo>
                    <a:pt x="162" y="119"/>
                  </a:lnTo>
                  <a:lnTo>
                    <a:pt x="168" y="120"/>
                  </a:lnTo>
                  <a:lnTo>
                    <a:pt x="175" y="121"/>
                  </a:lnTo>
                  <a:lnTo>
                    <a:pt x="181" y="121"/>
                  </a:lnTo>
                  <a:lnTo>
                    <a:pt x="188" y="122"/>
                  </a:lnTo>
                  <a:lnTo>
                    <a:pt x="194" y="122"/>
                  </a:lnTo>
                  <a:lnTo>
                    <a:pt x="201" y="123"/>
                  </a:lnTo>
                  <a:lnTo>
                    <a:pt x="208" y="123"/>
                  </a:lnTo>
                  <a:lnTo>
                    <a:pt x="215" y="123"/>
                  </a:lnTo>
                  <a:lnTo>
                    <a:pt x="221" y="124"/>
                  </a:lnTo>
                  <a:lnTo>
                    <a:pt x="229" y="124"/>
                  </a:lnTo>
                  <a:lnTo>
                    <a:pt x="235" y="125"/>
                  </a:lnTo>
                  <a:lnTo>
                    <a:pt x="243" y="125"/>
                  </a:lnTo>
                  <a:lnTo>
                    <a:pt x="250" y="125"/>
                  </a:lnTo>
                  <a:lnTo>
                    <a:pt x="257" y="125"/>
                  </a:lnTo>
                  <a:lnTo>
                    <a:pt x="264" y="125"/>
                  </a:lnTo>
                  <a:lnTo>
                    <a:pt x="271" y="125"/>
                  </a:lnTo>
                  <a:lnTo>
                    <a:pt x="279" y="125"/>
                  </a:lnTo>
                  <a:lnTo>
                    <a:pt x="286" y="126"/>
                  </a:lnTo>
                </a:path>
              </a:pathLst>
            </a:custGeom>
            <a:grpFill/>
            <a:ln w="9525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0"/>
              </a:endParaRPr>
            </a:p>
          </p:txBody>
        </p:sp>
      </p:grpSp>
      <p:grpSp>
        <p:nvGrpSpPr>
          <p:cNvPr id="5" name="Group 40"/>
          <p:cNvGrpSpPr/>
          <p:nvPr/>
        </p:nvGrpSpPr>
        <p:grpSpPr bwMode="auto">
          <a:xfrm>
            <a:off x="3458346" y="2203913"/>
            <a:ext cx="384233" cy="122283"/>
            <a:chOff x="2657475" y="1168400"/>
            <a:chExt cx="936625" cy="312738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58" name="Freeform 18"/>
            <p:cNvSpPr>
              <a:spLocks/>
            </p:cNvSpPr>
            <p:nvPr/>
          </p:nvSpPr>
          <p:spPr bwMode="auto">
            <a:xfrm>
              <a:off x="2659062" y="1257300"/>
              <a:ext cx="935038" cy="223838"/>
            </a:xfrm>
            <a:custGeom>
              <a:avLst/>
              <a:gdLst>
                <a:gd name="T0" fmla="*/ 571 w 572"/>
                <a:gd name="T1" fmla="*/ 1 h 141"/>
                <a:gd name="T2" fmla="*/ 571 w 572"/>
                <a:gd name="T3" fmla="*/ 3 h 141"/>
                <a:gd name="T4" fmla="*/ 571 w 572"/>
                <a:gd name="T5" fmla="*/ 14 h 141"/>
                <a:gd name="T6" fmla="*/ 570 w 572"/>
                <a:gd name="T7" fmla="*/ 29 h 141"/>
                <a:gd name="T8" fmla="*/ 569 w 572"/>
                <a:gd name="T9" fmla="*/ 47 h 141"/>
                <a:gd name="T10" fmla="*/ 569 w 572"/>
                <a:gd name="T11" fmla="*/ 65 h 141"/>
                <a:gd name="T12" fmla="*/ 568 w 572"/>
                <a:gd name="T13" fmla="*/ 77 h 141"/>
                <a:gd name="T14" fmla="*/ 568 w 572"/>
                <a:gd name="T15" fmla="*/ 83 h 141"/>
                <a:gd name="T16" fmla="*/ 563 w 572"/>
                <a:gd name="T17" fmla="*/ 90 h 141"/>
                <a:gd name="T18" fmla="*/ 557 w 572"/>
                <a:gd name="T19" fmla="*/ 95 h 141"/>
                <a:gd name="T20" fmla="*/ 549 w 572"/>
                <a:gd name="T21" fmla="*/ 100 h 141"/>
                <a:gd name="T22" fmla="*/ 540 w 572"/>
                <a:gd name="T23" fmla="*/ 105 h 141"/>
                <a:gd name="T24" fmla="*/ 529 w 572"/>
                <a:gd name="T25" fmla="*/ 110 h 141"/>
                <a:gd name="T26" fmla="*/ 515 w 572"/>
                <a:gd name="T27" fmla="*/ 114 h 141"/>
                <a:gd name="T28" fmla="*/ 501 w 572"/>
                <a:gd name="T29" fmla="*/ 118 h 141"/>
                <a:gd name="T30" fmla="*/ 479 w 572"/>
                <a:gd name="T31" fmla="*/ 123 h 141"/>
                <a:gd name="T32" fmla="*/ 458 w 572"/>
                <a:gd name="T33" fmla="*/ 127 h 141"/>
                <a:gd name="T34" fmla="*/ 435 w 572"/>
                <a:gd name="T35" fmla="*/ 131 h 141"/>
                <a:gd name="T36" fmla="*/ 411 w 572"/>
                <a:gd name="T37" fmla="*/ 133 h 141"/>
                <a:gd name="T38" fmla="*/ 386 w 572"/>
                <a:gd name="T39" fmla="*/ 136 h 141"/>
                <a:gd name="T40" fmla="*/ 360 w 572"/>
                <a:gd name="T41" fmla="*/ 138 h 141"/>
                <a:gd name="T42" fmla="*/ 332 w 572"/>
                <a:gd name="T43" fmla="*/ 139 h 141"/>
                <a:gd name="T44" fmla="*/ 303 w 572"/>
                <a:gd name="T45" fmla="*/ 140 h 141"/>
                <a:gd name="T46" fmla="*/ 267 w 572"/>
                <a:gd name="T47" fmla="*/ 140 h 141"/>
                <a:gd name="T48" fmla="*/ 238 w 572"/>
                <a:gd name="T49" fmla="*/ 139 h 141"/>
                <a:gd name="T50" fmla="*/ 210 w 572"/>
                <a:gd name="T51" fmla="*/ 137 h 141"/>
                <a:gd name="T52" fmla="*/ 183 w 572"/>
                <a:gd name="T53" fmla="*/ 135 h 141"/>
                <a:gd name="T54" fmla="*/ 158 w 572"/>
                <a:gd name="T55" fmla="*/ 133 h 141"/>
                <a:gd name="T56" fmla="*/ 134 w 572"/>
                <a:gd name="T57" fmla="*/ 130 h 141"/>
                <a:gd name="T58" fmla="*/ 111 w 572"/>
                <a:gd name="T59" fmla="*/ 126 h 141"/>
                <a:gd name="T60" fmla="*/ 90 w 572"/>
                <a:gd name="T61" fmla="*/ 122 h 141"/>
                <a:gd name="T62" fmla="*/ 77 w 572"/>
                <a:gd name="T63" fmla="*/ 119 h 141"/>
                <a:gd name="T64" fmla="*/ 70 w 572"/>
                <a:gd name="T65" fmla="*/ 117 h 141"/>
                <a:gd name="T66" fmla="*/ 62 w 572"/>
                <a:gd name="T67" fmla="*/ 115 h 141"/>
                <a:gd name="T68" fmla="*/ 55 w 572"/>
                <a:gd name="T69" fmla="*/ 113 h 141"/>
                <a:gd name="T70" fmla="*/ 47 w 572"/>
                <a:gd name="T71" fmla="*/ 110 h 141"/>
                <a:gd name="T72" fmla="*/ 41 w 572"/>
                <a:gd name="T73" fmla="*/ 107 h 141"/>
                <a:gd name="T74" fmla="*/ 35 w 572"/>
                <a:gd name="T75" fmla="*/ 105 h 141"/>
                <a:gd name="T76" fmla="*/ 29 w 572"/>
                <a:gd name="T77" fmla="*/ 103 h 141"/>
                <a:gd name="T78" fmla="*/ 23 w 572"/>
                <a:gd name="T79" fmla="*/ 99 h 141"/>
                <a:gd name="T80" fmla="*/ 18 w 572"/>
                <a:gd name="T81" fmla="*/ 97 h 141"/>
                <a:gd name="T82" fmla="*/ 14 w 572"/>
                <a:gd name="T83" fmla="*/ 94 h 141"/>
                <a:gd name="T84" fmla="*/ 11 w 572"/>
                <a:gd name="T85" fmla="*/ 91 h 141"/>
                <a:gd name="T86" fmla="*/ 8 w 572"/>
                <a:gd name="T87" fmla="*/ 89 h 141"/>
                <a:gd name="T88" fmla="*/ 6 w 572"/>
                <a:gd name="T89" fmla="*/ 87 h 141"/>
                <a:gd name="T90" fmla="*/ 4 w 572"/>
                <a:gd name="T91" fmla="*/ 84 h 141"/>
                <a:gd name="T92" fmla="*/ 2 w 572"/>
                <a:gd name="T93" fmla="*/ 81 h 141"/>
                <a:gd name="T94" fmla="*/ 1 w 572"/>
                <a:gd name="T95" fmla="*/ 72 h 141"/>
                <a:gd name="T96" fmla="*/ 0 w 572"/>
                <a:gd name="T97" fmla="*/ 59 h 141"/>
                <a:gd name="T98" fmla="*/ 0 w 572"/>
                <a:gd name="T99" fmla="*/ 43 h 141"/>
                <a:gd name="T100" fmla="*/ 0 w 572"/>
                <a:gd name="T101" fmla="*/ 28 h 141"/>
                <a:gd name="T102" fmla="*/ 0 w 572"/>
                <a:gd name="T103" fmla="*/ 15 h 141"/>
                <a:gd name="T104" fmla="*/ 0 w 572"/>
                <a:gd name="T105" fmla="*/ 6 h 141"/>
                <a:gd name="T106" fmla="*/ 0 w 572"/>
                <a:gd name="T107" fmla="*/ 5 h 141"/>
                <a:gd name="T108" fmla="*/ 53 w 572"/>
                <a:gd name="T109" fmla="*/ 7 h 141"/>
                <a:gd name="T110" fmla="*/ 125 w 572"/>
                <a:gd name="T111" fmla="*/ 7 h 141"/>
                <a:gd name="T112" fmla="*/ 196 w 572"/>
                <a:gd name="T113" fmla="*/ 8 h 141"/>
                <a:gd name="T114" fmla="*/ 267 w 572"/>
                <a:gd name="T115" fmla="*/ 8 h 141"/>
                <a:gd name="T116" fmla="*/ 339 w 572"/>
                <a:gd name="T117" fmla="*/ 9 h 141"/>
                <a:gd name="T118" fmla="*/ 410 w 572"/>
                <a:gd name="T119" fmla="*/ 9 h 141"/>
                <a:gd name="T120" fmla="*/ 482 w 572"/>
                <a:gd name="T121" fmla="*/ 9 h 141"/>
                <a:gd name="T122" fmla="*/ 553 w 572"/>
                <a:gd name="T123" fmla="*/ 1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2" h="141">
                  <a:moveTo>
                    <a:pt x="571" y="10"/>
                  </a:moveTo>
                  <a:lnTo>
                    <a:pt x="571" y="3"/>
                  </a:lnTo>
                  <a:lnTo>
                    <a:pt x="571" y="2"/>
                  </a:lnTo>
                  <a:lnTo>
                    <a:pt x="571" y="1"/>
                  </a:lnTo>
                  <a:lnTo>
                    <a:pt x="571" y="0"/>
                  </a:lnTo>
                  <a:lnTo>
                    <a:pt x="571" y="1"/>
                  </a:lnTo>
                  <a:lnTo>
                    <a:pt x="571" y="1"/>
                  </a:lnTo>
                  <a:lnTo>
                    <a:pt x="571" y="3"/>
                  </a:lnTo>
                  <a:lnTo>
                    <a:pt x="571" y="5"/>
                  </a:lnTo>
                  <a:lnTo>
                    <a:pt x="571" y="7"/>
                  </a:lnTo>
                  <a:lnTo>
                    <a:pt x="571" y="10"/>
                  </a:lnTo>
                  <a:lnTo>
                    <a:pt x="571" y="14"/>
                  </a:lnTo>
                  <a:lnTo>
                    <a:pt x="571" y="17"/>
                  </a:lnTo>
                  <a:lnTo>
                    <a:pt x="570" y="21"/>
                  </a:lnTo>
                  <a:lnTo>
                    <a:pt x="570" y="25"/>
                  </a:lnTo>
                  <a:lnTo>
                    <a:pt x="570" y="29"/>
                  </a:lnTo>
                  <a:lnTo>
                    <a:pt x="570" y="34"/>
                  </a:lnTo>
                  <a:lnTo>
                    <a:pt x="570" y="39"/>
                  </a:lnTo>
                  <a:lnTo>
                    <a:pt x="570" y="43"/>
                  </a:lnTo>
                  <a:lnTo>
                    <a:pt x="569" y="47"/>
                  </a:lnTo>
                  <a:lnTo>
                    <a:pt x="569" y="52"/>
                  </a:lnTo>
                  <a:lnTo>
                    <a:pt x="569" y="56"/>
                  </a:lnTo>
                  <a:lnTo>
                    <a:pt x="569" y="61"/>
                  </a:lnTo>
                  <a:lnTo>
                    <a:pt x="569" y="65"/>
                  </a:lnTo>
                  <a:lnTo>
                    <a:pt x="569" y="68"/>
                  </a:lnTo>
                  <a:lnTo>
                    <a:pt x="569" y="71"/>
                  </a:lnTo>
                  <a:lnTo>
                    <a:pt x="568" y="75"/>
                  </a:lnTo>
                  <a:lnTo>
                    <a:pt x="568" y="77"/>
                  </a:lnTo>
                  <a:lnTo>
                    <a:pt x="568" y="79"/>
                  </a:lnTo>
                  <a:lnTo>
                    <a:pt x="568" y="81"/>
                  </a:lnTo>
                  <a:lnTo>
                    <a:pt x="568" y="82"/>
                  </a:lnTo>
                  <a:lnTo>
                    <a:pt x="568" y="83"/>
                  </a:lnTo>
                  <a:lnTo>
                    <a:pt x="566" y="85"/>
                  </a:lnTo>
                  <a:lnTo>
                    <a:pt x="565" y="87"/>
                  </a:lnTo>
                  <a:lnTo>
                    <a:pt x="564" y="88"/>
                  </a:lnTo>
                  <a:lnTo>
                    <a:pt x="563" y="90"/>
                  </a:lnTo>
                  <a:lnTo>
                    <a:pt x="561" y="91"/>
                  </a:lnTo>
                  <a:lnTo>
                    <a:pt x="560" y="92"/>
                  </a:lnTo>
                  <a:lnTo>
                    <a:pt x="558" y="94"/>
                  </a:lnTo>
                  <a:lnTo>
                    <a:pt x="557" y="95"/>
                  </a:lnTo>
                  <a:lnTo>
                    <a:pt x="555" y="96"/>
                  </a:lnTo>
                  <a:lnTo>
                    <a:pt x="553" y="97"/>
                  </a:lnTo>
                  <a:lnTo>
                    <a:pt x="551" y="99"/>
                  </a:lnTo>
                  <a:lnTo>
                    <a:pt x="549" y="100"/>
                  </a:lnTo>
                  <a:lnTo>
                    <a:pt x="547" y="101"/>
                  </a:lnTo>
                  <a:lnTo>
                    <a:pt x="545" y="103"/>
                  </a:lnTo>
                  <a:lnTo>
                    <a:pt x="542" y="104"/>
                  </a:lnTo>
                  <a:lnTo>
                    <a:pt x="540" y="105"/>
                  </a:lnTo>
                  <a:lnTo>
                    <a:pt x="537" y="106"/>
                  </a:lnTo>
                  <a:lnTo>
                    <a:pt x="534" y="107"/>
                  </a:lnTo>
                  <a:lnTo>
                    <a:pt x="531" y="109"/>
                  </a:lnTo>
                  <a:lnTo>
                    <a:pt x="529" y="110"/>
                  </a:lnTo>
                  <a:lnTo>
                    <a:pt x="525" y="111"/>
                  </a:lnTo>
                  <a:lnTo>
                    <a:pt x="522" y="112"/>
                  </a:lnTo>
                  <a:lnTo>
                    <a:pt x="519" y="113"/>
                  </a:lnTo>
                  <a:lnTo>
                    <a:pt x="515" y="114"/>
                  </a:lnTo>
                  <a:lnTo>
                    <a:pt x="512" y="115"/>
                  </a:lnTo>
                  <a:lnTo>
                    <a:pt x="509" y="116"/>
                  </a:lnTo>
                  <a:lnTo>
                    <a:pt x="505" y="117"/>
                  </a:lnTo>
                  <a:lnTo>
                    <a:pt x="501" y="118"/>
                  </a:lnTo>
                  <a:lnTo>
                    <a:pt x="497" y="119"/>
                  </a:lnTo>
                  <a:lnTo>
                    <a:pt x="493" y="120"/>
                  </a:lnTo>
                  <a:lnTo>
                    <a:pt x="489" y="121"/>
                  </a:lnTo>
                  <a:lnTo>
                    <a:pt x="479" y="123"/>
                  </a:lnTo>
                  <a:lnTo>
                    <a:pt x="474" y="124"/>
                  </a:lnTo>
                  <a:lnTo>
                    <a:pt x="469" y="125"/>
                  </a:lnTo>
                  <a:lnTo>
                    <a:pt x="463" y="126"/>
                  </a:lnTo>
                  <a:lnTo>
                    <a:pt x="458" y="127"/>
                  </a:lnTo>
                  <a:lnTo>
                    <a:pt x="453" y="128"/>
                  </a:lnTo>
                  <a:lnTo>
                    <a:pt x="447" y="129"/>
                  </a:lnTo>
                  <a:lnTo>
                    <a:pt x="441" y="130"/>
                  </a:lnTo>
                  <a:lnTo>
                    <a:pt x="435" y="131"/>
                  </a:lnTo>
                  <a:lnTo>
                    <a:pt x="430" y="131"/>
                  </a:lnTo>
                  <a:lnTo>
                    <a:pt x="424" y="132"/>
                  </a:lnTo>
                  <a:lnTo>
                    <a:pt x="418" y="133"/>
                  </a:lnTo>
                  <a:lnTo>
                    <a:pt x="411" y="133"/>
                  </a:lnTo>
                  <a:lnTo>
                    <a:pt x="405" y="134"/>
                  </a:lnTo>
                  <a:lnTo>
                    <a:pt x="399" y="135"/>
                  </a:lnTo>
                  <a:lnTo>
                    <a:pt x="393" y="135"/>
                  </a:lnTo>
                  <a:lnTo>
                    <a:pt x="386" y="136"/>
                  </a:lnTo>
                  <a:lnTo>
                    <a:pt x="380" y="137"/>
                  </a:lnTo>
                  <a:lnTo>
                    <a:pt x="373" y="137"/>
                  </a:lnTo>
                  <a:lnTo>
                    <a:pt x="367" y="137"/>
                  </a:lnTo>
                  <a:lnTo>
                    <a:pt x="360" y="138"/>
                  </a:lnTo>
                  <a:lnTo>
                    <a:pt x="353" y="138"/>
                  </a:lnTo>
                  <a:lnTo>
                    <a:pt x="346" y="139"/>
                  </a:lnTo>
                  <a:lnTo>
                    <a:pt x="339" y="139"/>
                  </a:lnTo>
                  <a:lnTo>
                    <a:pt x="332" y="139"/>
                  </a:lnTo>
                  <a:lnTo>
                    <a:pt x="325" y="139"/>
                  </a:lnTo>
                  <a:lnTo>
                    <a:pt x="318" y="140"/>
                  </a:lnTo>
                  <a:lnTo>
                    <a:pt x="311" y="140"/>
                  </a:lnTo>
                  <a:lnTo>
                    <a:pt x="303" y="140"/>
                  </a:lnTo>
                  <a:lnTo>
                    <a:pt x="296" y="140"/>
                  </a:lnTo>
                  <a:lnTo>
                    <a:pt x="289" y="140"/>
                  </a:lnTo>
                  <a:lnTo>
                    <a:pt x="274" y="140"/>
                  </a:lnTo>
                  <a:lnTo>
                    <a:pt x="267" y="140"/>
                  </a:lnTo>
                  <a:lnTo>
                    <a:pt x="259" y="140"/>
                  </a:lnTo>
                  <a:lnTo>
                    <a:pt x="252" y="139"/>
                  </a:lnTo>
                  <a:lnTo>
                    <a:pt x="245" y="139"/>
                  </a:lnTo>
                  <a:lnTo>
                    <a:pt x="238" y="139"/>
                  </a:lnTo>
                  <a:lnTo>
                    <a:pt x="231" y="139"/>
                  </a:lnTo>
                  <a:lnTo>
                    <a:pt x="224" y="138"/>
                  </a:lnTo>
                  <a:lnTo>
                    <a:pt x="217" y="138"/>
                  </a:lnTo>
                  <a:lnTo>
                    <a:pt x="210" y="137"/>
                  </a:lnTo>
                  <a:lnTo>
                    <a:pt x="203" y="137"/>
                  </a:lnTo>
                  <a:lnTo>
                    <a:pt x="197" y="137"/>
                  </a:lnTo>
                  <a:lnTo>
                    <a:pt x="190" y="136"/>
                  </a:lnTo>
                  <a:lnTo>
                    <a:pt x="183" y="135"/>
                  </a:lnTo>
                  <a:lnTo>
                    <a:pt x="177" y="135"/>
                  </a:lnTo>
                  <a:lnTo>
                    <a:pt x="171" y="134"/>
                  </a:lnTo>
                  <a:lnTo>
                    <a:pt x="164" y="133"/>
                  </a:lnTo>
                  <a:lnTo>
                    <a:pt x="158" y="133"/>
                  </a:lnTo>
                  <a:lnTo>
                    <a:pt x="152" y="132"/>
                  </a:lnTo>
                  <a:lnTo>
                    <a:pt x="145" y="131"/>
                  </a:lnTo>
                  <a:lnTo>
                    <a:pt x="139" y="131"/>
                  </a:lnTo>
                  <a:lnTo>
                    <a:pt x="134" y="130"/>
                  </a:lnTo>
                  <a:lnTo>
                    <a:pt x="128" y="129"/>
                  </a:lnTo>
                  <a:lnTo>
                    <a:pt x="122" y="128"/>
                  </a:lnTo>
                  <a:lnTo>
                    <a:pt x="117" y="127"/>
                  </a:lnTo>
                  <a:lnTo>
                    <a:pt x="111" y="126"/>
                  </a:lnTo>
                  <a:lnTo>
                    <a:pt x="106" y="125"/>
                  </a:lnTo>
                  <a:lnTo>
                    <a:pt x="100" y="124"/>
                  </a:lnTo>
                  <a:lnTo>
                    <a:pt x="95" y="123"/>
                  </a:lnTo>
                  <a:lnTo>
                    <a:pt x="90" y="122"/>
                  </a:lnTo>
                  <a:lnTo>
                    <a:pt x="85" y="121"/>
                  </a:lnTo>
                  <a:lnTo>
                    <a:pt x="81" y="120"/>
                  </a:lnTo>
                  <a:lnTo>
                    <a:pt x="79" y="120"/>
                  </a:lnTo>
                  <a:lnTo>
                    <a:pt x="77" y="119"/>
                  </a:lnTo>
                  <a:lnTo>
                    <a:pt x="75" y="119"/>
                  </a:lnTo>
                  <a:lnTo>
                    <a:pt x="73" y="118"/>
                  </a:lnTo>
                  <a:lnTo>
                    <a:pt x="71" y="118"/>
                  </a:lnTo>
                  <a:lnTo>
                    <a:pt x="70" y="117"/>
                  </a:lnTo>
                  <a:lnTo>
                    <a:pt x="68" y="117"/>
                  </a:lnTo>
                  <a:lnTo>
                    <a:pt x="66" y="116"/>
                  </a:lnTo>
                  <a:lnTo>
                    <a:pt x="64" y="115"/>
                  </a:lnTo>
                  <a:lnTo>
                    <a:pt x="62" y="115"/>
                  </a:lnTo>
                  <a:lnTo>
                    <a:pt x="60" y="114"/>
                  </a:lnTo>
                  <a:lnTo>
                    <a:pt x="58" y="114"/>
                  </a:lnTo>
                  <a:lnTo>
                    <a:pt x="57" y="113"/>
                  </a:lnTo>
                  <a:lnTo>
                    <a:pt x="55" y="113"/>
                  </a:lnTo>
                  <a:lnTo>
                    <a:pt x="53" y="112"/>
                  </a:lnTo>
                  <a:lnTo>
                    <a:pt x="51" y="111"/>
                  </a:lnTo>
                  <a:lnTo>
                    <a:pt x="49" y="111"/>
                  </a:lnTo>
                  <a:lnTo>
                    <a:pt x="47" y="110"/>
                  </a:lnTo>
                  <a:lnTo>
                    <a:pt x="46" y="109"/>
                  </a:lnTo>
                  <a:lnTo>
                    <a:pt x="44" y="109"/>
                  </a:lnTo>
                  <a:lnTo>
                    <a:pt x="42" y="108"/>
                  </a:lnTo>
                  <a:lnTo>
                    <a:pt x="41" y="107"/>
                  </a:lnTo>
                  <a:lnTo>
                    <a:pt x="39" y="107"/>
                  </a:lnTo>
                  <a:lnTo>
                    <a:pt x="37" y="106"/>
                  </a:lnTo>
                  <a:lnTo>
                    <a:pt x="36" y="105"/>
                  </a:lnTo>
                  <a:lnTo>
                    <a:pt x="35" y="105"/>
                  </a:lnTo>
                  <a:lnTo>
                    <a:pt x="33" y="104"/>
                  </a:lnTo>
                  <a:lnTo>
                    <a:pt x="31" y="104"/>
                  </a:lnTo>
                  <a:lnTo>
                    <a:pt x="30" y="103"/>
                  </a:lnTo>
                  <a:lnTo>
                    <a:pt x="29" y="103"/>
                  </a:lnTo>
                  <a:lnTo>
                    <a:pt x="26" y="101"/>
                  </a:lnTo>
                  <a:lnTo>
                    <a:pt x="25" y="100"/>
                  </a:lnTo>
                  <a:lnTo>
                    <a:pt x="24" y="100"/>
                  </a:lnTo>
                  <a:lnTo>
                    <a:pt x="23" y="99"/>
                  </a:lnTo>
                  <a:lnTo>
                    <a:pt x="21" y="98"/>
                  </a:lnTo>
                  <a:lnTo>
                    <a:pt x="20" y="98"/>
                  </a:lnTo>
                  <a:lnTo>
                    <a:pt x="19" y="97"/>
                  </a:lnTo>
                  <a:lnTo>
                    <a:pt x="18" y="97"/>
                  </a:lnTo>
                  <a:lnTo>
                    <a:pt x="17" y="96"/>
                  </a:lnTo>
                  <a:lnTo>
                    <a:pt x="16" y="95"/>
                  </a:lnTo>
                  <a:lnTo>
                    <a:pt x="15" y="95"/>
                  </a:lnTo>
                  <a:lnTo>
                    <a:pt x="14" y="94"/>
                  </a:lnTo>
                  <a:lnTo>
                    <a:pt x="13" y="93"/>
                  </a:lnTo>
                  <a:lnTo>
                    <a:pt x="13" y="93"/>
                  </a:lnTo>
                  <a:lnTo>
                    <a:pt x="12" y="92"/>
                  </a:lnTo>
                  <a:lnTo>
                    <a:pt x="11" y="91"/>
                  </a:lnTo>
                  <a:lnTo>
                    <a:pt x="10" y="91"/>
                  </a:lnTo>
                  <a:lnTo>
                    <a:pt x="9" y="90"/>
                  </a:lnTo>
                  <a:lnTo>
                    <a:pt x="9" y="89"/>
                  </a:lnTo>
                  <a:lnTo>
                    <a:pt x="8" y="89"/>
                  </a:lnTo>
                  <a:lnTo>
                    <a:pt x="7" y="88"/>
                  </a:lnTo>
                  <a:lnTo>
                    <a:pt x="7" y="88"/>
                  </a:lnTo>
                  <a:lnTo>
                    <a:pt x="6" y="87"/>
                  </a:lnTo>
                  <a:lnTo>
                    <a:pt x="6" y="87"/>
                  </a:lnTo>
                  <a:lnTo>
                    <a:pt x="5" y="86"/>
                  </a:lnTo>
                  <a:lnTo>
                    <a:pt x="5" y="85"/>
                  </a:lnTo>
                  <a:lnTo>
                    <a:pt x="4" y="85"/>
                  </a:lnTo>
                  <a:lnTo>
                    <a:pt x="4" y="84"/>
                  </a:lnTo>
                  <a:lnTo>
                    <a:pt x="3" y="84"/>
                  </a:lnTo>
                  <a:lnTo>
                    <a:pt x="3" y="83"/>
                  </a:lnTo>
                  <a:lnTo>
                    <a:pt x="3" y="83"/>
                  </a:lnTo>
                  <a:lnTo>
                    <a:pt x="2" y="81"/>
                  </a:lnTo>
                  <a:lnTo>
                    <a:pt x="2" y="79"/>
                  </a:lnTo>
                  <a:lnTo>
                    <a:pt x="1" y="77"/>
                  </a:lnTo>
                  <a:lnTo>
                    <a:pt x="1" y="75"/>
                  </a:lnTo>
                  <a:lnTo>
                    <a:pt x="1" y="72"/>
                  </a:lnTo>
                  <a:lnTo>
                    <a:pt x="1" y="69"/>
                  </a:lnTo>
                  <a:lnTo>
                    <a:pt x="1" y="66"/>
                  </a:lnTo>
                  <a:lnTo>
                    <a:pt x="1" y="62"/>
                  </a:lnTo>
                  <a:lnTo>
                    <a:pt x="0" y="59"/>
                  </a:lnTo>
                  <a:lnTo>
                    <a:pt x="0" y="55"/>
                  </a:lnTo>
                  <a:lnTo>
                    <a:pt x="0" y="51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0" y="39"/>
                  </a:lnTo>
                  <a:lnTo>
                    <a:pt x="0" y="35"/>
                  </a:lnTo>
                  <a:lnTo>
                    <a:pt x="0" y="31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35" y="7"/>
                  </a:lnTo>
                  <a:lnTo>
                    <a:pt x="53" y="7"/>
                  </a:lnTo>
                  <a:lnTo>
                    <a:pt x="71" y="7"/>
                  </a:lnTo>
                  <a:lnTo>
                    <a:pt x="89" y="7"/>
                  </a:lnTo>
                  <a:lnTo>
                    <a:pt x="107" y="7"/>
                  </a:lnTo>
                  <a:lnTo>
                    <a:pt x="125" y="7"/>
                  </a:lnTo>
                  <a:lnTo>
                    <a:pt x="143" y="8"/>
                  </a:lnTo>
                  <a:lnTo>
                    <a:pt x="160" y="8"/>
                  </a:lnTo>
                  <a:lnTo>
                    <a:pt x="178" y="8"/>
                  </a:lnTo>
                  <a:lnTo>
                    <a:pt x="196" y="8"/>
                  </a:lnTo>
                  <a:lnTo>
                    <a:pt x="214" y="8"/>
                  </a:lnTo>
                  <a:lnTo>
                    <a:pt x="232" y="8"/>
                  </a:lnTo>
                  <a:lnTo>
                    <a:pt x="249" y="8"/>
                  </a:lnTo>
                  <a:lnTo>
                    <a:pt x="267" y="8"/>
                  </a:lnTo>
                  <a:lnTo>
                    <a:pt x="285" y="9"/>
                  </a:lnTo>
                  <a:lnTo>
                    <a:pt x="303" y="9"/>
                  </a:lnTo>
                  <a:lnTo>
                    <a:pt x="321" y="9"/>
                  </a:lnTo>
                  <a:lnTo>
                    <a:pt x="339" y="9"/>
                  </a:lnTo>
                  <a:lnTo>
                    <a:pt x="357" y="9"/>
                  </a:lnTo>
                  <a:lnTo>
                    <a:pt x="375" y="9"/>
                  </a:lnTo>
                  <a:lnTo>
                    <a:pt x="392" y="9"/>
                  </a:lnTo>
                  <a:lnTo>
                    <a:pt x="410" y="9"/>
                  </a:lnTo>
                  <a:lnTo>
                    <a:pt x="428" y="9"/>
                  </a:lnTo>
                  <a:lnTo>
                    <a:pt x="446" y="9"/>
                  </a:lnTo>
                  <a:lnTo>
                    <a:pt x="464" y="9"/>
                  </a:lnTo>
                  <a:lnTo>
                    <a:pt x="482" y="9"/>
                  </a:lnTo>
                  <a:lnTo>
                    <a:pt x="499" y="9"/>
                  </a:lnTo>
                  <a:lnTo>
                    <a:pt x="517" y="9"/>
                  </a:lnTo>
                  <a:lnTo>
                    <a:pt x="535" y="10"/>
                  </a:lnTo>
                  <a:lnTo>
                    <a:pt x="553" y="10"/>
                  </a:lnTo>
                  <a:lnTo>
                    <a:pt x="571" y="10"/>
                  </a:lnTo>
                </a:path>
              </a:pathLst>
            </a:custGeom>
            <a:grpFill/>
            <a:ln w="9525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0"/>
              </a:endParaRPr>
            </a:p>
          </p:txBody>
        </p:sp>
        <p:sp>
          <p:nvSpPr>
            <p:cNvPr id="83" name="Freeform 19"/>
            <p:cNvSpPr>
              <a:spLocks/>
            </p:cNvSpPr>
            <p:nvPr/>
          </p:nvSpPr>
          <p:spPr bwMode="auto">
            <a:xfrm>
              <a:off x="2657475" y="1168400"/>
              <a:ext cx="935037" cy="201613"/>
            </a:xfrm>
            <a:custGeom>
              <a:avLst/>
              <a:gdLst>
                <a:gd name="T0" fmla="*/ 315 w 573"/>
                <a:gd name="T1" fmla="*/ 126 h 127"/>
                <a:gd name="T2" fmla="*/ 344 w 573"/>
                <a:gd name="T3" fmla="*/ 125 h 127"/>
                <a:gd name="T4" fmla="*/ 371 w 573"/>
                <a:gd name="T5" fmla="*/ 123 h 127"/>
                <a:gd name="T6" fmla="*/ 397 w 573"/>
                <a:gd name="T7" fmla="*/ 121 h 127"/>
                <a:gd name="T8" fmla="*/ 422 w 573"/>
                <a:gd name="T9" fmla="*/ 118 h 127"/>
                <a:gd name="T10" fmla="*/ 446 w 573"/>
                <a:gd name="T11" fmla="*/ 115 h 127"/>
                <a:gd name="T12" fmla="*/ 468 w 573"/>
                <a:gd name="T13" fmla="*/ 112 h 127"/>
                <a:gd name="T14" fmla="*/ 488 w 573"/>
                <a:gd name="T15" fmla="*/ 108 h 127"/>
                <a:gd name="T16" fmla="*/ 511 w 573"/>
                <a:gd name="T17" fmla="*/ 102 h 127"/>
                <a:gd name="T18" fmla="*/ 527 w 573"/>
                <a:gd name="T19" fmla="*/ 97 h 127"/>
                <a:gd name="T20" fmla="*/ 540 w 573"/>
                <a:gd name="T21" fmla="*/ 92 h 127"/>
                <a:gd name="T22" fmla="*/ 552 w 573"/>
                <a:gd name="T23" fmla="*/ 86 h 127"/>
                <a:gd name="T24" fmla="*/ 561 w 573"/>
                <a:gd name="T25" fmla="*/ 80 h 127"/>
                <a:gd name="T26" fmla="*/ 567 w 573"/>
                <a:gd name="T27" fmla="*/ 74 h 127"/>
                <a:gd name="T28" fmla="*/ 571 w 573"/>
                <a:gd name="T29" fmla="*/ 68 h 127"/>
                <a:gd name="T30" fmla="*/ 572 w 573"/>
                <a:gd name="T31" fmla="*/ 60 h 127"/>
                <a:gd name="T32" fmla="*/ 568 w 573"/>
                <a:gd name="T33" fmla="*/ 54 h 127"/>
                <a:gd name="T34" fmla="*/ 563 w 573"/>
                <a:gd name="T35" fmla="*/ 47 h 127"/>
                <a:gd name="T36" fmla="*/ 554 w 573"/>
                <a:gd name="T37" fmla="*/ 41 h 127"/>
                <a:gd name="T38" fmla="*/ 544 w 573"/>
                <a:gd name="T39" fmla="*/ 36 h 127"/>
                <a:gd name="T40" fmla="*/ 530 w 573"/>
                <a:gd name="T41" fmla="*/ 30 h 127"/>
                <a:gd name="T42" fmla="*/ 515 w 573"/>
                <a:gd name="T43" fmla="*/ 25 h 127"/>
                <a:gd name="T44" fmla="*/ 498 w 573"/>
                <a:gd name="T45" fmla="*/ 21 h 127"/>
                <a:gd name="T46" fmla="*/ 473 w 573"/>
                <a:gd name="T47" fmla="*/ 15 h 127"/>
                <a:gd name="T48" fmla="*/ 452 w 573"/>
                <a:gd name="T49" fmla="*/ 12 h 127"/>
                <a:gd name="T50" fmla="*/ 428 w 573"/>
                <a:gd name="T51" fmla="*/ 8 h 127"/>
                <a:gd name="T52" fmla="*/ 404 w 573"/>
                <a:gd name="T53" fmla="*/ 6 h 127"/>
                <a:gd name="T54" fmla="*/ 378 w 573"/>
                <a:gd name="T55" fmla="*/ 3 h 127"/>
                <a:gd name="T56" fmla="*/ 350 w 573"/>
                <a:gd name="T57" fmla="*/ 2 h 127"/>
                <a:gd name="T58" fmla="*/ 322 w 573"/>
                <a:gd name="T59" fmla="*/ 1 h 127"/>
                <a:gd name="T60" fmla="*/ 293 w 573"/>
                <a:gd name="T61" fmla="*/ 0 h 127"/>
                <a:gd name="T62" fmla="*/ 257 w 573"/>
                <a:gd name="T63" fmla="*/ 0 h 127"/>
                <a:gd name="T64" fmla="*/ 228 w 573"/>
                <a:gd name="T65" fmla="*/ 1 h 127"/>
                <a:gd name="T66" fmla="*/ 201 w 573"/>
                <a:gd name="T67" fmla="*/ 3 h 127"/>
                <a:gd name="T68" fmla="*/ 175 w 573"/>
                <a:gd name="T69" fmla="*/ 5 h 127"/>
                <a:gd name="T70" fmla="*/ 150 w 573"/>
                <a:gd name="T71" fmla="*/ 8 h 127"/>
                <a:gd name="T72" fmla="*/ 126 w 573"/>
                <a:gd name="T73" fmla="*/ 11 h 127"/>
                <a:gd name="T74" fmla="*/ 104 w 573"/>
                <a:gd name="T75" fmla="*/ 14 h 127"/>
                <a:gd name="T76" fmla="*/ 84 w 573"/>
                <a:gd name="T77" fmla="*/ 19 h 127"/>
                <a:gd name="T78" fmla="*/ 61 w 573"/>
                <a:gd name="T79" fmla="*/ 24 h 127"/>
                <a:gd name="T80" fmla="*/ 45 w 573"/>
                <a:gd name="T81" fmla="*/ 29 h 127"/>
                <a:gd name="T82" fmla="*/ 31 w 573"/>
                <a:gd name="T83" fmla="*/ 34 h 127"/>
                <a:gd name="T84" fmla="*/ 20 w 573"/>
                <a:gd name="T85" fmla="*/ 40 h 127"/>
                <a:gd name="T86" fmla="*/ 11 w 573"/>
                <a:gd name="T87" fmla="*/ 46 h 127"/>
                <a:gd name="T88" fmla="*/ 4 w 573"/>
                <a:gd name="T89" fmla="*/ 52 h 127"/>
                <a:gd name="T90" fmla="*/ 1 w 573"/>
                <a:gd name="T91" fmla="*/ 58 h 127"/>
                <a:gd name="T92" fmla="*/ 0 w 573"/>
                <a:gd name="T93" fmla="*/ 66 h 127"/>
                <a:gd name="T94" fmla="*/ 3 w 573"/>
                <a:gd name="T95" fmla="*/ 73 h 127"/>
                <a:gd name="T96" fmla="*/ 9 w 573"/>
                <a:gd name="T97" fmla="*/ 79 h 127"/>
                <a:gd name="T98" fmla="*/ 17 w 573"/>
                <a:gd name="T99" fmla="*/ 85 h 127"/>
                <a:gd name="T100" fmla="*/ 28 w 573"/>
                <a:gd name="T101" fmla="*/ 90 h 127"/>
                <a:gd name="T102" fmla="*/ 42 w 573"/>
                <a:gd name="T103" fmla="*/ 96 h 127"/>
                <a:gd name="T104" fmla="*/ 57 w 573"/>
                <a:gd name="T105" fmla="*/ 101 h 127"/>
                <a:gd name="T106" fmla="*/ 74 w 573"/>
                <a:gd name="T107" fmla="*/ 105 h 127"/>
                <a:gd name="T108" fmla="*/ 99 w 573"/>
                <a:gd name="T109" fmla="*/ 111 h 127"/>
                <a:gd name="T110" fmla="*/ 120 w 573"/>
                <a:gd name="T111" fmla="*/ 114 h 127"/>
                <a:gd name="T112" fmla="*/ 144 w 573"/>
                <a:gd name="T113" fmla="*/ 117 h 127"/>
                <a:gd name="T114" fmla="*/ 168 w 573"/>
                <a:gd name="T115" fmla="*/ 120 h 127"/>
                <a:gd name="T116" fmla="*/ 194 w 573"/>
                <a:gd name="T117" fmla="*/ 123 h 127"/>
                <a:gd name="T118" fmla="*/ 221 w 573"/>
                <a:gd name="T119" fmla="*/ 124 h 127"/>
                <a:gd name="T120" fmla="*/ 250 w 573"/>
                <a:gd name="T121" fmla="*/ 125 h 127"/>
                <a:gd name="T122" fmla="*/ 278 w 573"/>
                <a:gd name="T123" fmla="*/ 126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3" h="127">
                  <a:moveTo>
                    <a:pt x="286" y="126"/>
                  </a:moveTo>
                  <a:lnTo>
                    <a:pt x="300" y="126"/>
                  </a:lnTo>
                  <a:lnTo>
                    <a:pt x="308" y="126"/>
                  </a:lnTo>
                  <a:lnTo>
                    <a:pt x="315" y="126"/>
                  </a:lnTo>
                  <a:lnTo>
                    <a:pt x="322" y="125"/>
                  </a:lnTo>
                  <a:lnTo>
                    <a:pt x="330" y="125"/>
                  </a:lnTo>
                  <a:lnTo>
                    <a:pt x="336" y="125"/>
                  </a:lnTo>
                  <a:lnTo>
                    <a:pt x="344" y="125"/>
                  </a:lnTo>
                  <a:lnTo>
                    <a:pt x="350" y="124"/>
                  </a:lnTo>
                  <a:lnTo>
                    <a:pt x="357" y="124"/>
                  </a:lnTo>
                  <a:lnTo>
                    <a:pt x="364" y="123"/>
                  </a:lnTo>
                  <a:lnTo>
                    <a:pt x="371" y="123"/>
                  </a:lnTo>
                  <a:lnTo>
                    <a:pt x="378" y="123"/>
                  </a:lnTo>
                  <a:lnTo>
                    <a:pt x="384" y="122"/>
                  </a:lnTo>
                  <a:lnTo>
                    <a:pt x="391" y="121"/>
                  </a:lnTo>
                  <a:lnTo>
                    <a:pt x="397" y="121"/>
                  </a:lnTo>
                  <a:lnTo>
                    <a:pt x="404" y="120"/>
                  </a:lnTo>
                  <a:lnTo>
                    <a:pt x="410" y="120"/>
                  </a:lnTo>
                  <a:lnTo>
                    <a:pt x="416" y="119"/>
                  </a:lnTo>
                  <a:lnTo>
                    <a:pt x="422" y="118"/>
                  </a:lnTo>
                  <a:lnTo>
                    <a:pt x="428" y="117"/>
                  </a:lnTo>
                  <a:lnTo>
                    <a:pt x="434" y="117"/>
                  </a:lnTo>
                  <a:lnTo>
                    <a:pt x="440" y="116"/>
                  </a:lnTo>
                  <a:lnTo>
                    <a:pt x="446" y="115"/>
                  </a:lnTo>
                  <a:lnTo>
                    <a:pt x="452" y="114"/>
                  </a:lnTo>
                  <a:lnTo>
                    <a:pt x="457" y="113"/>
                  </a:lnTo>
                  <a:lnTo>
                    <a:pt x="462" y="113"/>
                  </a:lnTo>
                  <a:lnTo>
                    <a:pt x="468" y="112"/>
                  </a:lnTo>
                  <a:lnTo>
                    <a:pt x="473" y="111"/>
                  </a:lnTo>
                  <a:lnTo>
                    <a:pt x="478" y="110"/>
                  </a:lnTo>
                  <a:lnTo>
                    <a:pt x="483" y="109"/>
                  </a:lnTo>
                  <a:lnTo>
                    <a:pt x="488" y="108"/>
                  </a:lnTo>
                  <a:lnTo>
                    <a:pt x="498" y="105"/>
                  </a:lnTo>
                  <a:lnTo>
                    <a:pt x="502" y="104"/>
                  </a:lnTo>
                  <a:lnTo>
                    <a:pt x="506" y="103"/>
                  </a:lnTo>
                  <a:lnTo>
                    <a:pt x="511" y="102"/>
                  </a:lnTo>
                  <a:lnTo>
                    <a:pt x="515" y="101"/>
                  </a:lnTo>
                  <a:lnTo>
                    <a:pt x="519" y="99"/>
                  </a:lnTo>
                  <a:lnTo>
                    <a:pt x="523" y="98"/>
                  </a:lnTo>
                  <a:lnTo>
                    <a:pt x="527" y="97"/>
                  </a:lnTo>
                  <a:lnTo>
                    <a:pt x="530" y="96"/>
                  </a:lnTo>
                  <a:lnTo>
                    <a:pt x="534" y="94"/>
                  </a:lnTo>
                  <a:lnTo>
                    <a:pt x="537" y="93"/>
                  </a:lnTo>
                  <a:lnTo>
                    <a:pt x="540" y="92"/>
                  </a:lnTo>
                  <a:lnTo>
                    <a:pt x="544" y="90"/>
                  </a:lnTo>
                  <a:lnTo>
                    <a:pt x="546" y="89"/>
                  </a:lnTo>
                  <a:lnTo>
                    <a:pt x="549" y="87"/>
                  </a:lnTo>
                  <a:lnTo>
                    <a:pt x="552" y="86"/>
                  </a:lnTo>
                  <a:lnTo>
                    <a:pt x="554" y="85"/>
                  </a:lnTo>
                  <a:lnTo>
                    <a:pt x="557" y="83"/>
                  </a:lnTo>
                  <a:lnTo>
                    <a:pt x="559" y="82"/>
                  </a:lnTo>
                  <a:lnTo>
                    <a:pt x="561" y="80"/>
                  </a:lnTo>
                  <a:lnTo>
                    <a:pt x="563" y="79"/>
                  </a:lnTo>
                  <a:lnTo>
                    <a:pt x="564" y="77"/>
                  </a:lnTo>
                  <a:lnTo>
                    <a:pt x="566" y="76"/>
                  </a:lnTo>
                  <a:lnTo>
                    <a:pt x="567" y="74"/>
                  </a:lnTo>
                  <a:lnTo>
                    <a:pt x="568" y="73"/>
                  </a:lnTo>
                  <a:lnTo>
                    <a:pt x="570" y="71"/>
                  </a:lnTo>
                  <a:lnTo>
                    <a:pt x="570" y="69"/>
                  </a:lnTo>
                  <a:lnTo>
                    <a:pt x="571" y="68"/>
                  </a:lnTo>
                  <a:lnTo>
                    <a:pt x="572" y="66"/>
                  </a:lnTo>
                  <a:lnTo>
                    <a:pt x="572" y="65"/>
                  </a:lnTo>
                  <a:lnTo>
                    <a:pt x="572" y="63"/>
                  </a:lnTo>
                  <a:lnTo>
                    <a:pt x="572" y="60"/>
                  </a:lnTo>
                  <a:lnTo>
                    <a:pt x="571" y="58"/>
                  </a:lnTo>
                  <a:lnTo>
                    <a:pt x="570" y="57"/>
                  </a:lnTo>
                  <a:lnTo>
                    <a:pt x="570" y="55"/>
                  </a:lnTo>
                  <a:lnTo>
                    <a:pt x="568" y="54"/>
                  </a:lnTo>
                  <a:lnTo>
                    <a:pt x="567" y="52"/>
                  </a:lnTo>
                  <a:lnTo>
                    <a:pt x="566" y="51"/>
                  </a:lnTo>
                  <a:lnTo>
                    <a:pt x="564" y="49"/>
                  </a:lnTo>
                  <a:lnTo>
                    <a:pt x="563" y="47"/>
                  </a:lnTo>
                  <a:lnTo>
                    <a:pt x="561" y="46"/>
                  </a:lnTo>
                  <a:lnTo>
                    <a:pt x="559" y="45"/>
                  </a:lnTo>
                  <a:lnTo>
                    <a:pt x="557" y="43"/>
                  </a:lnTo>
                  <a:lnTo>
                    <a:pt x="554" y="41"/>
                  </a:lnTo>
                  <a:lnTo>
                    <a:pt x="552" y="40"/>
                  </a:lnTo>
                  <a:lnTo>
                    <a:pt x="549" y="39"/>
                  </a:lnTo>
                  <a:lnTo>
                    <a:pt x="546" y="37"/>
                  </a:lnTo>
                  <a:lnTo>
                    <a:pt x="544" y="36"/>
                  </a:lnTo>
                  <a:lnTo>
                    <a:pt x="540" y="34"/>
                  </a:lnTo>
                  <a:lnTo>
                    <a:pt x="537" y="33"/>
                  </a:lnTo>
                  <a:lnTo>
                    <a:pt x="534" y="31"/>
                  </a:lnTo>
                  <a:lnTo>
                    <a:pt x="530" y="30"/>
                  </a:lnTo>
                  <a:lnTo>
                    <a:pt x="527" y="29"/>
                  </a:lnTo>
                  <a:lnTo>
                    <a:pt x="523" y="28"/>
                  </a:lnTo>
                  <a:lnTo>
                    <a:pt x="519" y="27"/>
                  </a:lnTo>
                  <a:lnTo>
                    <a:pt x="515" y="25"/>
                  </a:lnTo>
                  <a:lnTo>
                    <a:pt x="511" y="24"/>
                  </a:lnTo>
                  <a:lnTo>
                    <a:pt x="506" y="23"/>
                  </a:lnTo>
                  <a:lnTo>
                    <a:pt x="502" y="22"/>
                  </a:lnTo>
                  <a:lnTo>
                    <a:pt x="498" y="21"/>
                  </a:lnTo>
                  <a:lnTo>
                    <a:pt x="493" y="19"/>
                  </a:lnTo>
                  <a:lnTo>
                    <a:pt x="488" y="19"/>
                  </a:lnTo>
                  <a:lnTo>
                    <a:pt x="478" y="16"/>
                  </a:lnTo>
                  <a:lnTo>
                    <a:pt x="473" y="15"/>
                  </a:lnTo>
                  <a:lnTo>
                    <a:pt x="468" y="14"/>
                  </a:lnTo>
                  <a:lnTo>
                    <a:pt x="462" y="13"/>
                  </a:lnTo>
                  <a:lnTo>
                    <a:pt x="457" y="13"/>
                  </a:lnTo>
                  <a:lnTo>
                    <a:pt x="452" y="12"/>
                  </a:lnTo>
                  <a:lnTo>
                    <a:pt x="446" y="11"/>
                  </a:lnTo>
                  <a:lnTo>
                    <a:pt x="440" y="10"/>
                  </a:lnTo>
                  <a:lnTo>
                    <a:pt x="434" y="9"/>
                  </a:lnTo>
                  <a:lnTo>
                    <a:pt x="428" y="8"/>
                  </a:lnTo>
                  <a:lnTo>
                    <a:pt x="422" y="8"/>
                  </a:lnTo>
                  <a:lnTo>
                    <a:pt x="416" y="7"/>
                  </a:lnTo>
                  <a:lnTo>
                    <a:pt x="410" y="6"/>
                  </a:lnTo>
                  <a:lnTo>
                    <a:pt x="404" y="6"/>
                  </a:lnTo>
                  <a:lnTo>
                    <a:pt x="397" y="5"/>
                  </a:lnTo>
                  <a:lnTo>
                    <a:pt x="391" y="5"/>
                  </a:lnTo>
                  <a:lnTo>
                    <a:pt x="384" y="4"/>
                  </a:lnTo>
                  <a:lnTo>
                    <a:pt x="378" y="3"/>
                  </a:lnTo>
                  <a:lnTo>
                    <a:pt x="371" y="3"/>
                  </a:lnTo>
                  <a:lnTo>
                    <a:pt x="364" y="3"/>
                  </a:lnTo>
                  <a:lnTo>
                    <a:pt x="357" y="2"/>
                  </a:lnTo>
                  <a:lnTo>
                    <a:pt x="350" y="2"/>
                  </a:lnTo>
                  <a:lnTo>
                    <a:pt x="344" y="1"/>
                  </a:lnTo>
                  <a:lnTo>
                    <a:pt x="336" y="1"/>
                  </a:lnTo>
                  <a:lnTo>
                    <a:pt x="330" y="1"/>
                  </a:lnTo>
                  <a:lnTo>
                    <a:pt x="322" y="1"/>
                  </a:lnTo>
                  <a:lnTo>
                    <a:pt x="315" y="0"/>
                  </a:lnTo>
                  <a:lnTo>
                    <a:pt x="308" y="0"/>
                  </a:lnTo>
                  <a:lnTo>
                    <a:pt x="300" y="0"/>
                  </a:lnTo>
                  <a:lnTo>
                    <a:pt x="293" y="0"/>
                  </a:lnTo>
                  <a:lnTo>
                    <a:pt x="286" y="0"/>
                  </a:lnTo>
                  <a:lnTo>
                    <a:pt x="271" y="0"/>
                  </a:lnTo>
                  <a:lnTo>
                    <a:pt x="264" y="0"/>
                  </a:lnTo>
                  <a:lnTo>
                    <a:pt x="257" y="0"/>
                  </a:lnTo>
                  <a:lnTo>
                    <a:pt x="250" y="1"/>
                  </a:lnTo>
                  <a:lnTo>
                    <a:pt x="242" y="1"/>
                  </a:lnTo>
                  <a:lnTo>
                    <a:pt x="235" y="1"/>
                  </a:lnTo>
                  <a:lnTo>
                    <a:pt x="228" y="1"/>
                  </a:lnTo>
                  <a:lnTo>
                    <a:pt x="221" y="2"/>
                  </a:lnTo>
                  <a:lnTo>
                    <a:pt x="214" y="2"/>
                  </a:lnTo>
                  <a:lnTo>
                    <a:pt x="208" y="3"/>
                  </a:lnTo>
                  <a:lnTo>
                    <a:pt x="201" y="3"/>
                  </a:lnTo>
                  <a:lnTo>
                    <a:pt x="194" y="3"/>
                  </a:lnTo>
                  <a:lnTo>
                    <a:pt x="188" y="4"/>
                  </a:lnTo>
                  <a:lnTo>
                    <a:pt x="181" y="5"/>
                  </a:lnTo>
                  <a:lnTo>
                    <a:pt x="175" y="5"/>
                  </a:lnTo>
                  <a:lnTo>
                    <a:pt x="168" y="6"/>
                  </a:lnTo>
                  <a:lnTo>
                    <a:pt x="162" y="6"/>
                  </a:lnTo>
                  <a:lnTo>
                    <a:pt x="156" y="7"/>
                  </a:lnTo>
                  <a:lnTo>
                    <a:pt x="150" y="8"/>
                  </a:lnTo>
                  <a:lnTo>
                    <a:pt x="144" y="8"/>
                  </a:lnTo>
                  <a:lnTo>
                    <a:pt x="138" y="9"/>
                  </a:lnTo>
                  <a:lnTo>
                    <a:pt x="132" y="10"/>
                  </a:lnTo>
                  <a:lnTo>
                    <a:pt x="126" y="11"/>
                  </a:lnTo>
                  <a:lnTo>
                    <a:pt x="120" y="12"/>
                  </a:lnTo>
                  <a:lnTo>
                    <a:pt x="115" y="13"/>
                  </a:lnTo>
                  <a:lnTo>
                    <a:pt x="109" y="13"/>
                  </a:lnTo>
                  <a:lnTo>
                    <a:pt x="104" y="14"/>
                  </a:lnTo>
                  <a:lnTo>
                    <a:pt x="99" y="15"/>
                  </a:lnTo>
                  <a:lnTo>
                    <a:pt x="94" y="16"/>
                  </a:lnTo>
                  <a:lnTo>
                    <a:pt x="89" y="17"/>
                  </a:lnTo>
                  <a:lnTo>
                    <a:pt x="84" y="19"/>
                  </a:lnTo>
                  <a:lnTo>
                    <a:pt x="74" y="21"/>
                  </a:lnTo>
                  <a:lnTo>
                    <a:pt x="70" y="22"/>
                  </a:lnTo>
                  <a:lnTo>
                    <a:pt x="65" y="23"/>
                  </a:lnTo>
                  <a:lnTo>
                    <a:pt x="61" y="24"/>
                  </a:lnTo>
                  <a:lnTo>
                    <a:pt x="57" y="25"/>
                  </a:lnTo>
                  <a:lnTo>
                    <a:pt x="53" y="27"/>
                  </a:lnTo>
                  <a:lnTo>
                    <a:pt x="49" y="28"/>
                  </a:lnTo>
                  <a:lnTo>
                    <a:pt x="45" y="29"/>
                  </a:lnTo>
                  <a:lnTo>
                    <a:pt x="42" y="30"/>
                  </a:lnTo>
                  <a:lnTo>
                    <a:pt x="38" y="31"/>
                  </a:lnTo>
                  <a:lnTo>
                    <a:pt x="34" y="33"/>
                  </a:lnTo>
                  <a:lnTo>
                    <a:pt x="31" y="34"/>
                  </a:lnTo>
                  <a:lnTo>
                    <a:pt x="28" y="36"/>
                  </a:lnTo>
                  <a:lnTo>
                    <a:pt x="25" y="37"/>
                  </a:lnTo>
                  <a:lnTo>
                    <a:pt x="22" y="39"/>
                  </a:lnTo>
                  <a:lnTo>
                    <a:pt x="20" y="40"/>
                  </a:lnTo>
                  <a:lnTo>
                    <a:pt x="17" y="41"/>
                  </a:lnTo>
                  <a:lnTo>
                    <a:pt x="15" y="43"/>
                  </a:lnTo>
                  <a:lnTo>
                    <a:pt x="13" y="45"/>
                  </a:lnTo>
                  <a:lnTo>
                    <a:pt x="11" y="46"/>
                  </a:lnTo>
                  <a:lnTo>
                    <a:pt x="9" y="47"/>
                  </a:lnTo>
                  <a:lnTo>
                    <a:pt x="7" y="49"/>
                  </a:lnTo>
                  <a:lnTo>
                    <a:pt x="6" y="51"/>
                  </a:lnTo>
                  <a:lnTo>
                    <a:pt x="4" y="52"/>
                  </a:lnTo>
                  <a:lnTo>
                    <a:pt x="3" y="54"/>
                  </a:lnTo>
                  <a:lnTo>
                    <a:pt x="2" y="55"/>
                  </a:lnTo>
                  <a:lnTo>
                    <a:pt x="1" y="57"/>
                  </a:lnTo>
                  <a:lnTo>
                    <a:pt x="1" y="58"/>
                  </a:lnTo>
                  <a:lnTo>
                    <a:pt x="0" y="60"/>
                  </a:lnTo>
                  <a:lnTo>
                    <a:pt x="0" y="61"/>
                  </a:lnTo>
                  <a:lnTo>
                    <a:pt x="0" y="63"/>
                  </a:lnTo>
                  <a:lnTo>
                    <a:pt x="0" y="66"/>
                  </a:lnTo>
                  <a:lnTo>
                    <a:pt x="1" y="68"/>
                  </a:lnTo>
                  <a:lnTo>
                    <a:pt x="1" y="69"/>
                  </a:lnTo>
                  <a:lnTo>
                    <a:pt x="2" y="71"/>
                  </a:lnTo>
                  <a:lnTo>
                    <a:pt x="3" y="73"/>
                  </a:lnTo>
                  <a:lnTo>
                    <a:pt x="4" y="74"/>
                  </a:lnTo>
                  <a:lnTo>
                    <a:pt x="6" y="76"/>
                  </a:lnTo>
                  <a:lnTo>
                    <a:pt x="7" y="77"/>
                  </a:lnTo>
                  <a:lnTo>
                    <a:pt x="9" y="79"/>
                  </a:lnTo>
                  <a:lnTo>
                    <a:pt x="11" y="80"/>
                  </a:lnTo>
                  <a:lnTo>
                    <a:pt x="13" y="82"/>
                  </a:lnTo>
                  <a:lnTo>
                    <a:pt x="15" y="83"/>
                  </a:lnTo>
                  <a:lnTo>
                    <a:pt x="17" y="85"/>
                  </a:lnTo>
                  <a:lnTo>
                    <a:pt x="20" y="86"/>
                  </a:lnTo>
                  <a:lnTo>
                    <a:pt x="22" y="87"/>
                  </a:lnTo>
                  <a:lnTo>
                    <a:pt x="25" y="89"/>
                  </a:lnTo>
                  <a:lnTo>
                    <a:pt x="28" y="90"/>
                  </a:lnTo>
                  <a:lnTo>
                    <a:pt x="31" y="92"/>
                  </a:lnTo>
                  <a:lnTo>
                    <a:pt x="34" y="93"/>
                  </a:lnTo>
                  <a:lnTo>
                    <a:pt x="38" y="94"/>
                  </a:lnTo>
                  <a:lnTo>
                    <a:pt x="42" y="96"/>
                  </a:lnTo>
                  <a:lnTo>
                    <a:pt x="45" y="97"/>
                  </a:lnTo>
                  <a:lnTo>
                    <a:pt x="49" y="98"/>
                  </a:lnTo>
                  <a:lnTo>
                    <a:pt x="53" y="99"/>
                  </a:lnTo>
                  <a:lnTo>
                    <a:pt x="57" y="101"/>
                  </a:lnTo>
                  <a:lnTo>
                    <a:pt x="61" y="102"/>
                  </a:lnTo>
                  <a:lnTo>
                    <a:pt x="65" y="103"/>
                  </a:lnTo>
                  <a:lnTo>
                    <a:pt x="70" y="104"/>
                  </a:lnTo>
                  <a:lnTo>
                    <a:pt x="74" y="105"/>
                  </a:lnTo>
                  <a:lnTo>
                    <a:pt x="79" y="107"/>
                  </a:lnTo>
                  <a:lnTo>
                    <a:pt x="84" y="108"/>
                  </a:lnTo>
                  <a:lnTo>
                    <a:pt x="94" y="110"/>
                  </a:lnTo>
                  <a:lnTo>
                    <a:pt x="99" y="111"/>
                  </a:lnTo>
                  <a:lnTo>
                    <a:pt x="104" y="112"/>
                  </a:lnTo>
                  <a:lnTo>
                    <a:pt x="109" y="113"/>
                  </a:lnTo>
                  <a:lnTo>
                    <a:pt x="115" y="113"/>
                  </a:lnTo>
                  <a:lnTo>
                    <a:pt x="120" y="114"/>
                  </a:lnTo>
                  <a:lnTo>
                    <a:pt x="126" y="115"/>
                  </a:lnTo>
                  <a:lnTo>
                    <a:pt x="132" y="116"/>
                  </a:lnTo>
                  <a:lnTo>
                    <a:pt x="138" y="117"/>
                  </a:lnTo>
                  <a:lnTo>
                    <a:pt x="144" y="117"/>
                  </a:lnTo>
                  <a:lnTo>
                    <a:pt x="150" y="118"/>
                  </a:lnTo>
                  <a:lnTo>
                    <a:pt x="156" y="119"/>
                  </a:lnTo>
                  <a:lnTo>
                    <a:pt x="162" y="120"/>
                  </a:lnTo>
                  <a:lnTo>
                    <a:pt x="168" y="120"/>
                  </a:lnTo>
                  <a:lnTo>
                    <a:pt x="175" y="121"/>
                  </a:lnTo>
                  <a:lnTo>
                    <a:pt x="181" y="121"/>
                  </a:lnTo>
                  <a:lnTo>
                    <a:pt x="188" y="122"/>
                  </a:lnTo>
                  <a:lnTo>
                    <a:pt x="194" y="123"/>
                  </a:lnTo>
                  <a:lnTo>
                    <a:pt x="201" y="123"/>
                  </a:lnTo>
                  <a:lnTo>
                    <a:pt x="208" y="123"/>
                  </a:lnTo>
                  <a:lnTo>
                    <a:pt x="214" y="124"/>
                  </a:lnTo>
                  <a:lnTo>
                    <a:pt x="221" y="124"/>
                  </a:lnTo>
                  <a:lnTo>
                    <a:pt x="228" y="125"/>
                  </a:lnTo>
                  <a:lnTo>
                    <a:pt x="235" y="125"/>
                  </a:lnTo>
                  <a:lnTo>
                    <a:pt x="242" y="125"/>
                  </a:lnTo>
                  <a:lnTo>
                    <a:pt x="250" y="125"/>
                  </a:lnTo>
                  <a:lnTo>
                    <a:pt x="257" y="126"/>
                  </a:lnTo>
                  <a:lnTo>
                    <a:pt x="264" y="126"/>
                  </a:lnTo>
                  <a:lnTo>
                    <a:pt x="271" y="126"/>
                  </a:lnTo>
                  <a:lnTo>
                    <a:pt x="278" y="126"/>
                  </a:lnTo>
                  <a:lnTo>
                    <a:pt x="286" y="126"/>
                  </a:lnTo>
                </a:path>
              </a:pathLst>
            </a:custGeom>
            <a:grpFill/>
            <a:ln w="9525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0"/>
              </a:endParaRPr>
            </a:p>
          </p:txBody>
        </p:sp>
      </p:grpSp>
      <p:sp>
        <p:nvSpPr>
          <p:cNvPr id="42" name="Freeform 41"/>
          <p:cNvSpPr/>
          <p:nvPr/>
        </p:nvSpPr>
        <p:spPr bwMode="auto">
          <a:xfrm>
            <a:off x="3609565" y="1878707"/>
            <a:ext cx="77042" cy="238242"/>
          </a:xfrm>
          <a:custGeom>
            <a:avLst/>
            <a:gdLst>
              <a:gd name="connsiteX0" fmla="*/ 0 w 46618"/>
              <a:gd name="connsiteY0" fmla="*/ 0 h 193261"/>
              <a:gd name="connsiteX1" fmla="*/ 41411 w 46618"/>
              <a:gd name="connsiteY1" fmla="*/ 46014 h 193261"/>
              <a:gd name="connsiteX2" fmla="*/ 46012 w 46618"/>
              <a:gd name="connsiteY2" fmla="*/ 193261 h 193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618" h="193261">
                <a:moveTo>
                  <a:pt x="0" y="0"/>
                </a:moveTo>
                <a:cubicBezTo>
                  <a:pt x="16871" y="6902"/>
                  <a:pt x="33742" y="13804"/>
                  <a:pt x="41411" y="46014"/>
                </a:cubicBezTo>
                <a:cubicBezTo>
                  <a:pt x="49080" y="78224"/>
                  <a:pt x="46012" y="193261"/>
                  <a:pt x="46012" y="193261"/>
                </a:cubicBezTo>
              </a:path>
            </a:pathLst>
          </a:custGeom>
          <a:ln w="9525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36945" tIns="68473" rIns="136945" bIns="6847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Freeform 42"/>
          <p:cNvSpPr/>
          <p:nvPr/>
        </p:nvSpPr>
        <p:spPr bwMode="auto">
          <a:xfrm>
            <a:off x="3616362" y="1846941"/>
            <a:ext cx="99702" cy="265470"/>
          </a:xfrm>
          <a:custGeom>
            <a:avLst/>
            <a:gdLst>
              <a:gd name="connsiteX0" fmla="*/ 0 w 46618"/>
              <a:gd name="connsiteY0" fmla="*/ 0 h 193261"/>
              <a:gd name="connsiteX1" fmla="*/ 41411 w 46618"/>
              <a:gd name="connsiteY1" fmla="*/ 46014 h 193261"/>
              <a:gd name="connsiteX2" fmla="*/ 46012 w 46618"/>
              <a:gd name="connsiteY2" fmla="*/ 193261 h 193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618" h="193261">
                <a:moveTo>
                  <a:pt x="0" y="0"/>
                </a:moveTo>
                <a:cubicBezTo>
                  <a:pt x="16871" y="6902"/>
                  <a:pt x="33742" y="13804"/>
                  <a:pt x="41411" y="46014"/>
                </a:cubicBezTo>
                <a:cubicBezTo>
                  <a:pt x="49080" y="78224"/>
                  <a:pt x="46012" y="193261"/>
                  <a:pt x="46012" y="193261"/>
                </a:cubicBezTo>
              </a:path>
            </a:pathLst>
          </a:custGeom>
          <a:ln w="9525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36945" tIns="68473" rIns="136945" bIns="6847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Freeform 43"/>
          <p:cNvSpPr/>
          <p:nvPr/>
        </p:nvSpPr>
        <p:spPr bwMode="auto">
          <a:xfrm>
            <a:off x="3598235" y="1903666"/>
            <a:ext cx="58915" cy="208745"/>
          </a:xfrm>
          <a:custGeom>
            <a:avLst/>
            <a:gdLst>
              <a:gd name="connsiteX0" fmla="*/ 0 w 46618"/>
              <a:gd name="connsiteY0" fmla="*/ 0 h 193261"/>
              <a:gd name="connsiteX1" fmla="*/ 41411 w 46618"/>
              <a:gd name="connsiteY1" fmla="*/ 46014 h 193261"/>
              <a:gd name="connsiteX2" fmla="*/ 46012 w 46618"/>
              <a:gd name="connsiteY2" fmla="*/ 193261 h 193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618" h="193261">
                <a:moveTo>
                  <a:pt x="0" y="0"/>
                </a:moveTo>
                <a:cubicBezTo>
                  <a:pt x="16871" y="6902"/>
                  <a:pt x="33742" y="13804"/>
                  <a:pt x="41411" y="46014"/>
                </a:cubicBezTo>
                <a:cubicBezTo>
                  <a:pt x="49080" y="78224"/>
                  <a:pt x="46012" y="193261"/>
                  <a:pt x="46012" y="193261"/>
                </a:cubicBezTo>
              </a:path>
            </a:pathLst>
          </a:custGeom>
          <a:ln w="9525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36945" tIns="68473" rIns="136945" bIns="68473"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4595" name="Group 15"/>
          <p:cNvGrpSpPr>
            <a:grpSpLocks/>
          </p:cNvGrpSpPr>
          <p:nvPr/>
        </p:nvGrpSpPr>
        <p:grpSpPr bwMode="auto">
          <a:xfrm>
            <a:off x="2141226" y="1449872"/>
            <a:ext cx="473585" cy="442448"/>
            <a:chOff x="1167053" y="981146"/>
            <a:chExt cx="381600" cy="361276"/>
          </a:xfrm>
        </p:grpSpPr>
        <p:sp>
          <p:nvSpPr>
            <p:cNvPr id="53" name="Rounded Rectangle 52"/>
            <p:cNvSpPr/>
            <p:nvPr/>
          </p:nvSpPr>
          <p:spPr>
            <a:xfrm>
              <a:off x="1168879" y="1034874"/>
              <a:ext cx="376122" cy="307548"/>
            </a:xfrm>
            <a:prstGeom prst="roundRect">
              <a:avLst>
                <a:gd name="adj" fmla="val 28607"/>
              </a:avLst>
            </a:prstGeom>
            <a:solidFill>
              <a:schemeClr val="bg1"/>
            </a:solidFill>
            <a:ln w="952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168879" y="981146"/>
              <a:ext cx="376122" cy="218619"/>
            </a:xfrm>
            <a:prstGeom prst="rect">
              <a:avLst/>
            </a:prstGeom>
            <a:solidFill>
              <a:schemeClr val="bg1"/>
            </a:solidFill>
            <a:ln w="9525" cmpd="sng">
              <a:solidFill>
                <a:schemeClr val="bg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55" name="Straight Connector 54"/>
            <p:cNvCxnSpPr/>
            <p:nvPr/>
          </p:nvCxnSpPr>
          <p:spPr>
            <a:xfrm flipV="1">
              <a:off x="1545001" y="1051549"/>
              <a:ext cx="0" cy="153774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1168845" y="1051549"/>
              <a:ext cx="0" cy="220471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1167053" y="1052453"/>
              <a:ext cx="381600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6" name="Straight Connector 45"/>
          <p:cNvCxnSpPr>
            <a:stCxn id="85" idx="15"/>
            <a:endCxn id="84" idx="36"/>
          </p:cNvCxnSpPr>
          <p:nvPr/>
        </p:nvCxnSpPr>
        <p:spPr bwMode="auto">
          <a:xfrm flipH="1">
            <a:off x="3836160" y="2098797"/>
            <a:ext cx="4532" cy="206475"/>
          </a:xfrm>
          <a:prstGeom prst="line">
            <a:avLst/>
          </a:prstGeom>
          <a:ln w="9525" cmpd="sng">
            <a:solidFill>
              <a:srgbClr val="00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85" idx="45"/>
            <a:endCxn id="84" idx="7"/>
          </p:cNvCxnSpPr>
          <p:nvPr/>
        </p:nvCxnSpPr>
        <p:spPr bwMode="auto">
          <a:xfrm>
            <a:off x="3457747" y="2098798"/>
            <a:ext cx="2265" cy="201938"/>
          </a:xfrm>
          <a:prstGeom prst="line">
            <a:avLst/>
          </a:prstGeom>
          <a:ln w="9525" cmpd="sng">
            <a:solidFill>
              <a:srgbClr val="00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Down Arrow 47"/>
          <p:cNvSpPr/>
          <p:nvPr/>
        </p:nvSpPr>
        <p:spPr bwMode="auto">
          <a:xfrm flipV="1">
            <a:off x="2329301" y="1903666"/>
            <a:ext cx="95170" cy="115717"/>
          </a:xfrm>
          <a:prstGeom prst="downArrow">
            <a:avLst>
              <a:gd name="adj1" fmla="val 50000"/>
              <a:gd name="adj2" fmla="val 69354"/>
            </a:avLst>
          </a:prstGeom>
          <a:solidFill>
            <a:srgbClr val="0070C0"/>
          </a:solidFill>
          <a:ln w="6350" cmpd="sng"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6945" tIns="68473" rIns="136945" bIns="6847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599" name="TextBox 15"/>
          <p:cNvSpPr txBox="1">
            <a:spLocks noChangeArrowheads="1"/>
          </p:cNvSpPr>
          <p:nvPr/>
        </p:nvSpPr>
        <p:spPr bwMode="auto">
          <a:xfrm>
            <a:off x="2460250" y="1339200"/>
            <a:ext cx="144000" cy="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sz="7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W</a:t>
            </a:r>
          </a:p>
        </p:txBody>
      </p:sp>
      <p:sp>
        <p:nvSpPr>
          <p:cNvPr id="24600" name="TextBox 15"/>
          <p:cNvSpPr txBox="1">
            <a:spLocks noChangeArrowheads="1"/>
          </p:cNvSpPr>
          <p:nvPr/>
        </p:nvSpPr>
        <p:spPr bwMode="auto">
          <a:xfrm>
            <a:off x="2460250" y="1926000"/>
            <a:ext cx="144000" cy="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sz="700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el-GR" sz="700" baseline="-25000" dirty="0" smtClean="0">
                <a:latin typeface="Arial" pitchFamily="34" charset="0"/>
                <a:cs typeface="Arial" pitchFamily="34" charset="0"/>
              </a:rPr>
              <a:t>Β</a:t>
            </a:r>
            <a:r>
              <a:rPr lang="en-US" sz="700" baseline="-25000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7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2331566" y="1377266"/>
            <a:ext cx="92905" cy="276814"/>
          </a:xfrm>
          <a:prstGeom prst="downArrow">
            <a:avLst>
              <a:gd name="adj1" fmla="val 50000"/>
              <a:gd name="adj2" fmla="val 69354"/>
            </a:avLst>
          </a:prstGeom>
          <a:solidFill>
            <a:schemeClr val="accent2"/>
          </a:solidFill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585" tIns="65293" rIns="130585" bIns="65293"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96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7532" y="142946"/>
            <a:ext cx="3886112" cy="462870"/>
          </a:xfrm>
        </p:spPr>
        <p:txBody>
          <a:bodyPr/>
          <a:lstStyle/>
          <a:p>
            <a:r>
              <a:rPr lang="en-US" dirty="0">
                <a:latin typeface="Arial" pitchFamily="34" charset="0"/>
              </a:rPr>
              <a:t>H</a:t>
            </a:r>
            <a:r>
              <a:rPr lang="el-GR" dirty="0">
                <a:latin typeface="Arial" pitchFamily="34" charset="0"/>
              </a:rPr>
              <a:t> άντωση</a:t>
            </a:r>
            <a:r>
              <a:rPr lang="en-US" dirty="0">
                <a:latin typeface="Arial" pitchFamily="34" charset="0"/>
              </a:rPr>
              <a:t> </a:t>
            </a:r>
            <a:r>
              <a:rPr lang="el-GR" dirty="0">
                <a:latin typeface="Arial" pitchFamily="34" charset="0"/>
              </a:rPr>
              <a:t>που δέχεται ένα σώμα βυθιζόμενο σε υγρό ισούται με το βάρος του υγρού που εκτοπίζεται.</a:t>
            </a:r>
            <a:endParaRPr lang="en-US" dirty="0" smtClean="0">
              <a:latin typeface="Arial" pitchFamily="34" charset="0"/>
            </a:endParaRPr>
          </a:p>
        </p:txBody>
      </p:sp>
      <p:cxnSp>
        <p:nvCxnSpPr>
          <p:cNvPr id="171" name="Straight Connector 170"/>
          <p:cNvCxnSpPr/>
          <p:nvPr/>
        </p:nvCxnSpPr>
        <p:spPr bwMode="auto">
          <a:xfrm>
            <a:off x="1685770" y="1781142"/>
            <a:ext cx="1345977" cy="0"/>
          </a:xfrm>
          <a:prstGeom prst="line">
            <a:avLst/>
          </a:prstGeom>
          <a:ln w="9525" cmpd="sng">
            <a:solidFill>
              <a:schemeClr val="accent3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2" name="Rectangle 171"/>
          <p:cNvSpPr/>
          <p:nvPr/>
        </p:nvSpPr>
        <p:spPr bwMode="auto">
          <a:xfrm>
            <a:off x="1685771" y="1837866"/>
            <a:ext cx="1355040" cy="92347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6945" tIns="68473" rIns="136945" bIns="6847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3" name="Rectangle 172"/>
          <p:cNvSpPr/>
          <p:nvPr/>
        </p:nvSpPr>
        <p:spPr bwMode="auto">
          <a:xfrm>
            <a:off x="1685771" y="1313735"/>
            <a:ext cx="1355040" cy="1447602"/>
          </a:xfrm>
          <a:prstGeom prst="rect">
            <a:avLst/>
          </a:prstGeom>
          <a:noFill/>
          <a:ln w="952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6945" tIns="68473" rIns="136945" bIns="68473"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74" name="Straight Connector 173"/>
          <p:cNvCxnSpPr/>
          <p:nvPr/>
        </p:nvCxnSpPr>
        <p:spPr bwMode="auto">
          <a:xfrm>
            <a:off x="1651781" y="1313734"/>
            <a:ext cx="1447945" cy="0"/>
          </a:xfrm>
          <a:prstGeom prst="line">
            <a:avLst/>
          </a:prstGeom>
          <a:ln w="190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 bwMode="auto">
          <a:xfrm>
            <a:off x="3043075" y="1747106"/>
            <a:ext cx="0" cy="90759"/>
          </a:xfrm>
          <a:prstGeom prst="line">
            <a:avLst/>
          </a:prstGeom>
          <a:ln w="190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 bwMode="auto">
          <a:xfrm>
            <a:off x="3031746" y="1846941"/>
            <a:ext cx="577818" cy="79415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 bwMode="auto">
          <a:xfrm>
            <a:off x="3031746" y="1740300"/>
            <a:ext cx="577818" cy="81683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609" name="Rectangle 95"/>
          <p:cNvSpPr>
            <a:spLocks noChangeArrowheads="1"/>
          </p:cNvSpPr>
          <p:nvPr/>
        </p:nvSpPr>
        <p:spPr bwMode="auto">
          <a:xfrm>
            <a:off x="3616362" y="2312081"/>
            <a:ext cx="70244" cy="158828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6945" tIns="68473" rIns="136945" bIns="68473" anchor="ctr"/>
          <a:lstStyle/>
          <a:p>
            <a:endParaRPr lang="el-GR"/>
          </a:p>
        </p:txBody>
      </p:sp>
      <p:sp>
        <p:nvSpPr>
          <p:cNvPr id="25610" name="Oval 86"/>
          <p:cNvSpPr>
            <a:spLocks noChangeArrowheads="1"/>
          </p:cNvSpPr>
          <p:nvPr/>
        </p:nvSpPr>
        <p:spPr bwMode="auto">
          <a:xfrm>
            <a:off x="3342181" y="2284853"/>
            <a:ext cx="618606" cy="88489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136945" tIns="68473" rIns="136945" bIns="68473" anchor="ctr"/>
          <a:lstStyle/>
          <a:p>
            <a:endParaRPr lang="el-GR"/>
          </a:p>
        </p:txBody>
      </p:sp>
      <p:sp>
        <p:nvSpPr>
          <p:cNvPr id="25611" name="Freeform 79"/>
          <p:cNvSpPr>
            <a:spLocks/>
          </p:cNvSpPr>
          <p:nvPr/>
        </p:nvSpPr>
        <p:spPr bwMode="auto">
          <a:xfrm>
            <a:off x="3367107" y="2613852"/>
            <a:ext cx="577818" cy="147484"/>
          </a:xfrm>
          <a:custGeom>
            <a:avLst/>
            <a:gdLst>
              <a:gd name="T0" fmla="*/ 0 w 842"/>
              <a:gd name="T1" fmla="*/ 2147483647 h 289"/>
              <a:gd name="T2" fmla="*/ 2147483647 w 842"/>
              <a:gd name="T3" fmla="*/ 2147483647 h 289"/>
              <a:gd name="T4" fmla="*/ 2147483647 w 842"/>
              <a:gd name="T5" fmla="*/ 0 h 289"/>
              <a:gd name="T6" fmla="*/ 2147483647 w 842"/>
              <a:gd name="T7" fmla="*/ 0 h 289"/>
              <a:gd name="T8" fmla="*/ 0 w 842"/>
              <a:gd name="T9" fmla="*/ 2147483647 h 2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42"/>
              <a:gd name="T16" fmla="*/ 0 h 289"/>
              <a:gd name="T17" fmla="*/ 842 w 842"/>
              <a:gd name="T18" fmla="*/ 289 h 2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42" h="289">
                <a:moveTo>
                  <a:pt x="0" y="288"/>
                </a:moveTo>
                <a:lnTo>
                  <a:pt x="841" y="288"/>
                </a:lnTo>
                <a:lnTo>
                  <a:pt x="700" y="0"/>
                </a:lnTo>
                <a:lnTo>
                  <a:pt x="140" y="0"/>
                </a:lnTo>
                <a:lnTo>
                  <a:pt x="0" y="288"/>
                </a:lnTo>
              </a:path>
            </a:pathLst>
          </a:custGeom>
          <a:solidFill>
            <a:srgbClr val="FFFF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 lIns="136945" tIns="68473" rIns="136945" bIns="68473"/>
          <a:lstStyle/>
          <a:p>
            <a:endParaRPr lang="el-GR"/>
          </a:p>
        </p:txBody>
      </p:sp>
      <p:sp>
        <p:nvSpPr>
          <p:cNvPr id="25612" name="Oval 80"/>
          <p:cNvSpPr>
            <a:spLocks noChangeArrowheads="1"/>
          </p:cNvSpPr>
          <p:nvPr/>
        </p:nvSpPr>
        <p:spPr bwMode="auto">
          <a:xfrm>
            <a:off x="3496267" y="2443681"/>
            <a:ext cx="314968" cy="242779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136945" tIns="68473" rIns="136945" bIns="68473" anchor="ctr"/>
          <a:lstStyle/>
          <a:p>
            <a:endParaRPr lang="el-GR"/>
          </a:p>
        </p:txBody>
      </p:sp>
      <p:sp>
        <p:nvSpPr>
          <p:cNvPr id="25613" name="Rectangle 81"/>
          <p:cNvSpPr>
            <a:spLocks noChangeArrowheads="1"/>
          </p:cNvSpPr>
          <p:nvPr/>
        </p:nvSpPr>
        <p:spPr bwMode="auto">
          <a:xfrm>
            <a:off x="3496267" y="2494688"/>
            <a:ext cx="31496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>
            <a:spAutoFit/>
          </a:bodyPr>
          <a:lstStyle/>
          <a:p>
            <a:pPr eaLnBrk="0" hangingPunct="0"/>
            <a:r>
              <a:rPr lang="el-GR">
                <a:latin typeface="Arial" pitchFamily="34" charset="0"/>
                <a:cs typeface="Arial" pitchFamily="34" charset="0"/>
              </a:rPr>
              <a:t>10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3" name="Group 92"/>
          <p:cNvGrpSpPr>
            <a:grpSpLocks/>
          </p:cNvGrpSpPr>
          <p:nvPr/>
        </p:nvGrpSpPr>
        <p:grpSpPr bwMode="auto">
          <a:xfrm>
            <a:off x="3458346" y="2083265"/>
            <a:ext cx="384233" cy="252287"/>
            <a:chOff x="4662" y="2270"/>
            <a:chExt cx="577" cy="603"/>
          </a:xfrm>
          <a:solidFill>
            <a:schemeClr val="bg1"/>
          </a:solidFill>
        </p:grpSpPr>
        <p:sp>
          <p:nvSpPr>
            <p:cNvPr id="203" name="Freeform 93"/>
            <p:cNvSpPr>
              <a:spLocks/>
            </p:cNvSpPr>
            <p:nvPr/>
          </p:nvSpPr>
          <p:spPr bwMode="auto">
            <a:xfrm>
              <a:off x="4665" y="2333"/>
              <a:ext cx="574" cy="540"/>
            </a:xfrm>
            <a:custGeom>
              <a:avLst/>
              <a:gdLst>
                <a:gd name="T0" fmla="*/ 0 w 574"/>
                <a:gd name="T1" fmla="*/ 59 h 540"/>
                <a:gd name="T2" fmla="*/ 0 w 574"/>
                <a:gd name="T3" fmla="*/ 118 h 540"/>
                <a:gd name="T4" fmla="*/ 0 w 574"/>
                <a:gd name="T5" fmla="*/ 177 h 540"/>
                <a:gd name="T6" fmla="*/ 0 w 574"/>
                <a:gd name="T7" fmla="*/ 236 h 540"/>
                <a:gd name="T8" fmla="*/ 0 w 574"/>
                <a:gd name="T9" fmla="*/ 294 h 540"/>
                <a:gd name="T10" fmla="*/ 0 w 574"/>
                <a:gd name="T11" fmla="*/ 354 h 540"/>
                <a:gd name="T12" fmla="*/ 0 w 574"/>
                <a:gd name="T13" fmla="*/ 414 h 540"/>
                <a:gd name="T14" fmla="*/ 0 w 574"/>
                <a:gd name="T15" fmla="*/ 474 h 540"/>
                <a:gd name="T16" fmla="*/ 2 w 574"/>
                <a:gd name="T17" fmla="*/ 482 h 540"/>
                <a:gd name="T18" fmla="*/ 8 w 574"/>
                <a:gd name="T19" fmla="*/ 488 h 540"/>
                <a:gd name="T20" fmla="*/ 16 w 574"/>
                <a:gd name="T21" fmla="*/ 495 h 540"/>
                <a:gd name="T22" fmla="*/ 26 w 574"/>
                <a:gd name="T23" fmla="*/ 501 h 540"/>
                <a:gd name="T24" fmla="*/ 39 w 574"/>
                <a:gd name="T25" fmla="*/ 507 h 540"/>
                <a:gd name="T26" fmla="*/ 54 w 574"/>
                <a:gd name="T27" fmla="*/ 512 h 540"/>
                <a:gd name="T28" fmla="*/ 71 w 574"/>
                <a:gd name="T29" fmla="*/ 517 h 540"/>
                <a:gd name="T30" fmla="*/ 95 w 574"/>
                <a:gd name="T31" fmla="*/ 523 h 540"/>
                <a:gd name="T32" fmla="*/ 116 w 574"/>
                <a:gd name="T33" fmla="*/ 526 h 540"/>
                <a:gd name="T34" fmla="*/ 139 w 574"/>
                <a:gd name="T35" fmla="*/ 530 h 540"/>
                <a:gd name="T36" fmla="*/ 163 w 574"/>
                <a:gd name="T37" fmla="*/ 533 h 540"/>
                <a:gd name="T38" fmla="*/ 188 w 574"/>
                <a:gd name="T39" fmla="*/ 535 h 540"/>
                <a:gd name="T40" fmla="*/ 215 w 574"/>
                <a:gd name="T41" fmla="*/ 537 h 540"/>
                <a:gd name="T42" fmla="*/ 242 w 574"/>
                <a:gd name="T43" fmla="*/ 538 h 540"/>
                <a:gd name="T44" fmla="*/ 271 w 574"/>
                <a:gd name="T45" fmla="*/ 539 h 540"/>
                <a:gd name="T46" fmla="*/ 307 w 574"/>
                <a:gd name="T47" fmla="*/ 539 h 540"/>
                <a:gd name="T48" fmla="*/ 336 w 574"/>
                <a:gd name="T49" fmla="*/ 538 h 540"/>
                <a:gd name="T50" fmla="*/ 363 w 574"/>
                <a:gd name="T51" fmla="*/ 536 h 540"/>
                <a:gd name="T52" fmla="*/ 390 w 574"/>
                <a:gd name="T53" fmla="*/ 534 h 540"/>
                <a:gd name="T54" fmla="*/ 414 w 574"/>
                <a:gd name="T55" fmla="*/ 532 h 540"/>
                <a:gd name="T56" fmla="*/ 438 w 574"/>
                <a:gd name="T57" fmla="*/ 529 h 540"/>
                <a:gd name="T58" fmla="*/ 461 w 574"/>
                <a:gd name="T59" fmla="*/ 526 h 540"/>
                <a:gd name="T60" fmla="*/ 481 w 574"/>
                <a:gd name="T61" fmla="*/ 522 h 540"/>
                <a:gd name="T62" fmla="*/ 504 w 574"/>
                <a:gd name="T63" fmla="*/ 516 h 540"/>
                <a:gd name="T64" fmla="*/ 521 w 574"/>
                <a:gd name="T65" fmla="*/ 511 h 540"/>
                <a:gd name="T66" fmla="*/ 535 w 574"/>
                <a:gd name="T67" fmla="*/ 506 h 540"/>
                <a:gd name="T68" fmla="*/ 547 w 574"/>
                <a:gd name="T69" fmla="*/ 501 h 540"/>
                <a:gd name="T70" fmla="*/ 556 w 574"/>
                <a:gd name="T71" fmla="*/ 495 h 540"/>
                <a:gd name="T72" fmla="*/ 563 w 574"/>
                <a:gd name="T73" fmla="*/ 489 h 540"/>
                <a:gd name="T74" fmla="*/ 568 w 574"/>
                <a:gd name="T75" fmla="*/ 482 h 540"/>
                <a:gd name="T76" fmla="*/ 569 w 574"/>
                <a:gd name="T77" fmla="*/ 476 h 540"/>
                <a:gd name="T78" fmla="*/ 570 w 574"/>
                <a:gd name="T79" fmla="*/ 402 h 540"/>
                <a:gd name="T80" fmla="*/ 571 w 574"/>
                <a:gd name="T81" fmla="*/ 343 h 540"/>
                <a:gd name="T82" fmla="*/ 572 w 574"/>
                <a:gd name="T83" fmla="*/ 284 h 540"/>
                <a:gd name="T84" fmla="*/ 572 w 574"/>
                <a:gd name="T85" fmla="*/ 225 h 540"/>
                <a:gd name="T86" fmla="*/ 572 w 574"/>
                <a:gd name="T87" fmla="*/ 166 h 540"/>
                <a:gd name="T88" fmla="*/ 572 w 574"/>
                <a:gd name="T89" fmla="*/ 106 h 540"/>
                <a:gd name="T90" fmla="*/ 572 w 574"/>
                <a:gd name="T91" fmla="*/ 47 h 540"/>
                <a:gd name="T92" fmla="*/ 537 w 574"/>
                <a:gd name="T93" fmla="*/ 2 h 540"/>
                <a:gd name="T94" fmla="*/ 465 w 574"/>
                <a:gd name="T95" fmla="*/ 2 h 540"/>
                <a:gd name="T96" fmla="*/ 394 w 574"/>
                <a:gd name="T97" fmla="*/ 2 h 540"/>
                <a:gd name="T98" fmla="*/ 322 w 574"/>
                <a:gd name="T99" fmla="*/ 2 h 540"/>
                <a:gd name="T100" fmla="*/ 250 w 574"/>
                <a:gd name="T101" fmla="*/ 1 h 540"/>
                <a:gd name="T102" fmla="*/ 179 w 574"/>
                <a:gd name="T103" fmla="*/ 1 h 540"/>
                <a:gd name="T104" fmla="*/ 107 w 574"/>
                <a:gd name="T105" fmla="*/ 0 h 540"/>
                <a:gd name="T106" fmla="*/ 36 w 574"/>
                <a:gd name="T107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74" h="540">
                  <a:moveTo>
                    <a:pt x="0" y="0"/>
                  </a:moveTo>
                  <a:lnTo>
                    <a:pt x="0" y="30"/>
                  </a:lnTo>
                  <a:lnTo>
                    <a:pt x="0" y="44"/>
                  </a:lnTo>
                  <a:lnTo>
                    <a:pt x="0" y="59"/>
                  </a:lnTo>
                  <a:lnTo>
                    <a:pt x="0" y="74"/>
                  </a:lnTo>
                  <a:lnTo>
                    <a:pt x="0" y="88"/>
                  </a:lnTo>
                  <a:lnTo>
                    <a:pt x="0" y="103"/>
                  </a:lnTo>
                  <a:lnTo>
                    <a:pt x="0" y="118"/>
                  </a:lnTo>
                  <a:lnTo>
                    <a:pt x="0" y="132"/>
                  </a:lnTo>
                  <a:lnTo>
                    <a:pt x="0" y="147"/>
                  </a:lnTo>
                  <a:lnTo>
                    <a:pt x="0" y="162"/>
                  </a:lnTo>
                  <a:lnTo>
                    <a:pt x="0" y="177"/>
                  </a:lnTo>
                  <a:lnTo>
                    <a:pt x="0" y="191"/>
                  </a:lnTo>
                  <a:lnTo>
                    <a:pt x="0" y="206"/>
                  </a:lnTo>
                  <a:lnTo>
                    <a:pt x="0" y="221"/>
                  </a:lnTo>
                  <a:lnTo>
                    <a:pt x="0" y="236"/>
                  </a:lnTo>
                  <a:lnTo>
                    <a:pt x="0" y="250"/>
                  </a:lnTo>
                  <a:lnTo>
                    <a:pt x="0" y="265"/>
                  </a:lnTo>
                  <a:lnTo>
                    <a:pt x="0" y="280"/>
                  </a:lnTo>
                  <a:lnTo>
                    <a:pt x="0" y="294"/>
                  </a:lnTo>
                  <a:lnTo>
                    <a:pt x="0" y="309"/>
                  </a:lnTo>
                  <a:lnTo>
                    <a:pt x="0" y="324"/>
                  </a:lnTo>
                  <a:lnTo>
                    <a:pt x="0" y="339"/>
                  </a:lnTo>
                  <a:lnTo>
                    <a:pt x="0" y="354"/>
                  </a:lnTo>
                  <a:lnTo>
                    <a:pt x="0" y="368"/>
                  </a:lnTo>
                  <a:lnTo>
                    <a:pt x="0" y="384"/>
                  </a:lnTo>
                  <a:lnTo>
                    <a:pt x="0" y="398"/>
                  </a:lnTo>
                  <a:lnTo>
                    <a:pt x="0" y="414"/>
                  </a:lnTo>
                  <a:lnTo>
                    <a:pt x="0" y="428"/>
                  </a:lnTo>
                  <a:lnTo>
                    <a:pt x="0" y="444"/>
                  </a:lnTo>
                  <a:lnTo>
                    <a:pt x="0" y="459"/>
                  </a:lnTo>
                  <a:lnTo>
                    <a:pt x="0" y="474"/>
                  </a:lnTo>
                  <a:lnTo>
                    <a:pt x="0" y="477"/>
                  </a:lnTo>
                  <a:lnTo>
                    <a:pt x="1" y="479"/>
                  </a:lnTo>
                  <a:lnTo>
                    <a:pt x="2" y="480"/>
                  </a:lnTo>
                  <a:lnTo>
                    <a:pt x="2" y="482"/>
                  </a:lnTo>
                  <a:lnTo>
                    <a:pt x="4" y="484"/>
                  </a:lnTo>
                  <a:lnTo>
                    <a:pt x="5" y="485"/>
                  </a:lnTo>
                  <a:lnTo>
                    <a:pt x="6" y="487"/>
                  </a:lnTo>
                  <a:lnTo>
                    <a:pt x="8" y="488"/>
                  </a:lnTo>
                  <a:lnTo>
                    <a:pt x="10" y="490"/>
                  </a:lnTo>
                  <a:lnTo>
                    <a:pt x="12" y="492"/>
                  </a:lnTo>
                  <a:lnTo>
                    <a:pt x="14" y="493"/>
                  </a:lnTo>
                  <a:lnTo>
                    <a:pt x="16" y="495"/>
                  </a:lnTo>
                  <a:lnTo>
                    <a:pt x="18" y="496"/>
                  </a:lnTo>
                  <a:lnTo>
                    <a:pt x="21" y="498"/>
                  </a:lnTo>
                  <a:lnTo>
                    <a:pt x="24" y="500"/>
                  </a:lnTo>
                  <a:lnTo>
                    <a:pt x="26" y="501"/>
                  </a:lnTo>
                  <a:lnTo>
                    <a:pt x="29" y="502"/>
                  </a:lnTo>
                  <a:lnTo>
                    <a:pt x="32" y="504"/>
                  </a:lnTo>
                  <a:lnTo>
                    <a:pt x="36" y="505"/>
                  </a:lnTo>
                  <a:lnTo>
                    <a:pt x="39" y="507"/>
                  </a:lnTo>
                  <a:lnTo>
                    <a:pt x="43" y="508"/>
                  </a:lnTo>
                  <a:lnTo>
                    <a:pt x="46" y="510"/>
                  </a:lnTo>
                  <a:lnTo>
                    <a:pt x="50" y="511"/>
                  </a:lnTo>
                  <a:lnTo>
                    <a:pt x="54" y="512"/>
                  </a:lnTo>
                  <a:lnTo>
                    <a:pt x="58" y="514"/>
                  </a:lnTo>
                  <a:lnTo>
                    <a:pt x="62" y="515"/>
                  </a:lnTo>
                  <a:lnTo>
                    <a:pt x="67" y="516"/>
                  </a:lnTo>
                  <a:lnTo>
                    <a:pt x="71" y="517"/>
                  </a:lnTo>
                  <a:lnTo>
                    <a:pt x="76" y="518"/>
                  </a:lnTo>
                  <a:lnTo>
                    <a:pt x="80" y="520"/>
                  </a:lnTo>
                  <a:lnTo>
                    <a:pt x="85" y="521"/>
                  </a:lnTo>
                  <a:lnTo>
                    <a:pt x="95" y="523"/>
                  </a:lnTo>
                  <a:lnTo>
                    <a:pt x="100" y="524"/>
                  </a:lnTo>
                  <a:lnTo>
                    <a:pt x="105" y="525"/>
                  </a:lnTo>
                  <a:lnTo>
                    <a:pt x="110" y="526"/>
                  </a:lnTo>
                  <a:lnTo>
                    <a:pt x="116" y="526"/>
                  </a:lnTo>
                  <a:lnTo>
                    <a:pt x="122" y="527"/>
                  </a:lnTo>
                  <a:lnTo>
                    <a:pt x="127" y="528"/>
                  </a:lnTo>
                  <a:lnTo>
                    <a:pt x="133" y="529"/>
                  </a:lnTo>
                  <a:lnTo>
                    <a:pt x="139" y="530"/>
                  </a:lnTo>
                  <a:lnTo>
                    <a:pt x="144" y="530"/>
                  </a:lnTo>
                  <a:lnTo>
                    <a:pt x="150" y="531"/>
                  </a:lnTo>
                  <a:lnTo>
                    <a:pt x="156" y="532"/>
                  </a:lnTo>
                  <a:lnTo>
                    <a:pt x="163" y="533"/>
                  </a:lnTo>
                  <a:lnTo>
                    <a:pt x="169" y="533"/>
                  </a:lnTo>
                  <a:lnTo>
                    <a:pt x="175" y="534"/>
                  </a:lnTo>
                  <a:lnTo>
                    <a:pt x="182" y="534"/>
                  </a:lnTo>
                  <a:lnTo>
                    <a:pt x="188" y="535"/>
                  </a:lnTo>
                  <a:lnTo>
                    <a:pt x="195" y="536"/>
                  </a:lnTo>
                  <a:lnTo>
                    <a:pt x="201" y="536"/>
                  </a:lnTo>
                  <a:lnTo>
                    <a:pt x="208" y="536"/>
                  </a:lnTo>
                  <a:lnTo>
                    <a:pt x="215" y="537"/>
                  </a:lnTo>
                  <a:lnTo>
                    <a:pt x="222" y="537"/>
                  </a:lnTo>
                  <a:lnTo>
                    <a:pt x="228" y="538"/>
                  </a:lnTo>
                  <a:lnTo>
                    <a:pt x="235" y="538"/>
                  </a:lnTo>
                  <a:lnTo>
                    <a:pt x="242" y="538"/>
                  </a:lnTo>
                  <a:lnTo>
                    <a:pt x="249" y="538"/>
                  </a:lnTo>
                  <a:lnTo>
                    <a:pt x="256" y="539"/>
                  </a:lnTo>
                  <a:lnTo>
                    <a:pt x="264" y="539"/>
                  </a:lnTo>
                  <a:lnTo>
                    <a:pt x="271" y="539"/>
                  </a:lnTo>
                  <a:lnTo>
                    <a:pt x="278" y="539"/>
                  </a:lnTo>
                  <a:lnTo>
                    <a:pt x="286" y="539"/>
                  </a:lnTo>
                  <a:lnTo>
                    <a:pt x="300" y="539"/>
                  </a:lnTo>
                  <a:lnTo>
                    <a:pt x="307" y="539"/>
                  </a:lnTo>
                  <a:lnTo>
                    <a:pt x="314" y="539"/>
                  </a:lnTo>
                  <a:lnTo>
                    <a:pt x="322" y="538"/>
                  </a:lnTo>
                  <a:lnTo>
                    <a:pt x="329" y="538"/>
                  </a:lnTo>
                  <a:lnTo>
                    <a:pt x="336" y="538"/>
                  </a:lnTo>
                  <a:lnTo>
                    <a:pt x="342" y="538"/>
                  </a:lnTo>
                  <a:lnTo>
                    <a:pt x="350" y="537"/>
                  </a:lnTo>
                  <a:lnTo>
                    <a:pt x="356" y="537"/>
                  </a:lnTo>
                  <a:lnTo>
                    <a:pt x="363" y="536"/>
                  </a:lnTo>
                  <a:lnTo>
                    <a:pt x="370" y="536"/>
                  </a:lnTo>
                  <a:lnTo>
                    <a:pt x="376" y="536"/>
                  </a:lnTo>
                  <a:lnTo>
                    <a:pt x="383" y="535"/>
                  </a:lnTo>
                  <a:lnTo>
                    <a:pt x="390" y="534"/>
                  </a:lnTo>
                  <a:lnTo>
                    <a:pt x="396" y="534"/>
                  </a:lnTo>
                  <a:lnTo>
                    <a:pt x="402" y="533"/>
                  </a:lnTo>
                  <a:lnTo>
                    <a:pt x="408" y="533"/>
                  </a:lnTo>
                  <a:lnTo>
                    <a:pt x="414" y="532"/>
                  </a:lnTo>
                  <a:lnTo>
                    <a:pt x="421" y="531"/>
                  </a:lnTo>
                  <a:lnTo>
                    <a:pt x="427" y="530"/>
                  </a:lnTo>
                  <a:lnTo>
                    <a:pt x="432" y="530"/>
                  </a:lnTo>
                  <a:lnTo>
                    <a:pt x="438" y="529"/>
                  </a:lnTo>
                  <a:lnTo>
                    <a:pt x="444" y="528"/>
                  </a:lnTo>
                  <a:lnTo>
                    <a:pt x="450" y="527"/>
                  </a:lnTo>
                  <a:lnTo>
                    <a:pt x="455" y="526"/>
                  </a:lnTo>
                  <a:lnTo>
                    <a:pt x="461" y="526"/>
                  </a:lnTo>
                  <a:lnTo>
                    <a:pt x="466" y="525"/>
                  </a:lnTo>
                  <a:lnTo>
                    <a:pt x="471" y="524"/>
                  </a:lnTo>
                  <a:lnTo>
                    <a:pt x="476" y="523"/>
                  </a:lnTo>
                  <a:lnTo>
                    <a:pt x="481" y="522"/>
                  </a:lnTo>
                  <a:lnTo>
                    <a:pt x="486" y="521"/>
                  </a:lnTo>
                  <a:lnTo>
                    <a:pt x="496" y="518"/>
                  </a:lnTo>
                  <a:lnTo>
                    <a:pt x="500" y="517"/>
                  </a:lnTo>
                  <a:lnTo>
                    <a:pt x="504" y="516"/>
                  </a:lnTo>
                  <a:lnTo>
                    <a:pt x="509" y="515"/>
                  </a:lnTo>
                  <a:lnTo>
                    <a:pt x="513" y="514"/>
                  </a:lnTo>
                  <a:lnTo>
                    <a:pt x="517" y="512"/>
                  </a:lnTo>
                  <a:lnTo>
                    <a:pt x="521" y="511"/>
                  </a:lnTo>
                  <a:lnTo>
                    <a:pt x="524" y="510"/>
                  </a:lnTo>
                  <a:lnTo>
                    <a:pt x="528" y="509"/>
                  </a:lnTo>
                  <a:lnTo>
                    <a:pt x="532" y="508"/>
                  </a:lnTo>
                  <a:lnTo>
                    <a:pt x="535" y="506"/>
                  </a:lnTo>
                  <a:lnTo>
                    <a:pt x="538" y="505"/>
                  </a:lnTo>
                  <a:lnTo>
                    <a:pt x="541" y="504"/>
                  </a:lnTo>
                  <a:lnTo>
                    <a:pt x="544" y="502"/>
                  </a:lnTo>
                  <a:lnTo>
                    <a:pt x="547" y="501"/>
                  </a:lnTo>
                  <a:lnTo>
                    <a:pt x="549" y="499"/>
                  </a:lnTo>
                  <a:lnTo>
                    <a:pt x="552" y="498"/>
                  </a:lnTo>
                  <a:lnTo>
                    <a:pt x="554" y="496"/>
                  </a:lnTo>
                  <a:lnTo>
                    <a:pt x="556" y="495"/>
                  </a:lnTo>
                  <a:lnTo>
                    <a:pt x="558" y="493"/>
                  </a:lnTo>
                  <a:lnTo>
                    <a:pt x="560" y="492"/>
                  </a:lnTo>
                  <a:lnTo>
                    <a:pt x="562" y="490"/>
                  </a:lnTo>
                  <a:lnTo>
                    <a:pt x="563" y="489"/>
                  </a:lnTo>
                  <a:lnTo>
                    <a:pt x="564" y="487"/>
                  </a:lnTo>
                  <a:lnTo>
                    <a:pt x="566" y="486"/>
                  </a:lnTo>
                  <a:lnTo>
                    <a:pt x="567" y="484"/>
                  </a:lnTo>
                  <a:lnTo>
                    <a:pt x="568" y="482"/>
                  </a:lnTo>
                  <a:lnTo>
                    <a:pt x="568" y="481"/>
                  </a:lnTo>
                  <a:lnTo>
                    <a:pt x="569" y="479"/>
                  </a:lnTo>
                  <a:lnTo>
                    <a:pt x="569" y="478"/>
                  </a:lnTo>
                  <a:lnTo>
                    <a:pt x="569" y="476"/>
                  </a:lnTo>
                  <a:lnTo>
                    <a:pt x="570" y="446"/>
                  </a:lnTo>
                  <a:lnTo>
                    <a:pt x="570" y="432"/>
                  </a:lnTo>
                  <a:lnTo>
                    <a:pt x="570" y="417"/>
                  </a:lnTo>
                  <a:lnTo>
                    <a:pt x="570" y="402"/>
                  </a:lnTo>
                  <a:lnTo>
                    <a:pt x="571" y="388"/>
                  </a:lnTo>
                  <a:lnTo>
                    <a:pt x="571" y="373"/>
                  </a:lnTo>
                  <a:lnTo>
                    <a:pt x="571" y="358"/>
                  </a:lnTo>
                  <a:lnTo>
                    <a:pt x="571" y="343"/>
                  </a:lnTo>
                  <a:lnTo>
                    <a:pt x="572" y="328"/>
                  </a:lnTo>
                  <a:lnTo>
                    <a:pt x="572" y="314"/>
                  </a:lnTo>
                  <a:lnTo>
                    <a:pt x="572" y="299"/>
                  </a:lnTo>
                  <a:lnTo>
                    <a:pt x="572" y="284"/>
                  </a:lnTo>
                  <a:lnTo>
                    <a:pt x="572" y="269"/>
                  </a:lnTo>
                  <a:lnTo>
                    <a:pt x="572" y="254"/>
                  </a:lnTo>
                  <a:lnTo>
                    <a:pt x="572" y="240"/>
                  </a:lnTo>
                  <a:lnTo>
                    <a:pt x="572" y="225"/>
                  </a:lnTo>
                  <a:lnTo>
                    <a:pt x="572" y="210"/>
                  </a:lnTo>
                  <a:lnTo>
                    <a:pt x="572" y="195"/>
                  </a:lnTo>
                  <a:lnTo>
                    <a:pt x="572" y="180"/>
                  </a:lnTo>
                  <a:lnTo>
                    <a:pt x="572" y="166"/>
                  </a:lnTo>
                  <a:lnTo>
                    <a:pt x="572" y="151"/>
                  </a:lnTo>
                  <a:lnTo>
                    <a:pt x="572" y="136"/>
                  </a:lnTo>
                  <a:lnTo>
                    <a:pt x="572" y="121"/>
                  </a:lnTo>
                  <a:lnTo>
                    <a:pt x="572" y="106"/>
                  </a:lnTo>
                  <a:lnTo>
                    <a:pt x="572" y="92"/>
                  </a:lnTo>
                  <a:lnTo>
                    <a:pt x="572" y="77"/>
                  </a:lnTo>
                  <a:lnTo>
                    <a:pt x="572" y="62"/>
                  </a:lnTo>
                  <a:lnTo>
                    <a:pt x="572" y="47"/>
                  </a:lnTo>
                  <a:lnTo>
                    <a:pt x="572" y="32"/>
                  </a:lnTo>
                  <a:lnTo>
                    <a:pt x="572" y="18"/>
                  </a:lnTo>
                  <a:lnTo>
                    <a:pt x="573" y="3"/>
                  </a:lnTo>
                  <a:lnTo>
                    <a:pt x="537" y="2"/>
                  </a:lnTo>
                  <a:lnTo>
                    <a:pt x="519" y="2"/>
                  </a:lnTo>
                  <a:lnTo>
                    <a:pt x="501" y="2"/>
                  </a:lnTo>
                  <a:lnTo>
                    <a:pt x="483" y="2"/>
                  </a:lnTo>
                  <a:lnTo>
                    <a:pt x="465" y="2"/>
                  </a:lnTo>
                  <a:lnTo>
                    <a:pt x="447" y="2"/>
                  </a:lnTo>
                  <a:lnTo>
                    <a:pt x="429" y="2"/>
                  </a:lnTo>
                  <a:lnTo>
                    <a:pt x="411" y="2"/>
                  </a:lnTo>
                  <a:lnTo>
                    <a:pt x="394" y="2"/>
                  </a:lnTo>
                  <a:lnTo>
                    <a:pt x="376" y="2"/>
                  </a:lnTo>
                  <a:lnTo>
                    <a:pt x="358" y="2"/>
                  </a:lnTo>
                  <a:lnTo>
                    <a:pt x="340" y="2"/>
                  </a:lnTo>
                  <a:lnTo>
                    <a:pt x="322" y="2"/>
                  </a:lnTo>
                  <a:lnTo>
                    <a:pt x="304" y="2"/>
                  </a:lnTo>
                  <a:lnTo>
                    <a:pt x="286" y="1"/>
                  </a:lnTo>
                  <a:lnTo>
                    <a:pt x="268" y="1"/>
                  </a:lnTo>
                  <a:lnTo>
                    <a:pt x="250" y="1"/>
                  </a:lnTo>
                  <a:lnTo>
                    <a:pt x="232" y="1"/>
                  </a:lnTo>
                  <a:lnTo>
                    <a:pt x="214" y="1"/>
                  </a:lnTo>
                  <a:lnTo>
                    <a:pt x="197" y="1"/>
                  </a:lnTo>
                  <a:lnTo>
                    <a:pt x="179" y="1"/>
                  </a:lnTo>
                  <a:lnTo>
                    <a:pt x="161" y="1"/>
                  </a:lnTo>
                  <a:lnTo>
                    <a:pt x="143" y="1"/>
                  </a:lnTo>
                  <a:lnTo>
                    <a:pt x="125" y="0"/>
                  </a:lnTo>
                  <a:lnTo>
                    <a:pt x="107" y="0"/>
                  </a:lnTo>
                  <a:lnTo>
                    <a:pt x="90" y="0"/>
                  </a:lnTo>
                  <a:lnTo>
                    <a:pt x="72" y="0"/>
                  </a:lnTo>
                  <a:lnTo>
                    <a:pt x="54" y="0"/>
                  </a:lnTo>
                  <a:lnTo>
                    <a:pt x="36" y="0"/>
                  </a:lnTo>
                  <a:lnTo>
                    <a:pt x="18" y="0"/>
                  </a:lnTo>
                  <a:lnTo>
                    <a:pt x="0" y="0"/>
                  </a:lnTo>
                </a:path>
              </a:pathLst>
            </a:custGeom>
            <a:grpFill/>
            <a:ln w="9525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0"/>
              </a:endParaRPr>
            </a:p>
          </p:txBody>
        </p:sp>
        <p:sp>
          <p:nvSpPr>
            <p:cNvPr id="204" name="Freeform 94"/>
            <p:cNvSpPr>
              <a:spLocks/>
            </p:cNvSpPr>
            <p:nvPr/>
          </p:nvSpPr>
          <p:spPr bwMode="auto">
            <a:xfrm>
              <a:off x="4662" y="2270"/>
              <a:ext cx="573" cy="127"/>
            </a:xfrm>
            <a:custGeom>
              <a:avLst/>
              <a:gdLst>
                <a:gd name="T0" fmla="*/ 315 w 573"/>
                <a:gd name="T1" fmla="*/ 125 h 127"/>
                <a:gd name="T2" fmla="*/ 344 w 573"/>
                <a:gd name="T3" fmla="*/ 124 h 127"/>
                <a:gd name="T4" fmla="*/ 371 w 573"/>
                <a:gd name="T5" fmla="*/ 123 h 127"/>
                <a:gd name="T6" fmla="*/ 397 w 573"/>
                <a:gd name="T7" fmla="*/ 121 h 127"/>
                <a:gd name="T8" fmla="*/ 422 w 573"/>
                <a:gd name="T9" fmla="*/ 118 h 127"/>
                <a:gd name="T10" fmla="*/ 446 w 573"/>
                <a:gd name="T11" fmla="*/ 115 h 127"/>
                <a:gd name="T12" fmla="*/ 468 w 573"/>
                <a:gd name="T13" fmla="*/ 111 h 127"/>
                <a:gd name="T14" fmla="*/ 488 w 573"/>
                <a:gd name="T15" fmla="*/ 107 h 127"/>
                <a:gd name="T16" fmla="*/ 511 w 573"/>
                <a:gd name="T17" fmla="*/ 101 h 127"/>
                <a:gd name="T18" fmla="*/ 527 w 573"/>
                <a:gd name="T19" fmla="*/ 97 h 127"/>
                <a:gd name="T20" fmla="*/ 541 w 573"/>
                <a:gd name="T21" fmla="*/ 91 h 127"/>
                <a:gd name="T22" fmla="*/ 552 w 573"/>
                <a:gd name="T23" fmla="*/ 86 h 127"/>
                <a:gd name="T24" fmla="*/ 561 w 573"/>
                <a:gd name="T25" fmla="*/ 80 h 127"/>
                <a:gd name="T26" fmla="*/ 567 w 573"/>
                <a:gd name="T27" fmla="*/ 74 h 127"/>
                <a:gd name="T28" fmla="*/ 571 w 573"/>
                <a:gd name="T29" fmla="*/ 67 h 127"/>
                <a:gd name="T30" fmla="*/ 572 w 573"/>
                <a:gd name="T31" fmla="*/ 59 h 127"/>
                <a:gd name="T32" fmla="*/ 569 w 573"/>
                <a:gd name="T33" fmla="*/ 53 h 127"/>
                <a:gd name="T34" fmla="*/ 563 w 573"/>
                <a:gd name="T35" fmla="*/ 47 h 127"/>
                <a:gd name="T36" fmla="*/ 555 w 573"/>
                <a:gd name="T37" fmla="*/ 41 h 127"/>
                <a:gd name="T38" fmla="*/ 544 w 573"/>
                <a:gd name="T39" fmla="*/ 35 h 127"/>
                <a:gd name="T40" fmla="*/ 531 w 573"/>
                <a:gd name="T41" fmla="*/ 30 h 127"/>
                <a:gd name="T42" fmla="*/ 515 w 573"/>
                <a:gd name="T43" fmla="*/ 25 h 127"/>
                <a:gd name="T44" fmla="*/ 497 w 573"/>
                <a:gd name="T45" fmla="*/ 20 h 127"/>
                <a:gd name="T46" fmla="*/ 473 w 573"/>
                <a:gd name="T47" fmla="*/ 15 h 127"/>
                <a:gd name="T48" fmla="*/ 451 w 573"/>
                <a:gd name="T49" fmla="*/ 11 h 127"/>
                <a:gd name="T50" fmla="*/ 428 w 573"/>
                <a:gd name="T51" fmla="*/ 8 h 127"/>
                <a:gd name="T52" fmla="*/ 404 w 573"/>
                <a:gd name="T53" fmla="*/ 5 h 127"/>
                <a:gd name="T54" fmla="*/ 378 w 573"/>
                <a:gd name="T55" fmla="*/ 3 h 127"/>
                <a:gd name="T56" fmla="*/ 351 w 573"/>
                <a:gd name="T57" fmla="*/ 1 h 127"/>
                <a:gd name="T58" fmla="*/ 323 w 573"/>
                <a:gd name="T59" fmla="*/ 0 h 127"/>
                <a:gd name="T60" fmla="*/ 293 w 573"/>
                <a:gd name="T61" fmla="*/ 0 h 127"/>
                <a:gd name="T62" fmla="*/ 257 w 573"/>
                <a:gd name="T63" fmla="*/ 0 h 127"/>
                <a:gd name="T64" fmla="*/ 229 w 573"/>
                <a:gd name="T65" fmla="*/ 1 h 127"/>
                <a:gd name="T66" fmla="*/ 201 w 573"/>
                <a:gd name="T67" fmla="*/ 3 h 127"/>
                <a:gd name="T68" fmla="*/ 175 w 573"/>
                <a:gd name="T69" fmla="*/ 5 h 127"/>
                <a:gd name="T70" fmla="*/ 150 w 573"/>
                <a:gd name="T71" fmla="*/ 7 h 127"/>
                <a:gd name="T72" fmla="*/ 126 w 573"/>
                <a:gd name="T73" fmla="*/ 11 h 127"/>
                <a:gd name="T74" fmla="*/ 104 w 573"/>
                <a:gd name="T75" fmla="*/ 14 h 127"/>
                <a:gd name="T76" fmla="*/ 84 w 573"/>
                <a:gd name="T77" fmla="*/ 18 h 127"/>
                <a:gd name="T78" fmla="*/ 61 w 573"/>
                <a:gd name="T79" fmla="*/ 24 h 127"/>
                <a:gd name="T80" fmla="*/ 45 w 573"/>
                <a:gd name="T81" fmla="*/ 29 h 127"/>
                <a:gd name="T82" fmla="*/ 31 w 573"/>
                <a:gd name="T83" fmla="*/ 34 h 127"/>
                <a:gd name="T84" fmla="*/ 20 w 573"/>
                <a:gd name="T85" fmla="*/ 40 h 127"/>
                <a:gd name="T86" fmla="*/ 11 w 573"/>
                <a:gd name="T87" fmla="*/ 46 h 127"/>
                <a:gd name="T88" fmla="*/ 5 w 573"/>
                <a:gd name="T89" fmla="*/ 52 h 127"/>
                <a:gd name="T90" fmla="*/ 1 w 573"/>
                <a:gd name="T91" fmla="*/ 58 h 127"/>
                <a:gd name="T92" fmla="*/ 0 w 573"/>
                <a:gd name="T93" fmla="*/ 66 h 127"/>
                <a:gd name="T94" fmla="*/ 3 w 573"/>
                <a:gd name="T95" fmla="*/ 72 h 127"/>
                <a:gd name="T96" fmla="*/ 9 w 573"/>
                <a:gd name="T97" fmla="*/ 79 h 127"/>
                <a:gd name="T98" fmla="*/ 17 w 573"/>
                <a:gd name="T99" fmla="*/ 84 h 127"/>
                <a:gd name="T100" fmla="*/ 28 w 573"/>
                <a:gd name="T101" fmla="*/ 90 h 127"/>
                <a:gd name="T102" fmla="*/ 41 w 573"/>
                <a:gd name="T103" fmla="*/ 95 h 127"/>
                <a:gd name="T104" fmla="*/ 57 w 573"/>
                <a:gd name="T105" fmla="*/ 101 h 127"/>
                <a:gd name="T106" fmla="*/ 74 w 573"/>
                <a:gd name="T107" fmla="*/ 105 h 127"/>
                <a:gd name="T108" fmla="*/ 99 w 573"/>
                <a:gd name="T109" fmla="*/ 110 h 127"/>
                <a:gd name="T110" fmla="*/ 120 w 573"/>
                <a:gd name="T111" fmla="*/ 114 h 127"/>
                <a:gd name="T112" fmla="*/ 144 w 573"/>
                <a:gd name="T113" fmla="*/ 117 h 127"/>
                <a:gd name="T114" fmla="*/ 168 w 573"/>
                <a:gd name="T115" fmla="*/ 120 h 127"/>
                <a:gd name="T116" fmla="*/ 194 w 573"/>
                <a:gd name="T117" fmla="*/ 122 h 127"/>
                <a:gd name="T118" fmla="*/ 221 w 573"/>
                <a:gd name="T119" fmla="*/ 124 h 127"/>
                <a:gd name="T120" fmla="*/ 250 w 573"/>
                <a:gd name="T121" fmla="*/ 125 h 127"/>
                <a:gd name="T122" fmla="*/ 279 w 573"/>
                <a:gd name="T123" fmla="*/ 125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3" h="127">
                  <a:moveTo>
                    <a:pt x="286" y="126"/>
                  </a:moveTo>
                  <a:lnTo>
                    <a:pt x="301" y="125"/>
                  </a:lnTo>
                  <a:lnTo>
                    <a:pt x="308" y="125"/>
                  </a:lnTo>
                  <a:lnTo>
                    <a:pt x="315" y="125"/>
                  </a:lnTo>
                  <a:lnTo>
                    <a:pt x="323" y="125"/>
                  </a:lnTo>
                  <a:lnTo>
                    <a:pt x="330" y="125"/>
                  </a:lnTo>
                  <a:lnTo>
                    <a:pt x="337" y="125"/>
                  </a:lnTo>
                  <a:lnTo>
                    <a:pt x="344" y="124"/>
                  </a:lnTo>
                  <a:lnTo>
                    <a:pt x="351" y="124"/>
                  </a:lnTo>
                  <a:lnTo>
                    <a:pt x="357" y="123"/>
                  </a:lnTo>
                  <a:lnTo>
                    <a:pt x="364" y="123"/>
                  </a:lnTo>
                  <a:lnTo>
                    <a:pt x="371" y="123"/>
                  </a:lnTo>
                  <a:lnTo>
                    <a:pt x="378" y="122"/>
                  </a:lnTo>
                  <a:lnTo>
                    <a:pt x="384" y="122"/>
                  </a:lnTo>
                  <a:lnTo>
                    <a:pt x="391" y="121"/>
                  </a:lnTo>
                  <a:lnTo>
                    <a:pt x="397" y="121"/>
                  </a:lnTo>
                  <a:lnTo>
                    <a:pt x="404" y="120"/>
                  </a:lnTo>
                  <a:lnTo>
                    <a:pt x="410" y="119"/>
                  </a:lnTo>
                  <a:lnTo>
                    <a:pt x="416" y="119"/>
                  </a:lnTo>
                  <a:lnTo>
                    <a:pt x="422" y="118"/>
                  </a:lnTo>
                  <a:lnTo>
                    <a:pt x="428" y="117"/>
                  </a:lnTo>
                  <a:lnTo>
                    <a:pt x="434" y="117"/>
                  </a:lnTo>
                  <a:lnTo>
                    <a:pt x="440" y="116"/>
                  </a:lnTo>
                  <a:lnTo>
                    <a:pt x="446" y="115"/>
                  </a:lnTo>
                  <a:lnTo>
                    <a:pt x="451" y="114"/>
                  </a:lnTo>
                  <a:lnTo>
                    <a:pt x="457" y="113"/>
                  </a:lnTo>
                  <a:lnTo>
                    <a:pt x="462" y="112"/>
                  </a:lnTo>
                  <a:lnTo>
                    <a:pt x="468" y="111"/>
                  </a:lnTo>
                  <a:lnTo>
                    <a:pt x="473" y="110"/>
                  </a:lnTo>
                  <a:lnTo>
                    <a:pt x="478" y="109"/>
                  </a:lnTo>
                  <a:lnTo>
                    <a:pt x="483" y="108"/>
                  </a:lnTo>
                  <a:lnTo>
                    <a:pt x="488" y="107"/>
                  </a:lnTo>
                  <a:lnTo>
                    <a:pt x="497" y="105"/>
                  </a:lnTo>
                  <a:lnTo>
                    <a:pt x="502" y="104"/>
                  </a:lnTo>
                  <a:lnTo>
                    <a:pt x="507" y="103"/>
                  </a:lnTo>
                  <a:lnTo>
                    <a:pt x="511" y="101"/>
                  </a:lnTo>
                  <a:lnTo>
                    <a:pt x="515" y="101"/>
                  </a:lnTo>
                  <a:lnTo>
                    <a:pt x="519" y="99"/>
                  </a:lnTo>
                  <a:lnTo>
                    <a:pt x="523" y="98"/>
                  </a:lnTo>
                  <a:lnTo>
                    <a:pt x="527" y="97"/>
                  </a:lnTo>
                  <a:lnTo>
                    <a:pt x="531" y="95"/>
                  </a:lnTo>
                  <a:lnTo>
                    <a:pt x="534" y="94"/>
                  </a:lnTo>
                  <a:lnTo>
                    <a:pt x="537" y="93"/>
                  </a:lnTo>
                  <a:lnTo>
                    <a:pt x="541" y="91"/>
                  </a:lnTo>
                  <a:lnTo>
                    <a:pt x="544" y="90"/>
                  </a:lnTo>
                  <a:lnTo>
                    <a:pt x="547" y="89"/>
                  </a:lnTo>
                  <a:lnTo>
                    <a:pt x="549" y="87"/>
                  </a:lnTo>
                  <a:lnTo>
                    <a:pt x="552" y="86"/>
                  </a:lnTo>
                  <a:lnTo>
                    <a:pt x="555" y="84"/>
                  </a:lnTo>
                  <a:lnTo>
                    <a:pt x="557" y="83"/>
                  </a:lnTo>
                  <a:lnTo>
                    <a:pt x="559" y="81"/>
                  </a:lnTo>
                  <a:lnTo>
                    <a:pt x="561" y="80"/>
                  </a:lnTo>
                  <a:lnTo>
                    <a:pt x="563" y="79"/>
                  </a:lnTo>
                  <a:lnTo>
                    <a:pt x="565" y="77"/>
                  </a:lnTo>
                  <a:lnTo>
                    <a:pt x="566" y="75"/>
                  </a:lnTo>
                  <a:lnTo>
                    <a:pt x="567" y="74"/>
                  </a:lnTo>
                  <a:lnTo>
                    <a:pt x="569" y="72"/>
                  </a:lnTo>
                  <a:lnTo>
                    <a:pt x="570" y="71"/>
                  </a:lnTo>
                  <a:lnTo>
                    <a:pt x="571" y="69"/>
                  </a:lnTo>
                  <a:lnTo>
                    <a:pt x="571" y="67"/>
                  </a:lnTo>
                  <a:lnTo>
                    <a:pt x="572" y="66"/>
                  </a:lnTo>
                  <a:lnTo>
                    <a:pt x="572" y="64"/>
                  </a:lnTo>
                  <a:lnTo>
                    <a:pt x="572" y="63"/>
                  </a:lnTo>
                  <a:lnTo>
                    <a:pt x="572" y="59"/>
                  </a:lnTo>
                  <a:lnTo>
                    <a:pt x="571" y="58"/>
                  </a:lnTo>
                  <a:lnTo>
                    <a:pt x="571" y="57"/>
                  </a:lnTo>
                  <a:lnTo>
                    <a:pt x="570" y="55"/>
                  </a:lnTo>
                  <a:lnTo>
                    <a:pt x="569" y="53"/>
                  </a:lnTo>
                  <a:lnTo>
                    <a:pt x="567" y="52"/>
                  </a:lnTo>
                  <a:lnTo>
                    <a:pt x="566" y="50"/>
                  </a:lnTo>
                  <a:lnTo>
                    <a:pt x="565" y="49"/>
                  </a:lnTo>
                  <a:lnTo>
                    <a:pt x="563" y="47"/>
                  </a:lnTo>
                  <a:lnTo>
                    <a:pt x="561" y="46"/>
                  </a:lnTo>
                  <a:lnTo>
                    <a:pt x="559" y="44"/>
                  </a:lnTo>
                  <a:lnTo>
                    <a:pt x="557" y="43"/>
                  </a:lnTo>
                  <a:lnTo>
                    <a:pt x="555" y="41"/>
                  </a:lnTo>
                  <a:lnTo>
                    <a:pt x="552" y="40"/>
                  </a:lnTo>
                  <a:lnTo>
                    <a:pt x="549" y="38"/>
                  </a:lnTo>
                  <a:lnTo>
                    <a:pt x="547" y="37"/>
                  </a:lnTo>
                  <a:lnTo>
                    <a:pt x="544" y="35"/>
                  </a:lnTo>
                  <a:lnTo>
                    <a:pt x="541" y="34"/>
                  </a:lnTo>
                  <a:lnTo>
                    <a:pt x="537" y="33"/>
                  </a:lnTo>
                  <a:lnTo>
                    <a:pt x="534" y="31"/>
                  </a:lnTo>
                  <a:lnTo>
                    <a:pt x="531" y="30"/>
                  </a:lnTo>
                  <a:lnTo>
                    <a:pt x="527" y="29"/>
                  </a:lnTo>
                  <a:lnTo>
                    <a:pt x="523" y="27"/>
                  </a:lnTo>
                  <a:lnTo>
                    <a:pt x="519" y="26"/>
                  </a:lnTo>
                  <a:lnTo>
                    <a:pt x="515" y="25"/>
                  </a:lnTo>
                  <a:lnTo>
                    <a:pt x="511" y="24"/>
                  </a:lnTo>
                  <a:lnTo>
                    <a:pt x="507" y="23"/>
                  </a:lnTo>
                  <a:lnTo>
                    <a:pt x="502" y="21"/>
                  </a:lnTo>
                  <a:lnTo>
                    <a:pt x="497" y="20"/>
                  </a:lnTo>
                  <a:lnTo>
                    <a:pt x="493" y="19"/>
                  </a:lnTo>
                  <a:lnTo>
                    <a:pt x="488" y="18"/>
                  </a:lnTo>
                  <a:lnTo>
                    <a:pt x="478" y="16"/>
                  </a:lnTo>
                  <a:lnTo>
                    <a:pt x="473" y="15"/>
                  </a:lnTo>
                  <a:lnTo>
                    <a:pt x="468" y="14"/>
                  </a:lnTo>
                  <a:lnTo>
                    <a:pt x="462" y="13"/>
                  </a:lnTo>
                  <a:lnTo>
                    <a:pt x="457" y="12"/>
                  </a:lnTo>
                  <a:lnTo>
                    <a:pt x="451" y="11"/>
                  </a:lnTo>
                  <a:lnTo>
                    <a:pt x="446" y="11"/>
                  </a:lnTo>
                  <a:lnTo>
                    <a:pt x="440" y="9"/>
                  </a:lnTo>
                  <a:lnTo>
                    <a:pt x="434" y="9"/>
                  </a:lnTo>
                  <a:lnTo>
                    <a:pt x="428" y="8"/>
                  </a:lnTo>
                  <a:lnTo>
                    <a:pt x="422" y="7"/>
                  </a:lnTo>
                  <a:lnTo>
                    <a:pt x="416" y="7"/>
                  </a:lnTo>
                  <a:lnTo>
                    <a:pt x="410" y="6"/>
                  </a:lnTo>
                  <a:lnTo>
                    <a:pt x="404" y="5"/>
                  </a:lnTo>
                  <a:lnTo>
                    <a:pt x="397" y="5"/>
                  </a:lnTo>
                  <a:lnTo>
                    <a:pt x="391" y="4"/>
                  </a:lnTo>
                  <a:lnTo>
                    <a:pt x="384" y="3"/>
                  </a:lnTo>
                  <a:lnTo>
                    <a:pt x="378" y="3"/>
                  </a:lnTo>
                  <a:lnTo>
                    <a:pt x="371" y="3"/>
                  </a:lnTo>
                  <a:lnTo>
                    <a:pt x="364" y="2"/>
                  </a:lnTo>
                  <a:lnTo>
                    <a:pt x="357" y="1"/>
                  </a:lnTo>
                  <a:lnTo>
                    <a:pt x="351" y="1"/>
                  </a:lnTo>
                  <a:lnTo>
                    <a:pt x="344" y="1"/>
                  </a:lnTo>
                  <a:lnTo>
                    <a:pt x="337" y="1"/>
                  </a:lnTo>
                  <a:lnTo>
                    <a:pt x="330" y="0"/>
                  </a:lnTo>
                  <a:lnTo>
                    <a:pt x="323" y="0"/>
                  </a:lnTo>
                  <a:lnTo>
                    <a:pt x="315" y="0"/>
                  </a:lnTo>
                  <a:lnTo>
                    <a:pt x="308" y="0"/>
                  </a:lnTo>
                  <a:lnTo>
                    <a:pt x="301" y="0"/>
                  </a:lnTo>
                  <a:lnTo>
                    <a:pt x="293" y="0"/>
                  </a:lnTo>
                  <a:lnTo>
                    <a:pt x="286" y="0"/>
                  </a:lnTo>
                  <a:lnTo>
                    <a:pt x="271" y="0"/>
                  </a:lnTo>
                  <a:lnTo>
                    <a:pt x="264" y="0"/>
                  </a:lnTo>
                  <a:lnTo>
                    <a:pt x="257" y="0"/>
                  </a:lnTo>
                  <a:lnTo>
                    <a:pt x="250" y="0"/>
                  </a:lnTo>
                  <a:lnTo>
                    <a:pt x="243" y="0"/>
                  </a:lnTo>
                  <a:lnTo>
                    <a:pt x="235" y="1"/>
                  </a:lnTo>
                  <a:lnTo>
                    <a:pt x="229" y="1"/>
                  </a:lnTo>
                  <a:lnTo>
                    <a:pt x="221" y="1"/>
                  </a:lnTo>
                  <a:lnTo>
                    <a:pt x="215" y="1"/>
                  </a:lnTo>
                  <a:lnTo>
                    <a:pt x="208" y="2"/>
                  </a:lnTo>
                  <a:lnTo>
                    <a:pt x="201" y="3"/>
                  </a:lnTo>
                  <a:lnTo>
                    <a:pt x="194" y="3"/>
                  </a:lnTo>
                  <a:lnTo>
                    <a:pt x="188" y="3"/>
                  </a:lnTo>
                  <a:lnTo>
                    <a:pt x="181" y="4"/>
                  </a:lnTo>
                  <a:lnTo>
                    <a:pt x="175" y="5"/>
                  </a:lnTo>
                  <a:lnTo>
                    <a:pt x="168" y="5"/>
                  </a:lnTo>
                  <a:lnTo>
                    <a:pt x="162" y="6"/>
                  </a:lnTo>
                  <a:lnTo>
                    <a:pt x="156" y="7"/>
                  </a:lnTo>
                  <a:lnTo>
                    <a:pt x="150" y="7"/>
                  </a:lnTo>
                  <a:lnTo>
                    <a:pt x="144" y="8"/>
                  </a:lnTo>
                  <a:lnTo>
                    <a:pt x="138" y="9"/>
                  </a:lnTo>
                  <a:lnTo>
                    <a:pt x="132" y="9"/>
                  </a:lnTo>
                  <a:lnTo>
                    <a:pt x="126" y="11"/>
                  </a:lnTo>
                  <a:lnTo>
                    <a:pt x="120" y="11"/>
                  </a:lnTo>
                  <a:lnTo>
                    <a:pt x="115" y="12"/>
                  </a:lnTo>
                  <a:lnTo>
                    <a:pt x="109" y="13"/>
                  </a:lnTo>
                  <a:lnTo>
                    <a:pt x="104" y="14"/>
                  </a:lnTo>
                  <a:lnTo>
                    <a:pt x="99" y="15"/>
                  </a:lnTo>
                  <a:lnTo>
                    <a:pt x="93" y="16"/>
                  </a:lnTo>
                  <a:lnTo>
                    <a:pt x="89" y="17"/>
                  </a:lnTo>
                  <a:lnTo>
                    <a:pt x="84" y="18"/>
                  </a:lnTo>
                  <a:lnTo>
                    <a:pt x="74" y="20"/>
                  </a:lnTo>
                  <a:lnTo>
                    <a:pt x="70" y="21"/>
                  </a:lnTo>
                  <a:lnTo>
                    <a:pt x="65" y="23"/>
                  </a:lnTo>
                  <a:lnTo>
                    <a:pt x="61" y="24"/>
                  </a:lnTo>
                  <a:lnTo>
                    <a:pt x="57" y="25"/>
                  </a:lnTo>
                  <a:lnTo>
                    <a:pt x="53" y="26"/>
                  </a:lnTo>
                  <a:lnTo>
                    <a:pt x="49" y="27"/>
                  </a:lnTo>
                  <a:lnTo>
                    <a:pt x="45" y="29"/>
                  </a:lnTo>
                  <a:lnTo>
                    <a:pt x="41" y="30"/>
                  </a:lnTo>
                  <a:lnTo>
                    <a:pt x="38" y="31"/>
                  </a:lnTo>
                  <a:lnTo>
                    <a:pt x="35" y="33"/>
                  </a:lnTo>
                  <a:lnTo>
                    <a:pt x="31" y="34"/>
                  </a:lnTo>
                  <a:lnTo>
                    <a:pt x="28" y="35"/>
                  </a:lnTo>
                  <a:lnTo>
                    <a:pt x="25" y="37"/>
                  </a:lnTo>
                  <a:lnTo>
                    <a:pt x="23" y="38"/>
                  </a:lnTo>
                  <a:lnTo>
                    <a:pt x="20" y="40"/>
                  </a:lnTo>
                  <a:lnTo>
                    <a:pt x="17" y="41"/>
                  </a:lnTo>
                  <a:lnTo>
                    <a:pt x="15" y="43"/>
                  </a:lnTo>
                  <a:lnTo>
                    <a:pt x="13" y="44"/>
                  </a:lnTo>
                  <a:lnTo>
                    <a:pt x="11" y="46"/>
                  </a:lnTo>
                  <a:lnTo>
                    <a:pt x="9" y="47"/>
                  </a:lnTo>
                  <a:lnTo>
                    <a:pt x="7" y="49"/>
                  </a:lnTo>
                  <a:lnTo>
                    <a:pt x="6" y="50"/>
                  </a:lnTo>
                  <a:lnTo>
                    <a:pt x="5" y="52"/>
                  </a:lnTo>
                  <a:lnTo>
                    <a:pt x="3" y="53"/>
                  </a:lnTo>
                  <a:lnTo>
                    <a:pt x="2" y="55"/>
                  </a:lnTo>
                  <a:lnTo>
                    <a:pt x="1" y="57"/>
                  </a:lnTo>
                  <a:lnTo>
                    <a:pt x="1" y="58"/>
                  </a:lnTo>
                  <a:lnTo>
                    <a:pt x="0" y="59"/>
                  </a:lnTo>
                  <a:lnTo>
                    <a:pt x="0" y="61"/>
                  </a:lnTo>
                  <a:lnTo>
                    <a:pt x="0" y="63"/>
                  </a:lnTo>
                  <a:lnTo>
                    <a:pt x="0" y="66"/>
                  </a:lnTo>
                  <a:lnTo>
                    <a:pt x="1" y="67"/>
                  </a:lnTo>
                  <a:lnTo>
                    <a:pt x="1" y="69"/>
                  </a:lnTo>
                  <a:lnTo>
                    <a:pt x="2" y="71"/>
                  </a:lnTo>
                  <a:lnTo>
                    <a:pt x="3" y="72"/>
                  </a:lnTo>
                  <a:lnTo>
                    <a:pt x="5" y="74"/>
                  </a:lnTo>
                  <a:lnTo>
                    <a:pt x="6" y="75"/>
                  </a:lnTo>
                  <a:lnTo>
                    <a:pt x="7" y="77"/>
                  </a:lnTo>
                  <a:lnTo>
                    <a:pt x="9" y="79"/>
                  </a:lnTo>
                  <a:lnTo>
                    <a:pt x="11" y="80"/>
                  </a:lnTo>
                  <a:lnTo>
                    <a:pt x="13" y="81"/>
                  </a:lnTo>
                  <a:lnTo>
                    <a:pt x="15" y="83"/>
                  </a:lnTo>
                  <a:lnTo>
                    <a:pt x="17" y="84"/>
                  </a:lnTo>
                  <a:lnTo>
                    <a:pt x="20" y="86"/>
                  </a:lnTo>
                  <a:lnTo>
                    <a:pt x="23" y="87"/>
                  </a:lnTo>
                  <a:lnTo>
                    <a:pt x="25" y="89"/>
                  </a:lnTo>
                  <a:lnTo>
                    <a:pt x="28" y="90"/>
                  </a:lnTo>
                  <a:lnTo>
                    <a:pt x="31" y="91"/>
                  </a:lnTo>
                  <a:lnTo>
                    <a:pt x="35" y="93"/>
                  </a:lnTo>
                  <a:lnTo>
                    <a:pt x="38" y="94"/>
                  </a:lnTo>
                  <a:lnTo>
                    <a:pt x="41" y="95"/>
                  </a:lnTo>
                  <a:lnTo>
                    <a:pt x="45" y="97"/>
                  </a:lnTo>
                  <a:lnTo>
                    <a:pt x="49" y="98"/>
                  </a:lnTo>
                  <a:lnTo>
                    <a:pt x="53" y="99"/>
                  </a:lnTo>
                  <a:lnTo>
                    <a:pt x="57" y="101"/>
                  </a:lnTo>
                  <a:lnTo>
                    <a:pt x="61" y="101"/>
                  </a:lnTo>
                  <a:lnTo>
                    <a:pt x="65" y="103"/>
                  </a:lnTo>
                  <a:lnTo>
                    <a:pt x="70" y="104"/>
                  </a:lnTo>
                  <a:lnTo>
                    <a:pt x="74" y="105"/>
                  </a:lnTo>
                  <a:lnTo>
                    <a:pt x="79" y="106"/>
                  </a:lnTo>
                  <a:lnTo>
                    <a:pt x="84" y="107"/>
                  </a:lnTo>
                  <a:lnTo>
                    <a:pt x="93" y="109"/>
                  </a:lnTo>
                  <a:lnTo>
                    <a:pt x="99" y="110"/>
                  </a:lnTo>
                  <a:lnTo>
                    <a:pt x="104" y="111"/>
                  </a:lnTo>
                  <a:lnTo>
                    <a:pt x="109" y="112"/>
                  </a:lnTo>
                  <a:lnTo>
                    <a:pt x="115" y="113"/>
                  </a:lnTo>
                  <a:lnTo>
                    <a:pt x="120" y="114"/>
                  </a:lnTo>
                  <a:lnTo>
                    <a:pt x="126" y="115"/>
                  </a:lnTo>
                  <a:lnTo>
                    <a:pt x="132" y="116"/>
                  </a:lnTo>
                  <a:lnTo>
                    <a:pt x="138" y="117"/>
                  </a:lnTo>
                  <a:lnTo>
                    <a:pt x="144" y="117"/>
                  </a:lnTo>
                  <a:lnTo>
                    <a:pt x="150" y="118"/>
                  </a:lnTo>
                  <a:lnTo>
                    <a:pt x="156" y="119"/>
                  </a:lnTo>
                  <a:lnTo>
                    <a:pt x="162" y="119"/>
                  </a:lnTo>
                  <a:lnTo>
                    <a:pt x="168" y="120"/>
                  </a:lnTo>
                  <a:lnTo>
                    <a:pt x="175" y="121"/>
                  </a:lnTo>
                  <a:lnTo>
                    <a:pt x="181" y="121"/>
                  </a:lnTo>
                  <a:lnTo>
                    <a:pt x="188" y="122"/>
                  </a:lnTo>
                  <a:lnTo>
                    <a:pt x="194" y="122"/>
                  </a:lnTo>
                  <a:lnTo>
                    <a:pt x="201" y="123"/>
                  </a:lnTo>
                  <a:lnTo>
                    <a:pt x="208" y="123"/>
                  </a:lnTo>
                  <a:lnTo>
                    <a:pt x="215" y="123"/>
                  </a:lnTo>
                  <a:lnTo>
                    <a:pt x="221" y="124"/>
                  </a:lnTo>
                  <a:lnTo>
                    <a:pt x="229" y="124"/>
                  </a:lnTo>
                  <a:lnTo>
                    <a:pt x="235" y="125"/>
                  </a:lnTo>
                  <a:lnTo>
                    <a:pt x="243" y="125"/>
                  </a:lnTo>
                  <a:lnTo>
                    <a:pt x="250" y="125"/>
                  </a:lnTo>
                  <a:lnTo>
                    <a:pt x="257" y="125"/>
                  </a:lnTo>
                  <a:lnTo>
                    <a:pt x="264" y="125"/>
                  </a:lnTo>
                  <a:lnTo>
                    <a:pt x="271" y="125"/>
                  </a:lnTo>
                  <a:lnTo>
                    <a:pt x="279" y="125"/>
                  </a:lnTo>
                  <a:lnTo>
                    <a:pt x="286" y="126"/>
                  </a:lnTo>
                </a:path>
              </a:pathLst>
            </a:custGeom>
            <a:grpFill/>
            <a:ln w="9525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0"/>
              </a:endParaRPr>
            </a:p>
          </p:txBody>
        </p:sp>
      </p:grpSp>
      <p:sp>
        <p:nvSpPr>
          <p:cNvPr id="185" name="Freeform 184"/>
          <p:cNvSpPr/>
          <p:nvPr/>
        </p:nvSpPr>
        <p:spPr bwMode="auto">
          <a:xfrm>
            <a:off x="3609565" y="1878707"/>
            <a:ext cx="77042" cy="238242"/>
          </a:xfrm>
          <a:custGeom>
            <a:avLst/>
            <a:gdLst>
              <a:gd name="connsiteX0" fmla="*/ 0 w 46618"/>
              <a:gd name="connsiteY0" fmla="*/ 0 h 193261"/>
              <a:gd name="connsiteX1" fmla="*/ 41411 w 46618"/>
              <a:gd name="connsiteY1" fmla="*/ 46014 h 193261"/>
              <a:gd name="connsiteX2" fmla="*/ 46012 w 46618"/>
              <a:gd name="connsiteY2" fmla="*/ 193261 h 193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618" h="193261">
                <a:moveTo>
                  <a:pt x="0" y="0"/>
                </a:moveTo>
                <a:cubicBezTo>
                  <a:pt x="16871" y="6902"/>
                  <a:pt x="33742" y="13804"/>
                  <a:pt x="41411" y="46014"/>
                </a:cubicBezTo>
                <a:cubicBezTo>
                  <a:pt x="49080" y="78224"/>
                  <a:pt x="46012" y="193261"/>
                  <a:pt x="46012" y="193261"/>
                </a:cubicBezTo>
              </a:path>
            </a:pathLst>
          </a:custGeom>
          <a:ln w="9525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36945" tIns="68473" rIns="136945" bIns="6847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6" name="Freeform 185"/>
          <p:cNvSpPr/>
          <p:nvPr/>
        </p:nvSpPr>
        <p:spPr bwMode="auto">
          <a:xfrm>
            <a:off x="3616362" y="1846941"/>
            <a:ext cx="99702" cy="265470"/>
          </a:xfrm>
          <a:custGeom>
            <a:avLst/>
            <a:gdLst>
              <a:gd name="connsiteX0" fmla="*/ 0 w 46618"/>
              <a:gd name="connsiteY0" fmla="*/ 0 h 193261"/>
              <a:gd name="connsiteX1" fmla="*/ 41411 w 46618"/>
              <a:gd name="connsiteY1" fmla="*/ 46014 h 193261"/>
              <a:gd name="connsiteX2" fmla="*/ 46012 w 46618"/>
              <a:gd name="connsiteY2" fmla="*/ 193261 h 193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618" h="193261">
                <a:moveTo>
                  <a:pt x="0" y="0"/>
                </a:moveTo>
                <a:cubicBezTo>
                  <a:pt x="16871" y="6902"/>
                  <a:pt x="33742" y="13804"/>
                  <a:pt x="41411" y="46014"/>
                </a:cubicBezTo>
                <a:cubicBezTo>
                  <a:pt x="49080" y="78224"/>
                  <a:pt x="46012" y="193261"/>
                  <a:pt x="46012" y="193261"/>
                </a:cubicBezTo>
              </a:path>
            </a:pathLst>
          </a:custGeom>
          <a:ln w="9525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36945" tIns="68473" rIns="136945" bIns="6847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7" name="Freeform 186"/>
          <p:cNvSpPr/>
          <p:nvPr/>
        </p:nvSpPr>
        <p:spPr bwMode="auto">
          <a:xfrm>
            <a:off x="3598235" y="1903666"/>
            <a:ext cx="58915" cy="208745"/>
          </a:xfrm>
          <a:custGeom>
            <a:avLst/>
            <a:gdLst>
              <a:gd name="connsiteX0" fmla="*/ 0 w 46618"/>
              <a:gd name="connsiteY0" fmla="*/ 0 h 193261"/>
              <a:gd name="connsiteX1" fmla="*/ 41411 w 46618"/>
              <a:gd name="connsiteY1" fmla="*/ 46014 h 193261"/>
              <a:gd name="connsiteX2" fmla="*/ 46012 w 46618"/>
              <a:gd name="connsiteY2" fmla="*/ 193261 h 193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618" h="193261">
                <a:moveTo>
                  <a:pt x="0" y="0"/>
                </a:moveTo>
                <a:cubicBezTo>
                  <a:pt x="16871" y="6902"/>
                  <a:pt x="33742" y="13804"/>
                  <a:pt x="41411" y="46014"/>
                </a:cubicBezTo>
                <a:cubicBezTo>
                  <a:pt x="49080" y="78224"/>
                  <a:pt x="46012" y="193261"/>
                  <a:pt x="46012" y="193261"/>
                </a:cubicBezTo>
              </a:path>
            </a:pathLst>
          </a:custGeom>
          <a:ln w="9525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36945" tIns="68473" rIns="136945" bIns="68473"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5618" name="Group 15"/>
          <p:cNvGrpSpPr>
            <a:grpSpLocks/>
          </p:cNvGrpSpPr>
          <p:nvPr/>
        </p:nvGrpSpPr>
        <p:grpSpPr bwMode="auto">
          <a:xfrm>
            <a:off x="2141226" y="1515672"/>
            <a:ext cx="473585" cy="426566"/>
            <a:chOff x="1167645" y="1032293"/>
            <a:chExt cx="380575" cy="350830"/>
          </a:xfrm>
        </p:grpSpPr>
        <p:sp>
          <p:nvSpPr>
            <p:cNvPr id="196" name="Rounded Rectangle 195"/>
            <p:cNvSpPr/>
            <p:nvPr/>
          </p:nvSpPr>
          <p:spPr>
            <a:xfrm>
              <a:off x="1169467" y="1086411"/>
              <a:ext cx="375112" cy="296712"/>
            </a:xfrm>
            <a:prstGeom prst="roundRect">
              <a:avLst>
                <a:gd name="adj" fmla="val 28607"/>
              </a:avLst>
            </a:prstGeom>
            <a:solidFill>
              <a:schemeClr val="bg1"/>
            </a:solidFill>
            <a:ln w="952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1169467" y="1032293"/>
              <a:ext cx="375112" cy="207140"/>
            </a:xfrm>
            <a:prstGeom prst="rect">
              <a:avLst/>
            </a:prstGeom>
            <a:solidFill>
              <a:schemeClr val="bg1"/>
            </a:solidFill>
            <a:ln w="9525" cmpd="sng">
              <a:solidFill>
                <a:schemeClr val="bg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98" name="Straight Connector 197"/>
            <p:cNvCxnSpPr/>
            <p:nvPr/>
          </p:nvCxnSpPr>
          <p:spPr>
            <a:xfrm flipV="1">
              <a:off x="1544578" y="1103205"/>
              <a:ext cx="0" cy="141825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/>
          </p:nvCxnSpPr>
          <p:spPr>
            <a:xfrm flipV="1">
              <a:off x="1169432" y="1103205"/>
              <a:ext cx="0" cy="209005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/>
            <p:nvPr/>
          </p:nvCxnSpPr>
          <p:spPr>
            <a:xfrm>
              <a:off x="1167645" y="1106938"/>
              <a:ext cx="380575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1" name="Down Arrow 190"/>
          <p:cNvSpPr/>
          <p:nvPr/>
        </p:nvSpPr>
        <p:spPr bwMode="auto">
          <a:xfrm flipV="1">
            <a:off x="2329301" y="1953584"/>
            <a:ext cx="95170" cy="183786"/>
          </a:xfrm>
          <a:prstGeom prst="downArrow">
            <a:avLst>
              <a:gd name="adj1" fmla="val 50000"/>
              <a:gd name="adj2" fmla="val 69354"/>
            </a:avLst>
          </a:prstGeom>
          <a:solidFill>
            <a:srgbClr val="0070C0"/>
          </a:solidFill>
          <a:ln w="6350" cmpd="sng"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6945" tIns="68473" rIns="136945" bIns="6847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5" name="Freeform 18"/>
          <p:cNvSpPr>
            <a:spLocks/>
          </p:cNvSpPr>
          <p:nvPr/>
        </p:nvSpPr>
        <p:spPr bwMode="auto">
          <a:xfrm>
            <a:off x="3460011" y="2248550"/>
            <a:ext cx="382947" cy="86221"/>
          </a:xfrm>
          <a:custGeom>
            <a:avLst/>
            <a:gdLst>
              <a:gd name="T0" fmla="*/ 571 w 572"/>
              <a:gd name="T1" fmla="*/ 1 h 141"/>
              <a:gd name="T2" fmla="*/ 571 w 572"/>
              <a:gd name="T3" fmla="*/ 3 h 141"/>
              <a:gd name="T4" fmla="*/ 571 w 572"/>
              <a:gd name="T5" fmla="*/ 14 h 141"/>
              <a:gd name="T6" fmla="*/ 570 w 572"/>
              <a:gd name="T7" fmla="*/ 29 h 141"/>
              <a:gd name="T8" fmla="*/ 569 w 572"/>
              <a:gd name="T9" fmla="*/ 47 h 141"/>
              <a:gd name="T10" fmla="*/ 569 w 572"/>
              <a:gd name="T11" fmla="*/ 65 h 141"/>
              <a:gd name="T12" fmla="*/ 568 w 572"/>
              <a:gd name="T13" fmla="*/ 77 h 141"/>
              <a:gd name="T14" fmla="*/ 568 w 572"/>
              <a:gd name="T15" fmla="*/ 83 h 141"/>
              <a:gd name="T16" fmla="*/ 563 w 572"/>
              <a:gd name="T17" fmla="*/ 90 h 141"/>
              <a:gd name="T18" fmla="*/ 557 w 572"/>
              <a:gd name="T19" fmla="*/ 95 h 141"/>
              <a:gd name="T20" fmla="*/ 549 w 572"/>
              <a:gd name="T21" fmla="*/ 100 h 141"/>
              <a:gd name="T22" fmla="*/ 540 w 572"/>
              <a:gd name="T23" fmla="*/ 105 h 141"/>
              <a:gd name="T24" fmla="*/ 529 w 572"/>
              <a:gd name="T25" fmla="*/ 110 h 141"/>
              <a:gd name="T26" fmla="*/ 515 w 572"/>
              <a:gd name="T27" fmla="*/ 114 h 141"/>
              <a:gd name="T28" fmla="*/ 501 w 572"/>
              <a:gd name="T29" fmla="*/ 118 h 141"/>
              <a:gd name="T30" fmla="*/ 479 w 572"/>
              <a:gd name="T31" fmla="*/ 123 h 141"/>
              <a:gd name="T32" fmla="*/ 458 w 572"/>
              <a:gd name="T33" fmla="*/ 127 h 141"/>
              <a:gd name="T34" fmla="*/ 435 w 572"/>
              <a:gd name="T35" fmla="*/ 131 h 141"/>
              <a:gd name="T36" fmla="*/ 411 w 572"/>
              <a:gd name="T37" fmla="*/ 133 h 141"/>
              <a:gd name="T38" fmla="*/ 386 w 572"/>
              <a:gd name="T39" fmla="*/ 136 h 141"/>
              <a:gd name="T40" fmla="*/ 360 w 572"/>
              <a:gd name="T41" fmla="*/ 138 h 141"/>
              <a:gd name="T42" fmla="*/ 332 w 572"/>
              <a:gd name="T43" fmla="*/ 139 h 141"/>
              <a:gd name="T44" fmla="*/ 303 w 572"/>
              <a:gd name="T45" fmla="*/ 140 h 141"/>
              <a:gd name="T46" fmla="*/ 267 w 572"/>
              <a:gd name="T47" fmla="*/ 140 h 141"/>
              <a:gd name="T48" fmla="*/ 238 w 572"/>
              <a:gd name="T49" fmla="*/ 139 h 141"/>
              <a:gd name="T50" fmla="*/ 210 w 572"/>
              <a:gd name="T51" fmla="*/ 137 h 141"/>
              <a:gd name="T52" fmla="*/ 183 w 572"/>
              <a:gd name="T53" fmla="*/ 135 h 141"/>
              <a:gd name="T54" fmla="*/ 158 w 572"/>
              <a:gd name="T55" fmla="*/ 133 h 141"/>
              <a:gd name="T56" fmla="*/ 134 w 572"/>
              <a:gd name="T57" fmla="*/ 130 h 141"/>
              <a:gd name="T58" fmla="*/ 111 w 572"/>
              <a:gd name="T59" fmla="*/ 126 h 141"/>
              <a:gd name="T60" fmla="*/ 90 w 572"/>
              <a:gd name="T61" fmla="*/ 122 h 141"/>
              <a:gd name="T62" fmla="*/ 77 w 572"/>
              <a:gd name="T63" fmla="*/ 119 h 141"/>
              <a:gd name="T64" fmla="*/ 70 w 572"/>
              <a:gd name="T65" fmla="*/ 117 h 141"/>
              <a:gd name="T66" fmla="*/ 62 w 572"/>
              <a:gd name="T67" fmla="*/ 115 h 141"/>
              <a:gd name="T68" fmla="*/ 55 w 572"/>
              <a:gd name="T69" fmla="*/ 113 h 141"/>
              <a:gd name="T70" fmla="*/ 47 w 572"/>
              <a:gd name="T71" fmla="*/ 110 h 141"/>
              <a:gd name="T72" fmla="*/ 41 w 572"/>
              <a:gd name="T73" fmla="*/ 107 h 141"/>
              <a:gd name="T74" fmla="*/ 35 w 572"/>
              <a:gd name="T75" fmla="*/ 105 h 141"/>
              <a:gd name="T76" fmla="*/ 29 w 572"/>
              <a:gd name="T77" fmla="*/ 103 h 141"/>
              <a:gd name="T78" fmla="*/ 23 w 572"/>
              <a:gd name="T79" fmla="*/ 99 h 141"/>
              <a:gd name="T80" fmla="*/ 18 w 572"/>
              <a:gd name="T81" fmla="*/ 97 h 141"/>
              <a:gd name="T82" fmla="*/ 14 w 572"/>
              <a:gd name="T83" fmla="*/ 94 h 141"/>
              <a:gd name="T84" fmla="*/ 11 w 572"/>
              <a:gd name="T85" fmla="*/ 91 h 141"/>
              <a:gd name="T86" fmla="*/ 8 w 572"/>
              <a:gd name="T87" fmla="*/ 89 h 141"/>
              <a:gd name="T88" fmla="*/ 6 w 572"/>
              <a:gd name="T89" fmla="*/ 87 h 141"/>
              <a:gd name="T90" fmla="*/ 4 w 572"/>
              <a:gd name="T91" fmla="*/ 84 h 141"/>
              <a:gd name="T92" fmla="*/ 2 w 572"/>
              <a:gd name="T93" fmla="*/ 81 h 141"/>
              <a:gd name="T94" fmla="*/ 1 w 572"/>
              <a:gd name="T95" fmla="*/ 72 h 141"/>
              <a:gd name="T96" fmla="*/ 0 w 572"/>
              <a:gd name="T97" fmla="*/ 59 h 141"/>
              <a:gd name="T98" fmla="*/ 0 w 572"/>
              <a:gd name="T99" fmla="*/ 43 h 141"/>
              <a:gd name="T100" fmla="*/ 0 w 572"/>
              <a:gd name="T101" fmla="*/ 28 h 141"/>
              <a:gd name="T102" fmla="*/ 0 w 572"/>
              <a:gd name="T103" fmla="*/ 15 h 141"/>
              <a:gd name="T104" fmla="*/ 0 w 572"/>
              <a:gd name="T105" fmla="*/ 6 h 141"/>
              <a:gd name="T106" fmla="*/ 0 w 572"/>
              <a:gd name="T107" fmla="*/ 5 h 141"/>
              <a:gd name="T108" fmla="*/ 53 w 572"/>
              <a:gd name="T109" fmla="*/ 7 h 141"/>
              <a:gd name="T110" fmla="*/ 125 w 572"/>
              <a:gd name="T111" fmla="*/ 7 h 141"/>
              <a:gd name="T112" fmla="*/ 196 w 572"/>
              <a:gd name="T113" fmla="*/ 8 h 141"/>
              <a:gd name="T114" fmla="*/ 267 w 572"/>
              <a:gd name="T115" fmla="*/ 8 h 141"/>
              <a:gd name="T116" fmla="*/ 339 w 572"/>
              <a:gd name="T117" fmla="*/ 9 h 141"/>
              <a:gd name="T118" fmla="*/ 410 w 572"/>
              <a:gd name="T119" fmla="*/ 9 h 141"/>
              <a:gd name="T120" fmla="*/ 482 w 572"/>
              <a:gd name="T121" fmla="*/ 9 h 141"/>
              <a:gd name="T122" fmla="*/ 553 w 572"/>
              <a:gd name="T123" fmla="*/ 10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72" h="141">
                <a:moveTo>
                  <a:pt x="571" y="10"/>
                </a:moveTo>
                <a:lnTo>
                  <a:pt x="571" y="3"/>
                </a:lnTo>
                <a:lnTo>
                  <a:pt x="571" y="2"/>
                </a:lnTo>
                <a:lnTo>
                  <a:pt x="571" y="1"/>
                </a:lnTo>
                <a:lnTo>
                  <a:pt x="571" y="0"/>
                </a:lnTo>
                <a:lnTo>
                  <a:pt x="571" y="1"/>
                </a:lnTo>
                <a:lnTo>
                  <a:pt x="571" y="1"/>
                </a:lnTo>
                <a:lnTo>
                  <a:pt x="571" y="3"/>
                </a:lnTo>
                <a:lnTo>
                  <a:pt x="571" y="5"/>
                </a:lnTo>
                <a:lnTo>
                  <a:pt x="571" y="7"/>
                </a:lnTo>
                <a:lnTo>
                  <a:pt x="571" y="10"/>
                </a:lnTo>
                <a:lnTo>
                  <a:pt x="571" y="14"/>
                </a:lnTo>
                <a:lnTo>
                  <a:pt x="571" y="17"/>
                </a:lnTo>
                <a:lnTo>
                  <a:pt x="570" y="21"/>
                </a:lnTo>
                <a:lnTo>
                  <a:pt x="570" y="25"/>
                </a:lnTo>
                <a:lnTo>
                  <a:pt x="570" y="29"/>
                </a:lnTo>
                <a:lnTo>
                  <a:pt x="570" y="34"/>
                </a:lnTo>
                <a:lnTo>
                  <a:pt x="570" y="39"/>
                </a:lnTo>
                <a:lnTo>
                  <a:pt x="570" y="43"/>
                </a:lnTo>
                <a:lnTo>
                  <a:pt x="569" y="47"/>
                </a:lnTo>
                <a:lnTo>
                  <a:pt x="569" y="52"/>
                </a:lnTo>
                <a:lnTo>
                  <a:pt x="569" y="56"/>
                </a:lnTo>
                <a:lnTo>
                  <a:pt x="569" y="61"/>
                </a:lnTo>
                <a:lnTo>
                  <a:pt x="569" y="65"/>
                </a:lnTo>
                <a:lnTo>
                  <a:pt x="569" y="68"/>
                </a:lnTo>
                <a:lnTo>
                  <a:pt x="569" y="71"/>
                </a:lnTo>
                <a:lnTo>
                  <a:pt x="568" y="75"/>
                </a:lnTo>
                <a:lnTo>
                  <a:pt x="568" y="77"/>
                </a:lnTo>
                <a:lnTo>
                  <a:pt x="568" y="79"/>
                </a:lnTo>
                <a:lnTo>
                  <a:pt x="568" y="81"/>
                </a:lnTo>
                <a:lnTo>
                  <a:pt x="568" y="82"/>
                </a:lnTo>
                <a:lnTo>
                  <a:pt x="568" y="83"/>
                </a:lnTo>
                <a:lnTo>
                  <a:pt x="566" y="85"/>
                </a:lnTo>
                <a:lnTo>
                  <a:pt x="565" y="87"/>
                </a:lnTo>
                <a:lnTo>
                  <a:pt x="564" y="88"/>
                </a:lnTo>
                <a:lnTo>
                  <a:pt x="563" y="90"/>
                </a:lnTo>
                <a:lnTo>
                  <a:pt x="561" y="91"/>
                </a:lnTo>
                <a:lnTo>
                  <a:pt x="560" y="92"/>
                </a:lnTo>
                <a:lnTo>
                  <a:pt x="558" y="94"/>
                </a:lnTo>
                <a:lnTo>
                  <a:pt x="557" y="95"/>
                </a:lnTo>
                <a:lnTo>
                  <a:pt x="555" y="96"/>
                </a:lnTo>
                <a:lnTo>
                  <a:pt x="553" y="97"/>
                </a:lnTo>
                <a:lnTo>
                  <a:pt x="551" y="99"/>
                </a:lnTo>
                <a:lnTo>
                  <a:pt x="549" y="100"/>
                </a:lnTo>
                <a:lnTo>
                  <a:pt x="547" y="101"/>
                </a:lnTo>
                <a:lnTo>
                  <a:pt x="545" y="103"/>
                </a:lnTo>
                <a:lnTo>
                  <a:pt x="542" y="104"/>
                </a:lnTo>
                <a:lnTo>
                  <a:pt x="540" y="105"/>
                </a:lnTo>
                <a:lnTo>
                  <a:pt x="537" y="106"/>
                </a:lnTo>
                <a:lnTo>
                  <a:pt x="534" y="107"/>
                </a:lnTo>
                <a:lnTo>
                  <a:pt x="531" y="109"/>
                </a:lnTo>
                <a:lnTo>
                  <a:pt x="529" y="110"/>
                </a:lnTo>
                <a:lnTo>
                  <a:pt x="525" y="111"/>
                </a:lnTo>
                <a:lnTo>
                  <a:pt x="522" y="112"/>
                </a:lnTo>
                <a:lnTo>
                  <a:pt x="519" y="113"/>
                </a:lnTo>
                <a:lnTo>
                  <a:pt x="515" y="114"/>
                </a:lnTo>
                <a:lnTo>
                  <a:pt x="512" y="115"/>
                </a:lnTo>
                <a:lnTo>
                  <a:pt x="509" y="116"/>
                </a:lnTo>
                <a:lnTo>
                  <a:pt x="505" y="117"/>
                </a:lnTo>
                <a:lnTo>
                  <a:pt x="501" y="118"/>
                </a:lnTo>
                <a:lnTo>
                  <a:pt x="497" y="119"/>
                </a:lnTo>
                <a:lnTo>
                  <a:pt x="493" y="120"/>
                </a:lnTo>
                <a:lnTo>
                  <a:pt x="489" y="121"/>
                </a:lnTo>
                <a:lnTo>
                  <a:pt x="479" y="123"/>
                </a:lnTo>
                <a:lnTo>
                  <a:pt x="474" y="124"/>
                </a:lnTo>
                <a:lnTo>
                  <a:pt x="469" y="125"/>
                </a:lnTo>
                <a:lnTo>
                  <a:pt x="463" y="126"/>
                </a:lnTo>
                <a:lnTo>
                  <a:pt x="458" y="127"/>
                </a:lnTo>
                <a:lnTo>
                  <a:pt x="453" y="128"/>
                </a:lnTo>
                <a:lnTo>
                  <a:pt x="447" y="129"/>
                </a:lnTo>
                <a:lnTo>
                  <a:pt x="441" y="130"/>
                </a:lnTo>
                <a:lnTo>
                  <a:pt x="435" y="131"/>
                </a:lnTo>
                <a:lnTo>
                  <a:pt x="430" y="131"/>
                </a:lnTo>
                <a:lnTo>
                  <a:pt x="424" y="132"/>
                </a:lnTo>
                <a:lnTo>
                  <a:pt x="418" y="133"/>
                </a:lnTo>
                <a:lnTo>
                  <a:pt x="411" y="133"/>
                </a:lnTo>
                <a:lnTo>
                  <a:pt x="405" y="134"/>
                </a:lnTo>
                <a:lnTo>
                  <a:pt x="399" y="135"/>
                </a:lnTo>
                <a:lnTo>
                  <a:pt x="393" y="135"/>
                </a:lnTo>
                <a:lnTo>
                  <a:pt x="386" y="136"/>
                </a:lnTo>
                <a:lnTo>
                  <a:pt x="380" y="137"/>
                </a:lnTo>
                <a:lnTo>
                  <a:pt x="373" y="137"/>
                </a:lnTo>
                <a:lnTo>
                  <a:pt x="367" y="137"/>
                </a:lnTo>
                <a:lnTo>
                  <a:pt x="360" y="138"/>
                </a:lnTo>
                <a:lnTo>
                  <a:pt x="353" y="138"/>
                </a:lnTo>
                <a:lnTo>
                  <a:pt x="346" y="139"/>
                </a:lnTo>
                <a:lnTo>
                  <a:pt x="339" y="139"/>
                </a:lnTo>
                <a:lnTo>
                  <a:pt x="332" y="139"/>
                </a:lnTo>
                <a:lnTo>
                  <a:pt x="325" y="139"/>
                </a:lnTo>
                <a:lnTo>
                  <a:pt x="318" y="140"/>
                </a:lnTo>
                <a:lnTo>
                  <a:pt x="311" y="140"/>
                </a:lnTo>
                <a:lnTo>
                  <a:pt x="303" y="140"/>
                </a:lnTo>
                <a:lnTo>
                  <a:pt x="296" y="140"/>
                </a:lnTo>
                <a:lnTo>
                  <a:pt x="289" y="140"/>
                </a:lnTo>
                <a:lnTo>
                  <a:pt x="274" y="140"/>
                </a:lnTo>
                <a:lnTo>
                  <a:pt x="267" y="140"/>
                </a:lnTo>
                <a:lnTo>
                  <a:pt x="259" y="140"/>
                </a:lnTo>
                <a:lnTo>
                  <a:pt x="252" y="139"/>
                </a:lnTo>
                <a:lnTo>
                  <a:pt x="245" y="139"/>
                </a:lnTo>
                <a:lnTo>
                  <a:pt x="238" y="139"/>
                </a:lnTo>
                <a:lnTo>
                  <a:pt x="231" y="139"/>
                </a:lnTo>
                <a:lnTo>
                  <a:pt x="224" y="138"/>
                </a:lnTo>
                <a:lnTo>
                  <a:pt x="217" y="138"/>
                </a:lnTo>
                <a:lnTo>
                  <a:pt x="210" y="137"/>
                </a:lnTo>
                <a:lnTo>
                  <a:pt x="203" y="137"/>
                </a:lnTo>
                <a:lnTo>
                  <a:pt x="197" y="137"/>
                </a:lnTo>
                <a:lnTo>
                  <a:pt x="190" y="136"/>
                </a:lnTo>
                <a:lnTo>
                  <a:pt x="183" y="135"/>
                </a:lnTo>
                <a:lnTo>
                  <a:pt x="177" y="135"/>
                </a:lnTo>
                <a:lnTo>
                  <a:pt x="171" y="134"/>
                </a:lnTo>
                <a:lnTo>
                  <a:pt x="164" y="133"/>
                </a:lnTo>
                <a:lnTo>
                  <a:pt x="158" y="133"/>
                </a:lnTo>
                <a:lnTo>
                  <a:pt x="152" y="132"/>
                </a:lnTo>
                <a:lnTo>
                  <a:pt x="145" y="131"/>
                </a:lnTo>
                <a:lnTo>
                  <a:pt x="139" y="131"/>
                </a:lnTo>
                <a:lnTo>
                  <a:pt x="134" y="130"/>
                </a:lnTo>
                <a:lnTo>
                  <a:pt x="128" y="129"/>
                </a:lnTo>
                <a:lnTo>
                  <a:pt x="122" y="128"/>
                </a:lnTo>
                <a:lnTo>
                  <a:pt x="117" y="127"/>
                </a:lnTo>
                <a:lnTo>
                  <a:pt x="111" y="126"/>
                </a:lnTo>
                <a:lnTo>
                  <a:pt x="106" y="125"/>
                </a:lnTo>
                <a:lnTo>
                  <a:pt x="100" y="124"/>
                </a:lnTo>
                <a:lnTo>
                  <a:pt x="95" y="123"/>
                </a:lnTo>
                <a:lnTo>
                  <a:pt x="90" y="122"/>
                </a:lnTo>
                <a:lnTo>
                  <a:pt x="85" y="121"/>
                </a:lnTo>
                <a:lnTo>
                  <a:pt x="81" y="120"/>
                </a:lnTo>
                <a:lnTo>
                  <a:pt x="79" y="120"/>
                </a:lnTo>
                <a:lnTo>
                  <a:pt x="77" y="119"/>
                </a:lnTo>
                <a:lnTo>
                  <a:pt x="75" y="119"/>
                </a:lnTo>
                <a:lnTo>
                  <a:pt x="73" y="118"/>
                </a:lnTo>
                <a:lnTo>
                  <a:pt x="71" y="118"/>
                </a:lnTo>
                <a:lnTo>
                  <a:pt x="70" y="117"/>
                </a:lnTo>
                <a:lnTo>
                  <a:pt x="68" y="117"/>
                </a:lnTo>
                <a:lnTo>
                  <a:pt x="66" y="116"/>
                </a:lnTo>
                <a:lnTo>
                  <a:pt x="64" y="115"/>
                </a:lnTo>
                <a:lnTo>
                  <a:pt x="62" y="115"/>
                </a:lnTo>
                <a:lnTo>
                  <a:pt x="60" y="114"/>
                </a:lnTo>
                <a:lnTo>
                  <a:pt x="58" y="114"/>
                </a:lnTo>
                <a:lnTo>
                  <a:pt x="57" y="113"/>
                </a:lnTo>
                <a:lnTo>
                  <a:pt x="55" y="113"/>
                </a:lnTo>
                <a:lnTo>
                  <a:pt x="53" y="112"/>
                </a:lnTo>
                <a:lnTo>
                  <a:pt x="51" y="111"/>
                </a:lnTo>
                <a:lnTo>
                  <a:pt x="49" y="111"/>
                </a:lnTo>
                <a:lnTo>
                  <a:pt x="47" y="110"/>
                </a:lnTo>
                <a:lnTo>
                  <a:pt x="46" y="109"/>
                </a:lnTo>
                <a:lnTo>
                  <a:pt x="44" y="109"/>
                </a:lnTo>
                <a:lnTo>
                  <a:pt x="42" y="108"/>
                </a:lnTo>
                <a:lnTo>
                  <a:pt x="41" y="107"/>
                </a:lnTo>
                <a:lnTo>
                  <a:pt x="39" y="107"/>
                </a:lnTo>
                <a:lnTo>
                  <a:pt x="37" y="106"/>
                </a:lnTo>
                <a:lnTo>
                  <a:pt x="36" y="105"/>
                </a:lnTo>
                <a:lnTo>
                  <a:pt x="35" y="105"/>
                </a:lnTo>
                <a:lnTo>
                  <a:pt x="33" y="104"/>
                </a:lnTo>
                <a:lnTo>
                  <a:pt x="31" y="104"/>
                </a:lnTo>
                <a:lnTo>
                  <a:pt x="30" y="103"/>
                </a:lnTo>
                <a:lnTo>
                  <a:pt x="29" y="103"/>
                </a:lnTo>
                <a:lnTo>
                  <a:pt x="26" y="101"/>
                </a:lnTo>
                <a:lnTo>
                  <a:pt x="25" y="100"/>
                </a:lnTo>
                <a:lnTo>
                  <a:pt x="24" y="100"/>
                </a:lnTo>
                <a:lnTo>
                  <a:pt x="23" y="99"/>
                </a:lnTo>
                <a:lnTo>
                  <a:pt x="21" y="98"/>
                </a:lnTo>
                <a:lnTo>
                  <a:pt x="20" y="98"/>
                </a:lnTo>
                <a:lnTo>
                  <a:pt x="19" y="97"/>
                </a:lnTo>
                <a:lnTo>
                  <a:pt x="18" y="97"/>
                </a:lnTo>
                <a:lnTo>
                  <a:pt x="17" y="96"/>
                </a:lnTo>
                <a:lnTo>
                  <a:pt x="16" y="95"/>
                </a:lnTo>
                <a:lnTo>
                  <a:pt x="15" y="95"/>
                </a:lnTo>
                <a:lnTo>
                  <a:pt x="14" y="94"/>
                </a:lnTo>
                <a:lnTo>
                  <a:pt x="13" y="93"/>
                </a:lnTo>
                <a:lnTo>
                  <a:pt x="13" y="93"/>
                </a:lnTo>
                <a:lnTo>
                  <a:pt x="12" y="92"/>
                </a:lnTo>
                <a:lnTo>
                  <a:pt x="11" y="91"/>
                </a:lnTo>
                <a:lnTo>
                  <a:pt x="10" y="91"/>
                </a:lnTo>
                <a:lnTo>
                  <a:pt x="9" y="90"/>
                </a:lnTo>
                <a:lnTo>
                  <a:pt x="9" y="89"/>
                </a:lnTo>
                <a:lnTo>
                  <a:pt x="8" y="89"/>
                </a:lnTo>
                <a:lnTo>
                  <a:pt x="7" y="88"/>
                </a:lnTo>
                <a:lnTo>
                  <a:pt x="7" y="88"/>
                </a:lnTo>
                <a:lnTo>
                  <a:pt x="6" y="87"/>
                </a:lnTo>
                <a:lnTo>
                  <a:pt x="6" y="87"/>
                </a:lnTo>
                <a:lnTo>
                  <a:pt x="5" y="86"/>
                </a:lnTo>
                <a:lnTo>
                  <a:pt x="5" y="85"/>
                </a:lnTo>
                <a:lnTo>
                  <a:pt x="4" y="85"/>
                </a:lnTo>
                <a:lnTo>
                  <a:pt x="4" y="84"/>
                </a:lnTo>
                <a:lnTo>
                  <a:pt x="3" y="84"/>
                </a:lnTo>
                <a:lnTo>
                  <a:pt x="3" y="83"/>
                </a:lnTo>
                <a:lnTo>
                  <a:pt x="3" y="83"/>
                </a:lnTo>
                <a:lnTo>
                  <a:pt x="2" y="81"/>
                </a:lnTo>
                <a:lnTo>
                  <a:pt x="2" y="79"/>
                </a:lnTo>
                <a:lnTo>
                  <a:pt x="1" y="77"/>
                </a:lnTo>
                <a:lnTo>
                  <a:pt x="1" y="75"/>
                </a:lnTo>
                <a:lnTo>
                  <a:pt x="1" y="72"/>
                </a:lnTo>
                <a:lnTo>
                  <a:pt x="1" y="69"/>
                </a:lnTo>
                <a:lnTo>
                  <a:pt x="1" y="66"/>
                </a:lnTo>
                <a:lnTo>
                  <a:pt x="1" y="62"/>
                </a:lnTo>
                <a:lnTo>
                  <a:pt x="0" y="59"/>
                </a:lnTo>
                <a:lnTo>
                  <a:pt x="0" y="55"/>
                </a:lnTo>
                <a:lnTo>
                  <a:pt x="0" y="51"/>
                </a:lnTo>
                <a:lnTo>
                  <a:pt x="0" y="47"/>
                </a:lnTo>
                <a:lnTo>
                  <a:pt x="0" y="43"/>
                </a:lnTo>
                <a:lnTo>
                  <a:pt x="0" y="39"/>
                </a:lnTo>
                <a:lnTo>
                  <a:pt x="0" y="35"/>
                </a:lnTo>
                <a:lnTo>
                  <a:pt x="0" y="31"/>
                </a:lnTo>
                <a:lnTo>
                  <a:pt x="0" y="28"/>
                </a:lnTo>
                <a:lnTo>
                  <a:pt x="0" y="24"/>
                </a:lnTo>
                <a:lnTo>
                  <a:pt x="0" y="21"/>
                </a:lnTo>
                <a:lnTo>
                  <a:pt x="0" y="17"/>
                </a:lnTo>
                <a:lnTo>
                  <a:pt x="0" y="15"/>
                </a:lnTo>
                <a:lnTo>
                  <a:pt x="0" y="12"/>
                </a:lnTo>
                <a:lnTo>
                  <a:pt x="0" y="10"/>
                </a:lnTo>
                <a:lnTo>
                  <a:pt x="0" y="8"/>
                </a:lnTo>
                <a:lnTo>
                  <a:pt x="0" y="6"/>
                </a:lnTo>
                <a:lnTo>
                  <a:pt x="0" y="5"/>
                </a:lnTo>
                <a:lnTo>
                  <a:pt x="0" y="5"/>
                </a:lnTo>
                <a:lnTo>
                  <a:pt x="0" y="5"/>
                </a:lnTo>
                <a:lnTo>
                  <a:pt x="0" y="5"/>
                </a:lnTo>
                <a:lnTo>
                  <a:pt x="0" y="6"/>
                </a:lnTo>
                <a:lnTo>
                  <a:pt x="0" y="8"/>
                </a:lnTo>
                <a:lnTo>
                  <a:pt x="35" y="7"/>
                </a:lnTo>
                <a:lnTo>
                  <a:pt x="53" y="7"/>
                </a:lnTo>
                <a:lnTo>
                  <a:pt x="71" y="7"/>
                </a:lnTo>
                <a:lnTo>
                  <a:pt x="89" y="7"/>
                </a:lnTo>
                <a:lnTo>
                  <a:pt x="107" y="7"/>
                </a:lnTo>
                <a:lnTo>
                  <a:pt x="125" y="7"/>
                </a:lnTo>
                <a:lnTo>
                  <a:pt x="143" y="8"/>
                </a:lnTo>
                <a:lnTo>
                  <a:pt x="160" y="8"/>
                </a:lnTo>
                <a:lnTo>
                  <a:pt x="178" y="8"/>
                </a:lnTo>
                <a:lnTo>
                  <a:pt x="196" y="8"/>
                </a:lnTo>
                <a:lnTo>
                  <a:pt x="214" y="8"/>
                </a:lnTo>
                <a:lnTo>
                  <a:pt x="232" y="8"/>
                </a:lnTo>
                <a:lnTo>
                  <a:pt x="249" y="8"/>
                </a:lnTo>
                <a:lnTo>
                  <a:pt x="267" y="8"/>
                </a:lnTo>
                <a:lnTo>
                  <a:pt x="285" y="9"/>
                </a:lnTo>
                <a:lnTo>
                  <a:pt x="303" y="9"/>
                </a:lnTo>
                <a:lnTo>
                  <a:pt x="321" y="9"/>
                </a:lnTo>
                <a:lnTo>
                  <a:pt x="339" y="9"/>
                </a:lnTo>
                <a:lnTo>
                  <a:pt x="357" y="9"/>
                </a:lnTo>
                <a:lnTo>
                  <a:pt x="375" y="9"/>
                </a:lnTo>
                <a:lnTo>
                  <a:pt x="392" y="9"/>
                </a:lnTo>
                <a:lnTo>
                  <a:pt x="410" y="9"/>
                </a:lnTo>
                <a:lnTo>
                  <a:pt x="428" y="9"/>
                </a:lnTo>
                <a:lnTo>
                  <a:pt x="446" y="9"/>
                </a:lnTo>
                <a:lnTo>
                  <a:pt x="464" y="9"/>
                </a:lnTo>
                <a:lnTo>
                  <a:pt x="482" y="9"/>
                </a:lnTo>
                <a:lnTo>
                  <a:pt x="499" y="9"/>
                </a:lnTo>
                <a:lnTo>
                  <a:pt x="517" y="9"/>
                </a:lnTo>
                <a:lnTo>
                  <a:pt x="535" y="10"/>
                </a:lnTo>
                <a:lnTo>
                  <a:pt x="553" y="10"/>
                </a:lnTo>
                <a:lnTo>
                  <a:pt x="571" y="10"/>
                </a:ln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/>
        </p:spPr>
        <p:txBody>
          <a:bodyPr lIns="130585" tIns="65293" rIns="130585" bIns="65293"/>
          <a:lstStyle/>
          <a:p>
            <a:pPr>
              <a:defRPr/>
            </a:pPr>
            <a:endParaRPr lang="en-US">
              <a:latin typeface="Calibri" charset="0"/>
              <a:ea typeface="ＭＳ Ｐゴシック" charset="0"/>
            </a:endParaRPr>
          </a:p>
        </p:txBody>
      </p:sp>
      <p:sp>
        <p:nvSpPr>
          <p:cNvPr id="206" name="Freeform 18"/>
          <p:cNvSpPr>
            <a:spLocks/>
          </p:cNvSpPr>
          <p:nvPr/>
        </p:nvSpPr>
        <p:spPr bwMode="auto">
          <a:xfrm>
            <a:off x="3460011" y="2234935"/>
            <a:ext cx="382947" cy="63531"/>
          </a:xfrm>
          <a:custGeom>
            <a:avLst/>
            <a:gdLst>
              <a:gd name="T0" fmla="*/ 571 w 572"/>
              <a:gd name="T1" fmla="*/ 1 h 141"/>
              <a:gd name="T2" fmla="*/ 571 w 572"/>
              <a:gd name="T3" fmla="*/ 3 h 141"/>
              <a:gd name="T4" fmla="*/ 571 w 572"/>
              <a:gd name="T5" fmla="*/ 14 h 141"/>
              <a:gd name="T6" fmla="*/ 570 w 572"/>
              <a:gd name="T7" fmla="*/ 29 h 141"/>
              <a:gd name="T8" fmla="*/ 569 w 572"/>
              <a:gd name="T9" fmla="*/ 47 h 141"/>
              <a:gd name="T10" fmla="*/ 569 w 572"/>
              <a:gd name="T11" fmla="*/ 65 h 141"/>
              <a:gd name="T12" fmla="*/ 568 w 572"/>
              <a:gd name="T13" fmla="*/ 77 h 141"/>
              <a:gd name="T14" fmla="*/ 568 w 572"/>
              <a:gd name="T15" fmla="*/ 83 h 141"/>
              <a:gd name="T16" fmla="*/ 563 w 572"/>
              <a:gd name="T17" fmla="*/ 90 h 141"/>
              <a:gd name="T18" fmla="*/ 557 w 572"/>
              <a:gd name="T19" fmla="*/ 95 h 141"/>
              <a:gd name="T20" fmla="*/ 549 w 572"/>
              <a:gd name="T21" fmla="*/ 100 h 141"/>
              <a:gd name="T22" fmla="*/ 540 w 572"/>
              <a:gd name="T23" fmla="*/ 105 h 141"/>
              <a:gd name="T24" fmla="*/ 529 w 572"/>
              <a:gd name="T25" fmla="*/ 110 h 141"/>
              <a:gd name="T26" fmla="*/ 515 w 572"/>
              <a:gd name="T27" fmla="*/ 114 h 141"/>
              <a:gd name="T28" fmla="*/ 501 w 572"/>
              <a:gd name="T29" fmla="*/ 118 h 141"/>
              <a:gd name="T30" fmla="*/ 479 w 572"/>
              <a:gd name="T31" fmla="*/ 123 h 141"/>
              <a:gd name="T32" fmla="*/ 458 w 572"/>
              <a:gd name="T33" fmla="*/ 127 h 141"/>
              <a:gd name="T34" fmla="*/ 435 w 572"/>
              <a:gd name="T35" fmla="*/ 131 h 141"/>
              <a:gd name="T36" fmla="*/ 411 w 572"/>
              <a:gd name="T37" fmla="*/ 133 h 141"/>
              <a:gd name="T38" fmla="*/ 386 w 572"/>
              <a:gd name="T39" fmla="*/ 136 h 141"/>
              <a:gd name="T40" fmla="*/ 360 w 572"/>
              <a:gd name="T41" fmla="*/ 138 h 141"/>
              <a:gd name="T42" fmla="*/ 332 w 572"/>
              <a:gd name="T43" fmla="*/ 139 h 141"/>
              <a:gd name="T44" fmla="*/ 303 w 572"/>
              <a:gd name="T45" fmla="*/ 140 h 141"/>
              <a:gd name="T46" fmla="*/ 267 w 572"/>
              <a:gd name="T47" fmla="*/ 140 h 141"/>
              <a:gd name="T48" fmla="*/ 238 w 572"/>
              <a:gd name="T49" fmla="*/ 139 h 141"/>
              <a:gd name="T50" fmla="*/ 210 w 572"/>
              <a:gd name="T51" fmla="*/ 137 h 141"/>
              <a:gd name="T52" fmla="*/ 183 w 572"/>
              <a:gd name="T53" fmla="*/ 135 h 141"/>
              <a:gd name="T54" fmla="*/ 158 w 572"/>
              <a:gd name="T55" fmla="*/ 133 h 141"/>
              <a:gd name="T56" fmla="*/ 134 w 572"/>
              <a:gd name="T57" fmla="*/ 130 h 141"/>
              <a:gd name="T58" fmla="*/ 111 w 572"/>
              <a:gd name="T59" fmla="*/ 126 h 141"/>
              <a:gd name="T60" fmla="*/ 90 w 572"/>
              <a:gd name="T61" fmla="*/ 122 h 141"/>
              <a:gd name="T62" fmla="*/ 77 w 572"/>
              <a:gd name="T63" fmla="*/ 119 h 141"/>
              <a:gd name="T64" fmla="*/ 70 w 572"/>
              <a:gd name="T65" fmla="*/ 117 h 141"/>
              <a:gd name="T66" fmla="*/ 62 w 572"/>
              <a:gd name="T67" fmla="*/ 115 h 141"/>
              <a:gd name="T68" fmla="*/ 55 w 572"/>
              <a:gd name="T69" fmla="*/ 113 h 141"/>
              <a:gd name="T70" fmla="*/ 47 w 572"/>
              <a:gd name="T71" fmla="*/ 110 h 141"/>
              <a:gd name="T72" fmla="*/ 41 w 572"/>
              <a:gd name="T73" fmla="*/ 107 h 141"/>
              <a:gd name="T74" fmla="*/ 35 w 572"/>
              <a:gd name="T75" fmla="*/ 105 h 141"/>
              <a:gd name="T76" fmla="*/ 29 w 572"/>
              <a:gd name="T77" fmla="*/ 103 h 141"/>
              <a:gd name="T78" fmla="*/ 23 w 572"/>
              <a:gd name="T79" fmla="*/ 99 h 141"/>
              <a:gd name="T80" fmla="*/ 18 w 572"/>
              <a:gd name="T81" fmla="*/ 97 h 141"/>
              <a:gd name="T82" fmla="*/ 14 w 572"/>
              <a:gd name="T83" fmla="*/ 94 h 141"/>
              <a:gd name="T84" fmla="*/ 11 w 572"/>
              <a:gd name="T85" fmla="*/ 91 h 141"/>
              <a:gd name="T86" fmla="*/ 8 w 572"/>
              <a:gd name="T87" fmla="*/ 89 h 141"/>
              <a:gd name="T88" fmla="*/ 6 w 572"/>
              <a:gd name="T89" fmla="*/ 87 h 141"/>
              <a:gd name="T90" fmla="*/ 4 w 572"/>
              <a:gd name="T91" fmla="*/ 84 h 141"/>
              <a:gd name="T92" fmla="*/ 2 w 572"/>
              <a:gd name="T93" fmla="*/ 81 h 141"/>
              <a:gd name="T94" fmla="*/ 1 w 572"/>
              <a:gd name="T95" fmla="*/ 72 h 141"/>
              <a:gd name="T96" fmla="*/ 0 w 572"/>
              <a:gd name="T97" fmla="*/ 59 h 141"/>
              <a:gd name="T98" fmla="*/ 0 w 572"/>
              <a:gd name="T99" fmla="*/ 43 h 141"/>
              <a:gd name="T100" fmla="*/ 0 w 572"/>
              <a:gd name="T101" fmla="*/ 28 h 141"/>
              <a:gd name="T102" fmla="*/ 0 w 572"/>
              <a:gd name="T103" fmla="*/ 15 h 141"/>
              <a:gd name="T104" fmla="*/ 0 w 572"/>
              <a:gd name="T105" fmla="*/ 6 h 141"/>
              <a:gd name="T106" fmla="*/ 0 w 572"/>
              <a:gd name="T107" fmla="*/ 5 h 141"/>
              <a:gd name="T108" fmla="*/ 53 w 572"/>
              <a:gd name="T109" fmla="*/ 7 h 141"/>
              <a:gd name="T110" fmla="*/ 125 w 572"/>
              <a:gd name="T111" fmla="*/ 7 h 141"/>
              <a:gd name="T112" fmla="*/ 196 w 572"/>
              <a:gd name="T113" fmla="*/ 8 h 141"/>
              <a:gd name="T114" fmla="*/ 267 w 572"/>
              <a:gd name="T115" fmla="*/ 8 h 141"/>
              <a:gd name="T116" fmla="*/ 339 w 572"/>
              <a:gd name="T117" fmla="*/ 9 h 141"/>
              <a:gd name="T118" fmla="*/ 410 w 572"/>
              <a:gd name="T119" fmla="*/ 9 h 141"/>
              <a:gd name="T120" fmla="*/ 482 w 572"/>
              <a:gd name="T121" fmla="*/ 9 h 141"/>
              <a:gd name="T122" fmla="*/ 553 w 572"/>
              <a:gd name="T123" fmla="*/ 10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72" h="141">
                <a:moveTo>
                  <a:pt x="571" y="10"/>
                </a:moveTo>
                <a:lnTo>
                  <a:pt x="571" y="3"/>
                </a:lnTo>
                <a:lnTo>
                  <a:pt x="571" y="2"/>
                </a:lnTo>
                <a:lnTo>
                  <a:pt x="571" y="1"/>
                </a:lnTo>
                <a:lnTo>
                  <a:pt x="571" y="0"/>
                </a:lnTo>
                <a:lnTo>
                  <a:pt x="571" y="1"/>
                </a:lnTo>
                <a:lnTo>
                  <a:pt x="571" y="1"/>
                </a:lnTo>
                <a:lnTo>
                  <a:pt x="571" y="3"/>
                </a:lnTo>
                <a:lnTo>
                  <a:pt x="571" y="5"/>
                </a:lnTo>
                <a:lnTo>
                  <a:pt x="571" y="7"/>
                </a:lnTo>
                <a:lnTo>
                  <a:pt x="571" y="10"/>
                </a:lnTo>
                <a:lnTo>
                  <a:pt x="571" y="14"/>
                </a:lnTo>
                <a:lnTo>
                  <a:pt x="571" y="17"/>
                </a:lnTo>
                <a:lnTo>
                  <a:pt x="570" y="21"/>
                </a:lnTo>
                <a:lnTo>
                  <a:pt x="570" y="25"/>
                </a:lnTo>
                <a:lnTo>
                  <a:pt x="570" y="29"/>
                </a:lnTo>
                <a:lnTo>
                  <a:pt x="570" y="34"/>
                </a:lnTo>
                <a:lnTo>
                  <a:pt x="570" y="39"/>
                </a:lnTo>
                <a:lnTo>
                  <a:pt x="570" y="43"/>
                </a:lnTo>
                <a:lnTo>
                  <a:pt x="569" y="47"/>
                </a:lnTo>
                <a:lnTo>
                  <a:pt x="569" y="52"/>
                </a:lnTo>
                <a:lnTo>
                  <a:pt x="569" y="56"/>
                </a:lnTo>
                <a:lnTo>
                  <a:pt x="569" y="61"/>
                </a:lnTo>
                <a:lnTo>
                  <a:pt x="569" y="65"/>
                </a:lnTo>
                <a:lnTo>
                  <a:pt x="569" y="68"/>
                </a:lnTo>
                <a:lnTo>
                  <a:pt x="569" y="71"/>
                </a:lnTo>
                <a:lnTo>
                  <a:pt x="568" y="75"/>
                </a:lnTo>
                <a:lnTo>
                  <a:pt x="568" y="77"/>
                </a:lnTo>
                <a:lnTo>
                  <a:pt x="568" y="79"/>
                </a:lnTo>
                <a:lnTo>
                  <a:pt x="568" y="81"/>
                </a:lnTo>
                <a:lnTo>
                  <a:pt x="568" y="82"/>
                </a:lnTo>
                <a:lnTo>
                  <a:pt x="568" y="83"/>
                </a:lnTo>
                <a:lnTo>
                  <a:pt x="566" y="85"/>
                </a:lnTo>
                <a:lnTo>
                  <a:pt x="565" y="87"/>
                </a:lnTo>
                <a:lnTo>
                  <a:pt x="564" y="88"/>
                </a:lnTo>
                <a:lnTo>
                  <a:pt x="563" y="90"/>
                </a:lnTo>
                <a:lnTo>
                  <a:pt x="561" y="91"/>
                </a:lnTo>
                <a:lnTo>
                  <a:pt x="560" y="92"/>
                </a:lnTo>
                <a:lnTo>
                  <a:pt x="558" y="94"/>
                </a:lnTo>
                <a:lnTo>
                  <a:pt x="557" y="95"/>
                </a:lnTo>
                <a:lnTo>
                  <a:pt x="555" y="96"/>
                </a:lnTo>
                <a:lnTo>
                  <a:pt x="553" y="97"/>
                </a:lnTo>
                <a:lnTo>
                  <a:pt x="551" y="99"/>
                </a:lnTo>
                <a:lnTo>
                  <a:pt x="549" y="100"/>
                </a:lnTo>
                <a:lnTo>
                  <a:pt x="547" y="101"/>
                </a:lnTo>
                <a:lnTo>
                  <a:pt x="545" y="103"/>
                </a:lnTo>
                <a:lnTo>
                  <a:pt x="542" y="104"/>
                </a:lnTo>
                <a:lnTo>
                  <a:pt x="540" y="105"/>
                </a:lnTo>
                <a:lnTo>
                  <a:pt x="537" y="106"/>
                </a:lnTo>
                <a:lnTo>
                  <a:pt x="534" y="107"/>
                </a:lnTo>
                <a:lnTo>
                  <a:pt x="531" y="109"/>
                </a:lnTo>
                <a:lnTo>
                  <a:pt x="529" y="110"/>
                </a:lnTo>
                <a:lnTo>
                  <a:pt x="525" y="111"/>
                </a:lnTo>
                <a:lnTo>
                  <a:pt x="522" y="112"/>
                </a:lnTo>
                <a:lnTo>
                  <a:pt x="519" y="113"/>
                </a:lnTo>
                <a:lnTo>
                  <a:pt x="515" y="114"/>
                </a:lnTo>
                <a:lnTo>
                  <a:pt x="512" y="115"/>
                </a:lnTo>
                <a:lnTo>
                  <a:pt x="509" y="116"/>
                </a:lnTo>
                <a:lnTo>
                  <a:pt x="505" y="117"/>
                </a:lnTo>
                <a:lnTo>
                  <a:pt x="501" y="118"/>
                </a:lnTo>
                <a:lnTo>
                  <a:pt x="497" y="119"/>
                </a:lnTo>
                <a:lnTo>
                  <a:pt x="493" y="120"/>
                </a:lnTo>
                <a:lnTo>
                  <a:pt x="489" y="121"/>
                </a:lnTo>
                <a:lnTo>
                  <a:pt x="479" y="123"/>
                </a:lnTo>
                <a:lnTo>
                  <a:pt x="474" y="124"/>
                </a:lnTo>
                <a:lnTo>
                  <a:pt x="469" y="125"/>
                </a:lnTo>
                <a:lnTo>
                  <a:pt x="463" y="126"/>
                </a:lnTo>
                <a:lnTo>
                  <a:pt x="458" y="127"/>
                </a:lnTo>
                <a:lnTo>
                  <a:pt x="453" y="128"/>
                </a:lnTo>
                <a:lnTo>
                  <a:pt x="447" y="129"/>
                </a:lnTo>
                <a:lnTo>
                  <a:pt x="441" y="130"/>
                </a:lnTo>
                <a:lnTo>
                  <a:pt x="435" y="131"/>
                </a:lnTo>
                <a:lnTo>
                  <a:pt x="430" y="131"/>
                </a:lnTo>
                <a:lnTo>
                  <a:pt x="424" y="132"/>
                </a:lnTo>
                <a:lnTo>
                  <a:pt x="418" y="133"/>
                </a:lnTo>
                <a:lnTo>
                  <a:pt x="411" y="133"/>
                </a:lnTo>
                <a:lnTo>
                  <a:pt x="405" y="134"/>
                </a:lnTo>
                <a:lnTo>
                  <a:pt x="399" y="135"/>
                </a:lnTo>
                <a:lnTo>
                  <a:pt x="393" y="135"/>
                </a:lnTo>
                <a:lnTo>
                  <a:pt x="386" y="136"/>
                </a:lnTo>
                <a:lnTo>
                  <a:pt x="380" y="137"/>
                </a:lnTo>
                <a:lnTo>
                  <a:pt x="373" y="137"/>
                </a:lnTo>
                <a:lnTo>
                  <a:pt x="367" y="137"/>
                </a:lnTo>
                <a:lnTo>
                  <a:pt x="360" y="138"/>
                </a:lnTo>
                <a:lnTo>
                  <a:pt x="353" y="138"/>
                </a:lnTo>
                <a:lnTo>
                  <a:pt x="346" y="139"/>
                </a:lnTo>
                <a:lnTo>
                  <a:pt x="339" y="139"/>
                </a:lnTo>
                <a:lnTo>
                  <a:pt x="332" y="139"/>
                </a:lnTo>
                <a:lnTo>
                  <a:pt x="325" y="139"/>
                </a:lnTo>
                <a:lnTo>
                  <a:pt x="318" y="140"/>
                </a:lnTo>
                <a:lnTo>
                  <a:pt x="311" y="140"/>
                </a:lnTo>
                <a:lnTo>
                  <a:pt x="303" y="140"/>
                </a:lnTo>
                <a:lnTo>
                  <a:pt x="296" y="140"/>
                </a:lnTo>
                <a:lnTo>
                  <a:pt x="289" y="140"/>
                </a:lnTo>
                <a:lnTo>
                  <a:pt x="274" y="140"/>
                </a:lnTo>
                <a:lnTo>
                  <a:pt x="267" y="140"/>
                </a:lnTo>
                <a:lnTo>
                  <a:pt x="259" y="140"/>
                </a:lnTo>
                <a:lnTo>
                  <a:pt x="252" y="139"/>
                </a:lnTo>
                <a:lnTo>
                  <a:pt x="245" y="139"/>
                </a:lnTo>
                <a:lnTo>
                  <a:pt x="238" y="139"/>
                </a:lnTo>
                <a:lnTo>
                  <a:pt x="231" y="139"/>
                </a:lnTo>
                <a:lnTo>
                  <a:pt x="224" y="138"/>
                </a:lnTo>
                <a:lnTo>
                  <a:pt x="217" y="138"/>
                </a:lnTo>
                <a:lnTo>
                  <a:pt x="210" y="137"/>
                </a:lnTo>
                <a:lnTo>
                  <a:pt x="203" y="137"/>
                </a:lnTo>
                <a:lnTo>
                  <a:pt x="197" y="137"/>
                </a:lnTo>
                <a:lnTo>
                  <a:pt x="190" y="136"/>
                </a:lnTo>
                <a:lnTo>
                  <a:pt x="183" y="135"/>
                </a:lnTo>
                <a:lnTo>
                  <a:pt x="177" y="135"/>
                </a:lnTo>
                <a:lnTo>
                  <a:pt x="171" y="134"/>
                </a:lnTo>
                <a:lnTo>
                  <a:pt x="164" y="133"/>
                </a:lnTo>
                <a:lnTo>
                  <a:pt x="158" y="133"/>
                </a:lnTo>
                <a:lnTo>
                  <a:pt x="152" y="132"/>
                </a:lnTo>
                <a:lnTo>
                  <a:pt x="145" y="131"/>
                </a:lnTo>
                <a:lnTo>
                  <a:pt x="139" y="131"/>
                </a:lnTo>
                <a:lnTo>
                  <a:pt x="134" y="130"/>
                </a:lnTo>
                <a:lnTo>
                  <a:pt x="128" y="129"/>
                </a:lnTo>
                <a:lnTo>
                  <a:pt x="122" y="128"/>
                </a:lnTo>
                <a:lnTo>
                  <a:pt x="117" y="127"/>
                </a:lnTo>
                <a:lnTo>
                  <a:pt x="111" y="126"/>
                </a:lnTo>
                <a:lnTo>
                  <a:pt x="106" y="125"/>
                </a:lnTo>
                <a:lnTo>
                  <a:pt x="100" y="124"/>
                </a:lnTo>
                <a:lnTo>
                  <a:pt x="95" y="123"/>
                </a:lnTo>
                <a:lnTo>
                  <a:pt x="90" y="122"/>
                </a:lnTo>
                <a:lnTo>
                  <a:pt x="85" y="121"/>
                </a:lnTo>
                <a:lnTo>
                  <a:pt x="81" y="120"/>
                </a:lnTo>
                <a:lnTo>
                  <a:pt x="79" y="120"/>
                </a:lnTo>
                <a:lnTo>
                  <a:pt x="77" y="119"/>
                </a:lnTo>
                <a:lnTo>
                  <a:pt x="75" y="119"/>
                </a:lnTo>
                <a:lnTo>
                  <a:pt x="73" y="118"/>
                </a:lnTo>
                <a:lnTo>
                  <a:pt x="71" y="118"/>
                </a:lnTo>
                <a:lnTo>
                  <a:pt x="70" y="117"/>
                </a:lnTo>
                <a:lnTo>
                  <a:pt x="68" y="117"/>
                </a:lnTo>
                <a:lnTo>
                  <a:pt x="66" y="116"/>
                </a:lnTo>
                <a:lnTo>
                  <a:pt x="64" y="115"/>
                </a:lnTo>
                <a:lnTo>
                  <a:pt x="62" y="115"/>
                </a:lnTo>
                <a:lnTo>
                  <a:pt x="60" y="114"/>
                </a:lnTo>
                <a:lnTo>
                  <a:pt x="58" y="114"/>
                </a:lnTo>
                <a:lnTo>
                  <a:pt x="57" y="113"/>
                </a:lnTo>
                <a:lnTo>
                  <a:pt x="55" y="113"/>
                </a:lnTo>
                <a:lnTo>
                  <a:pt x="53" y="112"/>
                </a:lnTo>
                <a:lnTo>
                  <a:pt x="51" y="111"/>
                </a:lnTo>
                <a:lnTo>
                  <a:pt x="49" y="111"/>
                </a:lnTo>
                <a:lnTo>
                  <a:pt x="47" y="110"/>
                </a:lnTo>
                <a:lnTo>
                  <a:pt x="46" y="109"/>
                </a:lnTo>
                <a:lnTo>
                  <a:pt x="44" y="109"/>
                </a:lnTo>
                <a:lnTo>
                  <a:pt x="42" y="108"/>
                </a:lnTo>
                <a:lnTo>
                  <a:pt x="41" y="107"/>
                </a:lnTo>
                <a:lnTo>
                  <a:pt x="39" y="107"/>
                </a:lnTo>
                <a:lnTo>
                  <a:pt x="37" y="106"/>
                </a:lnTo>
                <a:lnTo>
                  <a:pt x="36" y="105"/>
                </a:lnTo>
                <a:lnTo>
                  <a:pt x="35" y="105"/>
                </a:lnTo>
                <a:lnTo>
                  <a:pt x="33" y="104"/>
                </a:lnTo>
                <a:lnTo>
                  <a:pt x="31" y="104"/>
                </a:lnTo>
                <a:lnTo>
                  <a:pt x="30" y="103"/>
                </a:lnTo>
                <a:lnTo>
                  <a:pt x="29" y="103"/>
                </a:lnTo>
                <a:lnTo>
                  <a:pt x="26" y="101"/>
                </a:lnTo>
                <a:lnTo>
                  <a:pt x="25" y="100"/>
                </a:lnTo>
                <a:lnTo>
                  <a:pt x="24" y="100"/>
                </a:lnTo>
                <a:lnTo>
                  <a:pt x="23" y="99"/>
                </a:lnTo>
                <a:lnTo>
                  <a:pt x="21" y="98"/>
                </a:lnTo>
                <a:lnTo>
                  <a:pt x="20" y="98"/>
                </a:lnTo>
                <a:lnTo>
                  <a:pt x="19" y="97"/>
                </a:lnTo>
                <a:lnTo>
                  <a:pt x="18" y="97"/>
                </a:lnTo>
                <a:lnTo>
                  <a:pt x="17" y="96"/>
                </a:lnTo>
                <a:lnTo>
                  <a:pt x="16" y="95"/>
                </a:lnTo>
                <a:lnTo>
                  <a:pt x="15" y="95"/>
                </a:lnTo>
                <a:lnTo>
                  <a:pt x="14" y="94"/>
                </a:lnTo>
                <a:lnTo>
                  <a:pt x="13" y="93"/>
                </a:lnTo>
                <a:lnTo>
                  <a:pt x="13" y="93"/>
                </a:lnTo>
                <a:lnTo>
                  <a:pt x="12" y="92"/>
                </a:lnTo>
                <a:lnTo>
                  <a:pt x="11" y="91"/>
                </a:lnTo>
                <a:lnTo>
                  <a:pt x="10" y="91"/>
                </a:lnTo>
                <a:lnTo>
                  <a:pt x="9" y="90"/>
                </a:lnTo>
                <a:lnTo>
                  <a:pt x="9" y="89"/>
                </a:lnTo>
                <a:lnTo>
                  <a:pt x="8" y="89"/>
                </a:lnTo>
                <a:lnTo>
                  <a:pt x="7" y="88"/>
                </a:lnTo>
                <a:lnTo>
                  <a:pt x="7" y="88"/>
                </a:lnTo>
                <a:lnTo>
                  <a:pt x="6" y="87"/>
                </a:lnTo>
                <a:lnTo>
                  <a:pt x="6" y="87"/>
                </a:lnTo>
                <a:lnTo>
                  <a:pt x="5" y="86"/>
                </a:lnTo>
                <a:lnTo>
                  <a:pt x="5" y="85"/>
                </a:lnTo>
                <a:lnTo>
                  <a:pt x="4" y="85"/>
                </a:lnTo>
                <a:lnTo>
                  <a:pt x="4" y="84"/>
                </a:lnTo>
                <a:lnTo>
                  <a:pt x="3" y="84"/>
                </a:lnTo>
                <a:lnTo>
                  <a:pt x="3" y="83"/>
                </a:lnTo>
                <a:lnTo>
                  <a:pt x="3" y="83"/>
                </a:lnTo>
                <a:lnTo>
                  <a:pt x="2" y="81"/>
                </a:lnTo>
                <a:lnTo>
                  <a:pt x="2" y="79"/>
                </a:lnTo>
                <a:lnTo>
                  <a:pt x="1" y="77"/>
                </a:lnTo>
                <a:lnTo>
                  <a:pt x="1" y="75"/>
                </a:lnTo>
                <a:lnTo>
                  <a:pt x="1" y="72"/>
                </a:lnTo>
                <a:lnTo>
                  <a:pt x="1" y="69"/>
                </a:lnTo>
                <a:lnTo>
                  <a:pt x="1" y="66"/>
                </a:lnTo>
                <a:lnTo>
                  <a:pt x="1" y="62"/>
                </a:lnTo>
                <a:lnTo>
                  <a:pt x="0" y="59"/>
                </a:lnTo>
                <a:lnTo>
                  <a:pt x="0" y="55"/>
                </a:lnTo>
                <a:lnTo>
                  <a:pt x="0" y="51"/>
                </a:lnTo>
                <a:lnTo>
                  <a:pt x="0" y="47"/>
                </a:lnTo>
                <a:lnTo>
                  <a:pt x="0" y="43"/>
                </a:lnTo>
                <a:lnTo>
                  <a:pt x="0" y="39"/>
                </a:lnTo>
                <a:lnTo>
                  <a:pt x="0" y="35"/>
                </a:lnTo>
                <a:lnTo>
                  <a:pt x="0" y="31"/>
                </a:lnTo>
                <a:lnTo>
                  <a:pt x="0" y="28"/>
                </a:lnTo>
                <a:lnTo>
                  <a:pt x="0" y="24"/>
                </a:lnTo>
                <a:lnTo>
                  <a:pt x="0" y="21"/>
                </a:lnTo>
                <a:lnTo>
                  <a:pt x="0" y="17"/>
                </a:lnTo>
                <a:lnTo>
                  <a:pt x="0" y="15"/>
                </a:lnTo>
                <a:lnTo>
                  <a:pt x="0" y="12"/>
                </a:lnTo>
                <a:lnTo>
                  <a:pt x="0" y="10"/>
                </a:lnTo>
                <a:lnTo>
                  <a:pt x="0" y="8"/>
                </a:lnTo>
                <a:lnTo>
                  <a:pt x="0" y="6"/>
                </a:lnTo>
                <a:lnTo>
                  <a:pt x="0" y="5"/>
                </a:lnTo>
                <a:lnTo>
                  <a:pt x="0" y="5"/>
                </a:lnTo>
                <a:lnTo>
                  <a:pt x="0" y="5"/>
                </a:lnTo>
                <a:lnTo>
                  <a:pt x="0" y="5"/>
                </a:lnTo>
                <a:lnTo>
                  <a:pt x="0" y="6"/>
                </a:lnTo>
                <a:lnTo>
                  <a:pt x="0" y="8"/>
                </a:lnTo>
                <a:lnTo>
                  <a:pt x="35" y="7"/>
                </a:lnTo>
                <a:lnTo>
                  <a:pt x="53" y="7"/>
                </a:lnTo>
                <a:lnTo>
                  <a:pt x="71" y="7"/>
                </a:lnTo>
                <a:lnTo>
                  <a:pt x="89" y="7"/>
                </a:lnTo>
                <a:lnTo>
                  <a:pt x="107" y="7"/>
                </a:lnTo>
                <a:lnTo>
                  <a:pt x="125" y="7"/>
                </a:lnTo>
                <a:lnTo>
                  <a:pt x="143" y="8"/>
                </a:lnTo>
                <a:lnTo>
                  <a:pt x="160" y="8"/>
                </a:lnTo>
                <a:lnTo>
                  <a:pt x="178" y="8"/>
                </a:lnTo>
                <a:lnTo>
                  <a:pt x="196" y="8"/>
                </a:lnTo>
                <a:lnTo>
                  <a:pt x="214" y="8"/>
                </a:lnTo>
                <a:lnTo>
                  <a:pt x="232" y="8"/>
                </a:lnTo>
                <a:lnTo>
                  <a:pt x="249" y="8"/>
                </a:lnTo>
                <a:lnTo>
                  <a:pt x="267" y="8"/>
                </a:lnTo>
                <a:lnTo>
                  <a:pt x="285" y="9"/>
                </a:lnTo>
                <a:lnTo>
                  <a:pt x="303" y="9"/>
                </a:lnTo>
                <a:lnTo>
                  <a:pt x="321" y="9"/>
                </a:lnTo>
                <a:lnTo>
                  <a:pt x="339" y="9"/>
                </a:lnTo>
                <a:lnTo>
                  <a:pt x="357" y="9"/>
                </a:lnTo>
                <a:lnTo>
                  <a:pt x="375" y="9"/>
                </a:lnTo>
                <a:lnTo>
                  <a:pt x="392" y="9"/>
                </a:lnTo>
                <a:lnTo>
                  <a:pt x="410" y="9"/>
                </a:lnTo>
                <a:lnTo>
                  <a:pt x="428" y="9"/>
                </a:lnTo>
                <a:lnTo>
                  <a:pt x="446" y="9"/>
                </a:lnTo>
                <a:lnTo>
                  <a:pt x="464" y="9"/>
                </a:lnTo>
                <a:lnTo>
                  <a:pt x="482" y="9"/>
                </a:lnTo>
                <a:lnTo>
                  <a:pt x="499" y="9"/>
                </a:lnTo>
                <a:lnTo>
                  <a:pt x="517" y="9"/>
                </a:lnTo>
                <a:lnTo>
                  <a:pt x="535" y="10"/>
                </a:lnTo>
                <a:lnTo>
                  <a:pt x="553" y="10"/>
                </a:lnTo>
                <a:lnTo>
                  <a:pt x="571" y="10"/>
                </a:ln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 cap="rnd" cmpd="sng">
            <a:noFill/>
            <a:prstDash val="solid"/>
            <a:round/>
            <a:headEnd/>
            <a:tailEnd/>
          </a:ln>
          <a:effectLst/>
          <a:extLst/>
        </p:spPr>
        <p:txBody>
          <a:bodyPr lIns="130585" tIns="65293" rIns="130585" bIns="65293"/>
          <a:lstStyle/>
          <a:p>
            <a:pPr>
              <a:defRPr/>
            </a:pPr>
            <a:endParaRPr lang="en-US">
              <a:latin typeface="Calibri" charset="0"/>
              <a:ea typeface="ＭＳ Ｐゴシック" charset="0"/>
            </a:endParaRPr>
          </a:p>
        </p:txBody>
      </p:sp>
      <p:sp>
        <p:nvSpPr>
          <p:cNvPr id="202" name="Freeform 19"/>
          <p:cNvSpPr>
            <a:spLocks/>
          </p:cNvSpPr>
          <p:nvPr/>
        </p:nvSpPr>
        <p:spPr bwMode="auto">
          <a:xfrm>
            <a:off x="3457747" y="2178211"/>
            <a:ext cx="385212" cy="79415"/>
          </a:xfrm>
          <a:custGeom>
            <a:avLst/>
            <a:gdLst>
              <a:gd name="T0" fmla="*/ 315 w 573"/>
              <a:gd name="T1" fmla="*/ 126 h 127"/>
              <a:gd name="T2" fmla="*/ 344 w 573"/>
              <a:gd name="T3" fmla="*/ 125 h 127"/>
              <a:gd name="T4" fmla="*/ 371 w 573"/>
              <a:gd name="T5" fmla="*/ 123 h 127"/>
              <a:gd name="T6" fmla="*/ 397 w 573"/>
              <a:gd name="T7" fmla="*/ 121 h 127"/>
              <a:gd name="T8" fmla="*/ 422 w 573"/>
              <a:gd name="T9" fmla="*/ 118 h 127"/>
              <a:gd name="T10" fmla="*/ 446 w 573"/>
              <a:gd name="T11" fmla="*/ 115 h 127"/>
              <a:gd name="T12" fmla="*/ 468 w 573"/>
              <a:gd name="T13" fmla="*/ 112 h 127"/>
              <a:gd name="T14" fmla="*/ 488 w 573"/>
              <a:gd name="T15" fmla="*/ 108 h 127"/>
              <a:gd name="T16" fmla="*/ 511 w 573"/>
              <a:gd name="T17" fmla="*/ 102 h 127"/>
              <a:gd name="T18" fmla="*/ 527 w 573"/>
              <a:gd name="T19" fmla="*/ 97 h 127"/>
              <a:gd name="T20" fmla="*/ 540 w 573"/>
              <a:gd name="T21" fmla="*/ 92 h 127"/>
              <a:gd name="T22" fmla="*/ 552 w 573"/>
              <a:gd name="T23" fmla="*/ 86 h 127"/>
              <a:gd name="T24" fmla="*/ 561 w 573"/>
              <a:gd name="T25" fmla="*/ 80 h 127"/>
              <a:gd name="T26" fmla="*/ 567 w 573"/>
              <a:gd name="T27" fmla="*/ 74 h 127"/>
              <a:gd name="T28" fmla="*/ 571 w 573"/>
              <a:gd name="T29" fmla="*/ 68 h 127"/>
              <a:gd name="T30" fmla="*/ 572 w 573"/>
              <a:gd name="T31" fmla="*/ 60 h 127"/>
              <a:gd name="T32" fmla="*/ 568 w 573"/>
              <a:gd name="T33" fmla="*/ 54 h 127"/>
              <a:gd name="T34" fmla="*/ 563 w 573"/>
              <a:gd name="T35" fmla="*/ 47 h 127"/>
              <a:gd name="T36" fmla="*/ 554 w 573"/>
              <a:gd name="T37" fmla="*/ 41 h 127"/>
              <a:gd name="T38" fmla="*/ 544 w 573"/>
              <a:gd name="T39" fmla="*/ 36 h 127"/>
              <a:gd name="T40" fmla="*/ 530 w 573"/>
              <a:gd name="T41" fmla="*/ 30 h 127"/>
              <a:gd name="T42" fmla="*/ 515 w 573"/>
              <a:gd name="T43" fmla="*/ 25 h 127"/>
              <a:gd name="T44" fmla="*/ 498 w 573"/>
              <a:gd name="T45" fmla="*/ 21 h 127"/>
              <a:gd name="T46" fmla="*/ 473 w 573"/>
              <a:gd name="T47" fmla="*/ 15 h 127"/>
              <a:gd name="T48" fmla="*/ 452 w 573"/>
              <a:gd name="T49" fmla="*/ 12 h 127"/>
              <a:gd name="T50" fmla="*/ 428 w 573"/>
              <a:gd name="T51" fmla="*/ 8 h 127"/>
              <a:gd name="T52" fmla="*/ 404 w 573"/>
              <a:gd name="T53" fmla="*/ 6 h 127"/>
              <a:gd name="T54" fmla="*/ 378 w 573"/>
              <a:gd name="T55" fmla="*/ 3 h 127"/>
              <a:gd name="T56" fmla="*/ 350 w 573"/>
              <a:gd name="T57" fmla="*/ 2 h 127"/>
              <a:gd name="T58" fmla="*/ 322 w 573"/>
              <a:gd name="T59" fmla="*/ 1 h 127"/>
              <a:gd name="T60" fmla="*/ 293 w 573"/>
              <a:gd name="T61" fmla="*/ 0 h 127"/>
              <a:gd name="T62" fmla="*/ 257 w 573"/>
              <a:gd name="T63" fmla="*/ 0 h 127"/>
              <a:gd name="T64" fmla="*/ 228 w 573"/>
              <a:gd name="T65" fmla="*/ 1 h 127"/>
              <a:gd name="T66" fmla="*/ 201 w 573"/>
              <a:gd name="T67" fmla="*/ 3 h 127"/>
              <a:gd name="T68" fmla="*/ 175 w 573"/>
              <a:gd name="T69" fmla="*/ 5 h 127"/>
              <a:gd name="T70" fmla="*/ 150 w 573"/>
              <a:gd name="T71" fmla="*/ 8 h 127"/>
              <a:gd name="T72" fmla="*/ 126 w 573"/>
              <a:gd name="T73" fmla="*/ 11 h 127"/>
              <a:gd name="T74" fmla="*/ 104 w 573"/>
              <a:gd name="T75" fmla="*/ 14 h 127"/>
              <a:gd name="T76" fmla="*/ 84 w 573"/>
              <a:gd name="T77" fmla="*/ 19 h 127"/>
              <a:gd name="T78" fmla="*/ 61 w 573"/>
              <a:gd name="T79" fmla="*/ 24 h 127"/>
              <a:gd name="T80" fmla="*/ 45 w 573"/>
              <a:gd name="T81" fmla="*/ 29 h 127"/>
              <a:gd name="T82" fmla="*/ 31 w 573"/>
              <a:gd name="T83" fmla="*/ 34 h 127"/>
              <a:gd name="T84" fmla="*/ 20 w 573"/>
              <a:gd name="T85" fmla="*/ 40 h 127"/>
              <a:gd name="T86" fmla="*/ 11 w 573"/>
              <a:gd name="T87" fmla="*/ 46 h 127"/>
              <a:gd name="T88" fmla="*/ 4 w 573"/>
              <a:gd name="T89" fmla="*/ 52 h 127"/>
              <a:gd name="T90" fmla="*/ 1 w 573"/>
              <a:gd name="T91" fmla="*/ 58 h 127"/>
              <a:gd name="T92" fmla="*/ 0 w 573"/>
              <a:gd name="T93" fmla="*/ 66 h 127"/>
              <a:gd name="T94" fmla="*/ 3 w 573"/>
              <a:gd name="T95" fmla="*/ 73 h 127"/>
              <a:gd name="T96" fmla="*/ 9 w 573"/>
              <a:gd name="T97" fmla="*/ 79 h 127"/>
              <a:gd name="T98" fmla="*/ 17 w 573"/>
              <a:gd name="T99" fmla="*/ 85 h 127"/>
              <a:gd name="T100" fmla="*/ 28 w 573"/>
              <a:gd name="T101" fmla="*/ 90 h 127"/>
              <a:gd name="T102" fmla="*/ 42 w 573"/>
              <a:gd name="T103" fmla="*/ 96 h 127"/>
              <a:gd name="T104" fmla="*/ 57 w 573"/>
              <a:gd name="T105" fmla="*/ 101 h 127"/>
              <a:gd name="T106" fmla="*/ 74 w 573"/>
              <a:gd name="T107" fmla="*/ 105 h 127"/>
              <a:gd name="T108" fmla="*/ 99 w 573"/>
              <a:gd name="T109" fmla="*/ 111 h 127"/>
              <a:gd name="T110" fmla="*/ 120 w 573"/>
              <a:gd name="T111" fmla="*/ 114 h 127"/>
              <a:gd name="T112" fmla="*/ 144 w 573"/>
              <a:gd name="T113" fmla="*/ 117 h 127"/>
              <a:gd name="T114" fmla="*/ 168 w 573"/>
              <a:gd name="T115" fmla="*/ 120 h 127"/>
              <a:gd name="T116" fmla="*/ 194 w 573"/>
              <a:gd name="T117" fmla="*/ 123 h 127"/>
              <a:gd name="T118" fmla="*/ 221 w 573"/>
              <a:gd name="T119" fmla="*/ 124 h 127"/>
              <a:gd name="T120" fmla="*/ 250 w 573"/>
              <a:gd name="T121" fmla="*/ 125 h 127"/>
              <a:gd name="T122" fmla="*/ 278 w 573"/>
              <a:gd name="T123" fmla="*/ 126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73" h="127">
                <a:moveTo>
                  <a:pt x="286" y="126"/>
                </a:moveTo>
                <a:lnTo>
                  <a:pt x="300" y="126"/>
                </a:lnTo>
                <a:lnTo>
                  <a:pt x="308" y="126"/>
                </a:lnTo>
                <a:lnTo>
                  <a:pt x="315" y="126"/>
                </a:lnTo>
                <a:lnTo>
                  <a:pt x="322" y="125"/>
                </a:lnTo>
                <a:lnTo>
                  <a:pt x="330" y="125"/>
                </a:lnTo>
                <a:lnTo>
                  <a:pt x="336" y="125"/>
                </a:lnTo>
                <a:lnTo>
                  <a:pt x="344" y="125"/>
                </a:lnTo>
                <a:lnTo>
                  <a:pt x="350" y="124"/>
                </a:lnTo>
                <a:lnTo>
                  <a:pt x="357" y="124"/>
                </a:lnTo>
                <a:lnTo>
                  <a:pt x="364" y="123"/>
                </a:lnTo>
                <a:lnTo>
                  <a:pt x="371" y="123"/>
                </a:lnTo>
                <a:lnTo>
                  <a:pt x="378" y="123"/>
                </a:lnTo>
                <a:lnTo>
                  <a:pt x="384" y="122"/>
                </a:lnTo>
                <a:lnTo>
                  <a:pt x="391" y="121"/>
                </a:lnTo>
                <a:lnTo>
                  <a:pt x="397" y="121"/>
                </a:lnTo>
                <a:lnTo>
                  <a:pt x="404" y="120"/>
                </a:lnTo>
                <a:lnTo>
                  <a:pt x="410" y="120"/>
                </a:lnTo>
                <a:lnTo>
                  <a:pt x="416" y="119"/>
                </a:lnTo>
                <a:lnTo>
                  <a:pt x="422" y="118"/>
                </a:lnTo>
                <a:lnTo>
                  <a:pt x="428" y="117"/>
                </a:lnTo>
                <a:lnTo>
                  <a:pt x="434" y="117"/>
                </a:lnTo>
                <a:lnTo>
                  <a:pt x="440" y="116"/>
                </a:lnTo>
                <a:lnTo>
                  <a:pt x="446" y="115"/>
                </a:lnTo>
                <a:lnTo>
                  <a:pt x="452" y="114"/>
                </a:lnTo>
                <a:lnTo>
                  <a:pt x="457" y="113"/>
                </a:lnTo>
                <a:lnTo>
                  <a:pt x="462" y="113"/>
                </a:lnTo>
                <a:lnTo>
                  <a:pt x="468" y="112"/>
                </a:lnTo>
                <a:lnTo>
                  <a:pt x="473" y="111"/>
                </a:lnTo>
                <a:lnTo>
                  <a:pt x="478" y="110"/>
                </a:lnTo>
                <a:lnTo>
                  <a:pt x="483" y="109"/>
                </a:lnTo>
                <a:lnTo>
                  <a:pt x="488" y="108"/>
                </a:lnTo>
                <a:lnTo>
                  <a:pt x="498" y="105"/>
                </a:lnTo>
                <a:lnTo>
                  <a:pt x="502" y="104"/>
                </a:lnTo>
                <a:lnTo>
                  <a:pt x="506" y="103"/>
                </a:lnTo>
                <a:lnTo>
                  <a:pt x="511" y="102"/>
                </a:lnTo>
                <a:lnTo>
                  <a:pt x="515" y="101"/>
                </a:lnTo>
                <a:lnTo>
                  <a:pt x="519" y="99"/>
                </a:lnTo>
                <a:lnTo>
                  <a:pt x="523" y="98"/>
                </a:lnTo>
                <a:lnTo>
                  <a:pt x="527" y="97"/>
                </a:lnTo>
                <a:lnTo>
                  <a:pt x="530" y="96"/>
                </a:lnTo>
                <a:lnTo>
                  <a:pt x="534" y="94"/>
                </a:lnTo>
                <a:lnTo>
                  <a:pt x="537" y="93"/>
                </a:lnTo>
                <a:lnTo>
                  <a:pt x="540" y="92"/>
                </a:lnTo>
                <a:lnTo>
                  <a:pt x="544" y="90"/>
                </a:lnTo>
                <a:lnTo>
                  <a:pt x="546" y="89"/>
                </a:lnTo>
                <a:lnTo>
                  <a:pt x="549" y="87"/>
                </a:lnTo>
                <a:lnTo>
                  <a:pt x="552" y="86"/>
                </a:lnTo>
                <a:lnTo>
                  <a:pt x="554" y="85"/>
                </a:lnTo>
                <a:lnTo>
                  <a:pt x="557" y="83"/>
                </a:lnTo>
                <a:lnTo>
                  <a:pt x="559" y="82"/>
                </a:lnTo>
                <a:lnTo>
                  <a:pt x="561" y="80"/>
                </a:lnTo>
                <a:lnTo>
                  <a:pt x="563" y="79"/>
                </a:lnTo>
                <a:lnTo>
                  <a:pt x="564" y="77"/>
                </a:lnTo>
                <a:lnTo>
                  <a:pt x="566" y="76"/>
                </a:lnTo>
                <a:lnTo>
                  <a:pt x="567" y="74"/>
                </a:lnTo>
                <a:lnTo>
                  <a:pt x="568" y="73"/>
                </a:lnTo>
                <a:lnTo>
                  <a:pt x="570" y="71"/>
                </a:lnTo>
                <a:lnTo>
                  <a:pt x="570" y="69"/>
                </a:lnTo>
                <a:lnTo>
                  <a:pt x="571" y="68"/>
                </a:lnTo>
                <a:lnTo>
                  <a:pt x="572" y="66"/>
                </a:lnTo>
                <a:lnTo>
                  <a:pt x="572" y="65"/>
                </a:lnTo>
                <a:lnTo>
                  <a:pt x="572" y="63"/>
                </a:lnTo>
                <a:lnTo>
                  <a:pt x="572" y="60"/>
                </a:lnTo>
                <a:lnTo>
                  <a:pt x="571" y="58"/>
                </a:lnTo>
                <a:lnTo>
                  <a:pt x="570" y="57"/>
                </a:lnTo>
                <a:lnTo>
                  <a:pt x="570" y="55"/>
                </a:lnTo>
                <a:lnTo>
                  <a:pt x="568" y="54"/>
                </a:lnTo>
                <a:lnTo>
                  <a:pt x="567" y="52"/>
                </a:lnTo>
                <a:lnTo>
                  <a:pt x="566" y="51"/>
                </a:lnTo>
                <a:lnTo>
                  <a:pt x="564" y="49"/>
                </a:lnTo>
                <a:lnTo>
                  <a:pt x="563" y="47"/>
                </a:lnTo>
                <a:lnTo>
                  <a:pt x="561" y="46"/>
                </a:lnTo>
                <a:lnTo>
                  <a:pt x="559" y="45"/>
                </a:lnTo>
                <a:lnTo>
                  <a:pt x="557" y="43"/>
                </a:lnTo>
                <a:lnTo>
                  <a:pt x="554" y="41"/>
                </a:lnTo>
                <a:lnTo>
                  <a:pt x="552" y="40"/>
                </a:lnTo>
                <a:lnTo>
                  <a:pt x="549" y="39"/>
                </a:lnTo>
                <a:lnTo>
                  <a:pt x="546" y="37"/>
                </a:lnTo>
                <a:lnTo>
                  <a:pt x="544" y="36"/>
                </a:lnTo>
                <a:lnTo>
                  <a:pt x="540" y="34"/>
                </a:lnTo>
                <a:lnTo>
                  <a:pt x="537" y="33"/>
                </a:lnTo>
                <a:lnTo>
                  <a:pt x="534" y="31"/>
                </a:lnTo>
                <a:lnTo>
                  <a:pt x="530" y="30"/>
                </a:lnTo>
                <a:lnTo>
                  <a:pt x="527" y="29"/>
                </a:lnTo>
                <a:lnTo>
                  <a:pt x="523" y="28"/>
                </a:lnTo>
                <a:lnTo>
                  <a:pt x="519" y="27"/>
                </a:lnTo>
                <a:lnTo>
                  <a:pt x="515" y="25"/>
                </a:lnTo>
                <a:lnTo>
                  <a:pt x="511" y="24"/>
                </a:lnTo>
                <a:lnTo>
                  <a:pt x="506" y="23"/>
                </a:lnTo>
                <a:lnTo>
                  <a:pt x="502" y="22"/>
                </a:lnTo>
                <a:lnTo>
                  <a:pt x="498" y="21"/>
                </a:lnTo>
                <a:lnTo>
                  <a:pt x="493" y="19"/>
                </a:lnTo>
                <a:lnTo>
                  <a:pt x="488" y="19"/>
                </a:lnTo>
                <a:lnTo>
                  <a:pt x="478" y="16"/>
                </a:lnTo>
                <a:lnTo>
                  <a:pt x="473" y="15"/>
                </a:lnTo>
                <a:lnTo>
                  <a:pt x="468" y="14"/>
                </a:lnTo>
                <a:lnTo>
                  <a:pt x="462" y="13"/>
                </a:lnTo>
                <a:lnTo>
                  <a:pt x="457" y="13"/>
                </a:lnTo>
                <a:lnTo>
                  <a:pt x="452" y="12"/>
                </a:lnTo>
                <a:lnTo>
                  <a:pt x="446" y="11"/>
                </a:lnTo>
                <a:lnTo>
                  <a:pt x="440" y="10"/>
                </a:lnTo>
                <a:lnTo>
                  <a:pt x="434" y="9"/>
                </a:lnTo>
                <a:lnTo>
                  <a:pt x="428" y="8"/>
                </a:lnTo>
                <a:lnTo>
                  <a:pt x="422" y="8"/>
                </a:lnTo>
                <a:lnTo>
                  <a:pt x="416" y="7"/>
                </a:lnTo>
                <a:lnTo>
                  <a:pt x="410" y="6"/>
                </a:lnTo>
                <a:lnTo>
                  <a:pt x="404" y="6"/>
                </a:lnTo>
                <a:lnTo>
                  <a:pt x="397" y="5"/>
                </a:lnTo>
                <a:lnTo>
                  <a:pt x="391" y="5"/>
                </a:lnTo>
                <a:lnTo>
                  <a:pt x="384" y="4"/>
                </a:lnTo>
                <a:lnTo>
                  <a:pt x="378" y="3"/>
                </a:lnTo>
                <a:lnTo>
                  <a:pt x="371" y="3"/>
                </a:lnTo>
                <a:lnTo>
                  <a:pt x="364" y="3"/>
                </a:lnTo>
                <a:lnTo>
                  <a:pt x="357" y="2"/>
                </a:lnTo>
                <a:lnTo>
                  <a:pt x="350" y="2"/>
                </a:lnTo>
                <a:lnTo>
                  <a:pt x="344" y="1"/>
                </a:lnTo>
                <a:lnTo>
                  <a:pt x="336" y="1"/>
                </a:lnTo>
                <a:lnTo>
                  <a:pt x="330" y="1"/>
                </a:lnTo>
                <a:lnTo>
                  <a:pt x="322" y="1"/>
                </a:lnTo>
                <a:lnTo>
                  <a:pt x="315" y="0"/>
                </a:lnTo>
                <a:lnTo>
                  <a:pt x="308" y="0"/>
                </a:lnTo>
                <a:lnTo>
                  <a:pt x="300" y="0"/>
                </a:lnTo>
                <a:lnTo>
                  <a:pt x="293" y="0"/>
                </a:lnTo>
                <a:lnTo>
                  <a:pt x="286" y="0"/>
                </a:lnTo>
                <a:lnTo>
                  <a:pt x="271" y="0"/>
                </a:lnTo>
                <a:lnTo>
                  <a:pt x="264" y="0"/>
                </a:lnTo>
                <a:lnTo>
                  <a:pt x="257" y="0"/>
                </a:lnTo>
                <a:lnTo>
                  <a:pt x="250" y="1"/>
                </a:lnTo>
                <a:lnTo>
                  <a:pt x="242" y="1"/>
                </a:lnTo>
                <a:lnTo>
                  <a:pt x="235" y="1"/>
                </a:lnTo>
                <a:lnTo>
                  <a:pt x="228" y="1"/>
                </a:lnTo>
                <a:lnTo>
                  <a:pt x="221" y="2"/>
                </a:lnTo>
                <a:lnTo>
                  <a:pt x="214" y="2"/>
                </a:lnTo>
                <a:lnTo>
                  <a:pt x="208" y="3"/>
                </a:lnTo>
                <a:lnTo>
                  <a:pt x="201" y="3"/>
                </a:lnTo>
                <a:lnTo>
                  <a:pt x="194" y="3"/>
                </a:lnTo>
                <a:lnTo>
                  <a:pt x="188" y="4"/>
                </a:lnTo>
                <a:lnTo>
                  <a:pt x="181" y="5"/>
                </a:lnTo>
                <a:lnTo>
                  <a:pt x="175" y="5"/>
                </a:lnTo>
                <a:lnTo>
                  <a:pt x="168" y="6"/>
                </a:lnTo>
                <a:lnTo>
                  <a:pt x="162" y="6"/>
                </a:lnTo>
                <a:lnTo>
                  <a:pt x="156" y="7"/>
                </a:lnTo>
                <a:lnTo>
                  <a:pt x="150" y="8"/>
                </a:lnTo>
                <a:lnTo>
                  <a:pt x="144" y="8"/>
                </a:lnTo>
                <a:lnTo>
                  <a:pt x="138" y="9"/>
                </a:lnTo>
                <a:lnTo>
                  <a:pt x="132" y="10"/>
                </a:lnTo>
                <a:lnTo>
                  <a:pt x="126" y="11"/>
                </a:lnTo>
                <a:lnTo>
                  <a:pt x="120" y="12"/>
                </a:lnTo>
                <a:lnTo>
                  <a:pt x="115" y="13"/>
                </a:lnTo>
                <a:lnTo>
                  <a:pt x="109" y="13"/>
                </a:lnTo>
                <a:lnTo>
                  <a:pt x="104" y="14"/>
                </a:lnTo>
                <a:lnTo>
                  <a:pt x="99" y="15"/>
                </a:lnTo>
                <a:lnTo>
                  <a:pt x="94" y="16"/>
                </a:lnTo>
                <a:lnTo>
                  <a:pt x="89" y="17"/>
                </a:lnTo>
                <a:lnTo>
                  <a:pt x="84" y="19"/>
                </a:lnTo>
                <a:lnTo>
                  <a:pt x="74" y="21"/>
                </a:lnTo>
                <a:lnTo>
                  <a:pt x="70" y="22"/>
                </a:lnTo>
                <a:lnTo>
                  <a:pt x="65" y="23"/>
                </a:lnTo>
                <a:lnTo>
                  <a:pt x="61" y="24"/>
                </a:lnTo>
                <a:lnTo>
                  <a:pt x="57" y="25"/>
                </a:lnTo>
                <a:lnTo>
                  <a:pt x="53" y="27"/>
                </a:lnTo>
                <a:lnTo>
                  <a:pt x="49" y="28"/>
                </a:lnTo>
                <a:lnTo>
                  <a:pt x="45" y="29"/>
                </a:lnTo>
                <a:lnTo>
                  <a:pt x="42" y="30"/>
                </a:lnTo>
                <a:lnTo>
                  <a:pt x="38" y="31"/>
                </a:lnTo>
                <a:lnTo>
                  <a:pt x="34" y="33"/>
                </a:lnTo>
                <a:lnTo>
                  <a:pt x="31" y="34"/>
                </a:lnTo>
                <a:lnTo>
                  <a:pt x="28" y="36"/>
                </a:lnTo>
                <a:lnTo>
                  <a:pt x="25" y="37"/>
                </a:lnTo>
                <a:lnTo>
                  <a:pt x="22" y="39"/>
                </a:lnTo>
                <a:lnTo>
                  <a:pt x="20" y="40"/>
                </a:lnTo>
                <a:lnTo>
                  <a:pt x="17" y="41"/>
                </a:lnTo>
                <a:lnTo>
                  <a:pt x="15" y="43"/>
                </a:lnTo>
                <a:lnTo>
                  <a:pt x="13" y="45"/>
                </a:lnTo>
                <a:lnTo>
                  <a:pt x="11" y="46"/>
                </a:lnTo>
                <a:lnTo>
                  <a:pt x="9" y="47"/>
                </a:lnTo>
                <a:lnTo>
                  <a:pt x="7" y="49"/>
                </a:lnTo>
                <a:lnTo>
                  <a:pt x="6" y="51"/>
                </a:lnTo>
                <a:lnTo>
                  <a:pt x="4" y="52"/>
                </a:lnTo>
                <a:lnTo>
                  <a:pt x="3" y="54"/>
                </a:lnTo>
                <a:lnTo>
                  <a:pt x="2" y="55"/>
                </a:lnTo>
                <a:lnTo>
                  <a:pt x="1" y="57"/>
                </a:lnTo>
                <a:lnTo>
                  <a:pt x="1" y="58"/>
                </a:lnTo>
                <a:lnTo>
                  <a:pt x="0" y="60"/>
                </a:lnTo>
                <a:lnTo>
                  <a:pt x="0" y="61"/>
                </a:lnTo>
                <a:lnTo>
                  <a:pt x="0" y="63"/>
                </a:lnTo>
                <a:lnTo>
                  <a:pt x="0" y="66"/>
                </a:lnTo>
                <a:lnTo>
                  <a:pt x="1" y="68"/>
                </a:lnTo>
                <a:lnTo>
                  <a:pt x="1" y="69"/>
                </a:lnTo>
                <a:lnTo>
                  <a:pt x="2" y="71"/>
                </a:lnTo>
                <a:lnTo>
                  <a:pt x="3" y="73"/>
                </a:lnTo>
                <a:lnTo>
                  <a:pt x="4" y="74"/>
                </a:lnTo>
                <a:lnTo>
                  <a:pt x="6" y="76"/>
                </a:lnTo>
                <a:lnTo>
                  <a:pt x="7" y="77"/>
                </a:lnTo>
                <a:lnTo>
                  <a:pt x="9" y="79"/>
                </a:lnTo>
                <a:lnTo>
                  <a:pt x="11" y="80"/>
                </a:lnTo>
                <a:lnTo>
                  <a:pt x="13" y="82"/>
                </a:lnTo>
                <a:lnTo>
                  <a:pt x="15" y="83"/>
                </a:lnTo>
                <a:lnTo>
                  <a:pt x="17" y="85"/>
                </a:lnTo>
                <a:lnTo>
                  <a:pt x="20" y="86"/>
                </a:lnTo>
                <a:lnTo>
                  <a:pt x="22" y="87"/>
                </a:lnTo>
                <a:lnTo>
                  <a:pt x="25" y="89"/>
                </a:lnTo>
                <a:lnTo>
                  <a:pt x="28" y="90"/>
                </a:lnTo>
                <a:lnTo>
                  <a:pt x="31" y="92"/>
                </a:lnTo>
                <a:lnTo>
                  <a:pt x="34" y="93"/>
                </a:lnTo>
                <a:lnTo>
                  <a:pt x="38" y="94"/>
                </a:lnTo>
                <a:lnTo>
                  <a:pt x="42" y="96"/>
                </a:lnTo>
                <a:lnTo>
                  <a:pt x="45" y="97"/>
                </a:lnTo>
                <a:lnTo>
                  <a:pt x="49" y="98"/>
                </a:lnTo>
                <a:lnTo>
                  <a:pt x="53" y="99"/>
                </a:lnTo>
                <a:lnTo>
                  <a:pt x="57" y="101"/>
                </a:lnTo>
                <a:lnTo>
                  <a:pt x="61" y="102"/>
                </a:lnTo>
                <a:lnTo>
                  <a:pt x="65" y="103"/>
                </a:lnTo>
                <a:lnTo>
                  <a:pt x="70" y="104"/>
                </a:lnTo>
                <a:lnTo>
                  <a:pt x="74" y="105"/>
                </a:lnTo>
                <a:lnTo>
                  <a:pt x="79" y="107"/>
                </a:lnTo>
                <a:lnTo>
                  <a:pt x="84" y="108"/>
                </a:lnTo>
                <a:lnTo>
                  <a:pt x="94" y="110"/>
                </a:lnTo>
                <a:lnTo>
                  <a:pt x="99" y="111"/>
                </a:lnTo>
                <a:lnTo>
                  <a:pt x="104" y="112"/>
                </a:lnTo>
                <a:lnTo>
                  <a:pt x="109" y="113"/>
                </a:lnTo>
                <a:lnTo>
                  <a:pt x="115" y="113"/>
                </a:lnTo>
                <a:lnTo>
                  <a:pt x="120" y="114"/>
                </a:lnTo>
                <a:lnTo>
                  <a:pt x="126" y="115"/>
                </a:lnTo>
                <a:lnTo>
                  <a:pt x="132" y="116"/>
                </a:lnTo>
                <a:lnTo>
                  <a:pt x="138" y="117"/>
                </a:lnTo>
                <a:lnTo>
                  <a:pt x="144" y="117"/>
                </a:lnTo>
                <a:lnTo>
                  <a:pt x="150" y="118"/>
                </a:lnTo>
                <a:lnTo>
                  <a:pt x="156" y="119"/>
                </a:lnTo>
                <a:lnTo>
                  <a:pt x="162" y="120"/>
                </a:lnTo>
                <a:lnTo>
                  <a:pt x="168" y="120"/>
                </a:lnTo>
                <a:lnTo>
                  <a:pt x="175" y="121"/>
                </a:lnTo>
                <a:lnTo>
                  <a:pt x="181" y="121"/>
                </a:lnTo>
                <a:lnTo>
                  <a:pt x="188" y="122"/>
                </a:lnTo>
                <a:lnTo>
                  <a:pt x="194" y="123"/>
                </a:lnTo>
                <a:lnTo>
                  <a:pt x="201" y="123"/>
                </a:lnTo>
                <a:lnTo>
                  <a:pt x="208" y="123"/>
                </a:lnTo>
                <a:lnTo>
                  <a:pt x="214" y="124"/>
                </a:lnTo>
                <a:lnTo>
                  <a:pt x="221" y="124"/>
                </a:lnTo>
                <a:lnTo>
                  <a:pt x="228" y="125"/>
                </a:lnTo>
                <a:lnTo>
                  <a:pt x="235" y="125"/>
                </a:lnTo>
                <a:lnTo>
                  <a:pt x="242" y="125"/>
                </a:lnTo>
                <a:lnTo>
                  <a:pt x="250" y="125"/>
                </a:lnTo>
                <a:lnTo>
                  <a:pt x="257" y="126"/>
                </a:lnTo>
                <a:lnTo>
                  <a:pt x="264" y="126"/>
                </a:lnTo>
                <a:lnTo>
                  <a:pt x="271" y="126"/>
                </a:lnTo>
                <a:lnTo>
                  <a:pt x="278" y="126"/>
                </a:lnTo>
                <a:lnTo>
                  <a:pt x="286" y="126"/>
                </a:ln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/>
        </p:spPr>
        <p:txBody>
          <a:bodyPr lIns="130585" tIns="65293" rIns="130585" bIns="65293"/>
          <a:lstStyle/>
          <a:p>
            <a:pPr>
              <a:defRPr/>
            </a:pPr>
            <a:endParaRPr lang="en-US">
              <a:latin typeface="Calibri" charset="0"/>
              <a:ea typeface="ＭＳ Ｐゴシック" charset="0"/>
            </a:endParaRPr>
          </a:p>
        </p:txBody>
      </p:sp>
      <p:cxnSp>
        <p:nvCxnSpPr>
          <p:cNvPr id="189" name="Straight Connector 188"/>
          <p:cNvCxnSpPr>
            <a:stCxn id="204" idx="15"/>
            <a:endCxn id="203" idx="36"/>
          </p:cNvCxnSpPr>
          <p:nvPr/>
        </p:nvCxnSpPr>
        <p:spPr bwMode="auto">
          <a:xfrm flipH="1">
            <a:off x="3836160" y="2107873"/>
            <a:ext cx="4532" cy="206475"/>
          </a:xfrm>
          <a:prstGeom prst="line">
            <a:avLst/>
          </a:prstGeom>
          <a:ln w="9525" cmpd="sng">
            <a:solidFill>
              <a:srgbClr val="00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>
            <a:stCxn id="204" idx="45"/>
            <a:endCxn id="203" idx="7"/>
          </p:cNvCxnSpPr>
          <p:nvPr/>
        </p:nvCxnSpPr>
        <p:spPr bwMode="auto">
          <a:xfrm>
            <a:off x="3457747" y="2107874"/>
            <a:ext cx="2265" cy="201938"/>
          </a:xfrm>
          <a:prstGeom prst="line">
            <a:avLst/>
          </a:prstGeom>
          <a:ln w="9525" cmpd="sng">
            <a:solidFill>
              <a:srgbClr val="00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Down Arrow 37"/>
          <p:cNvSpPr/>
          <p:nvPr/>
        </p:nvSpPr>
        <p:spPr bwMode="auto">
          <a:xfrm>
            <a:off x="2331566" y="1443065"/>
            <a:ext cx="92905" cy="276814"/>
          </a:xfrm>
          <a:prstGeom prst="downArrow">
            <a:avLst>
              <a:gd name="adj1" fmla="val 50000"/>
              <a:gd name="adj2" fmla="val 69354"/>
            </a:avLst>
          </a:prstGeom>
          <a:solidFill>
            <a:schemeClr val="accent2"/>
          </a:solidFill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585" tIns="65293" rIns="130585" bIns="6529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TextBox 15"/>
          <p:cNvSpPr txBox="1">
            <a:spLocks noChangeArrowheads="1"/>
          </p:cNvSpPr>
          <p:nvPr/>
        </p:nvSpPr>
        <p:spPr bwMode="auto">
          <a:xfrm>
            <a:off x="2460250" y="1404036"/>
            <a:ext cx="144000" cy="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sz="7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W</a:t>
            </a:r>
          </a:p>
        </p:txBody>
      </p:sp>
      <p:sp>
        <p:nvSpPr>
          <p:cNvPr id="37" name="TextBox 15"/>
          <p:cNvSpPr txBox="1">
            <a:spLocks noChangeArrowheads="1"/>
          </p:cNvSpPr>
          <p:nvPr/>
        </p:nvSpPr>
        <p:spPr bwMode="auto">
          <a:xfrm>
            <a:off x="2460250" y="2034000"/>
            <a:ext cx="144000" cy="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sz="700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el-GR" sz="700" baseline="-25000" dirty="0" smtClean="0">
                <a:latin typeface="Arial" pitchFamily="34" charset="0"/>
                <a:cs typeface="Arial" pitchFamily="34" charset="0"/>
              </a:rPr>
              <a:t>Β</a:t>
            </a:r>
            <a:r>
              <a:rPr lang="en-US" sz="700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700" baseline="-25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16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7532" y="142946"/>
            <a:ext cx="3886112" cy="462870"/>
          </a:xfrm>
        </p:spPr>
        <p:txBody>
          <a:bodyPr/>
          <a:lstStyle/>
          <a:p>
            <a:r>
              <a:rPr lang="en-US" dirty="0">
                <a:latin typeface="Arial" pitchFamily="34" charset="0"/>
              </a:rPr>
              <a:t>H</a:t>
            </a:r>
            <a:r>
              <a:rPr lang="el-GR" dirty="0">
                <a:latin typeface="Arial" pitchFamily="34" charset="0"/>
              </a:rPr>
              <a:t> άντωση</a:t>
            </a:r>
            <a:r>
              <a:rPr lang="en-US" dirty="0">
                <a:latin typeface="Arial" pitchFamily="34" charset="0"/>
              </a:rPr>
              <a:t> </a:t>
            </a:r>
            <a:r>
              <a:rPr lang="el-GR" dirty="0">
                <a:latin typeface="Arial" pitchFamily="34" charset="0"/>
              </a:rPr>
              <a:t>που δέχεται ένα σώμα βυθιζόμενο σε υγρό ισούται με το βάρος του υγρού που εκτοπίζεται.</a:t>
            </a:r>
            <a:endParaRPr lang="en-US" dirty="0" smtClean="0">
              <a:latin typeface="Arial" pitchFamily="34" charset="0"/>
            </a:endParaRPr>
          </a:p>
        </p:txBody>
      </p:sp>
      <p:cxnSp>
        <p:nvCxnSpPr>
          <p:cNvPr id="171" name="Straight Connector 170"/>
          <p:cNvCxnSpPr/>
          <p:nvPr/>
        </p:nvCxnSpPr>
        <p:spPr bwMode="auto">
          <a:xfrm>
            <a:off x="1685770" y="1751644"/>
            <a:ext cx="1345977" cy="0"/>
          </a:xfrm>
          <a:prstGeom prst="line">
            <a:avLst/>
          </a:prstGeom>
          <a:ln w="9525" cmpd="sng">
            <a:solidFill>
              <a:schemeClr val="accent3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2" name="Rectangle 171"/>
          <p:cNvSpPr/>
          <p:nvPr/>
        </p:nvSpPr>
        <p:spPr bwMode="auto">
          <a:xfrm>
            <a:off x="1685771" y="1837866"/>
            <a:ext cx="1355040" cy="92347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6945" tIns="68473" rIns="136945" bIns="6847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3" name="Rectangle 172"/>
          <p:cNvSpPr/>
          <p:nvPr/>
        </p:nvSpPr>
        <p:spPr bwMode="auto">
          <a:xfrm>
            <a:off x="1685771" y="1313735"/>
            <a:ext cx="1355040" cy="1447602"/>
          </a:xfrm>
          <a:prstGeom prst="rect">
            <a:avLst/>
          </a:prstGeom>
          <a:noFill/>
          <a:ln w="952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6945" tIns="68473" rIns="136945" bIns="68473"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74" name="Straight Connector 173"/>
          <p:cNvCxnSpPr/>
          <p:nvPr/>
        </p:nvCxnSpPr>
        <p:spPr bwMode="auto">
          <a:xfrm>
            <a:off x="1651781" y="1313734"/>
            <a:ext cx="1447945" cy="0"/>
          </a:xfrm>
          <a:prstGeom prst="line">
            <a:avLst/>
          </a:prstGeom>
          <a:ln w="190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 bwMode="auto">
          <a:xfrm>
            <a:off x="3043075" y="1747106"/>
            <a:ext cx="0" cy="90759"/>
          </a:xfrm>
          <a:prstGeom prst="line">
            <a:avLst/>
          </a:prstGeom>
          <a:ln w="190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 bwMode="auto">
          <a:xfrm>
            <a:off x="3031746" y="1846941"/>
            <a:ext cx="577818" cy="79415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 bwMode="auto">
          <a:xfrm>
            <a:off x="3031746" y="1740300"/>
            <a:ext cx="577818" cy="81683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633" name="Rectangle 95"/>
          <p:cNvSpPr>
            <a:spLocks noChangeArrowheads="1"/>
          </p:cNvSpPr>
          <p:nvPr/>
        </p:nvSpPr>
        <p:spPr bwMode="auto">
          <a:xfrm>
            <a:off x="3616362" y="2325695"/>
            <a:ext cx="70244" cy="158828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6945" tIns="68473" rIns="136945" bIns="68473" anchor="ctr"/>
          <a:lstStyle/>
          <a:p>
            <a:endParaRPr lang="el-GR"/>
          </a:p>
        </p:txBody>
      </p:sp>
      <p:sp>
        <p:nvSpPr>
          <p:cNvPr id="26634" name="Oval 86"/>
          <p:cNvSpPr>
            <a:spLocks noChangeArrowheads="1"/>
          </p:cNvSpPr>
          <p:nvPr/>
        </p:nvSpPr>
        <p:spPr bwMode="auto">
          <a:xfrm>
            <a:off x="3342181" y="2298467"/>
            <a:ext cx="618606" cy="88489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136945" tIns="68473" rIns="136945" bIns="68473" anchor="ctr"/>
          <a:lstStyle/>
          <a:p>
            <a:endParaRPr lang="el-GR"/>
          </a:p>
        </p:txBody>
      </p:sp>
      <p:sp>
        <p:nvSpPr>
          <p:cNvPr id="26635" name="Freeform 79"/>
          <p:cNvSpPr>
            <a:spLocks/>
          </p:cNvSpPr>
          <p:nvPr/>
        </p:nvSpPr>
        <p:spPr bwMode="auto">
          <a:xfrm>
            <a:off x="3367107" y="2613852"/>
            <a:ext cx="577818" cy="147484"/>
          </a:xfrm>
          <a:custGeom>
            <a:avLst/>
            <a:gdLst>
              <a:gd name="T0" fmla="*/ 0 w 842"/>
              <a:gd name="T1" fmla="*/ 2147483647 h 289"/>
              <a:gd name="T2" fmla="*/ 2147483647 w 842"/>
              <a:gd name="T3" fmla="*/ 2147483647 h 289"/>
              <a:gd name="T4" fmla="*/ 2147483647 w 842"/>
              <a:gd name="T5" fmla="*/ 0 h 289"/>
              <a:gd name="T6" fmla="*/ 2147483647 w 842"/>
              <a:gd name="T7" fmla="*/ 0 h 289"/>
              <a:gd name="T8" fmla="*/ 0 w 842"/>
              <a:gd name="T9" fmla="*/ 2147483647 h 2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42"/>
              <a:gd name="T16" fmla="*/ 0 h 289"/>
              <a:gd name="T17" fmla="*/ 842 w 842"/>
              <a:gd name="T18" fmla="*/ 289 h 2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42" h="289">
                <a:moveTo>
                  <a:pt x="0" y="288"/>
                </a:moveTo>
                <a:lnTo>
                  <a:pt x="841" y="288"/>
                </a:lnTo>
                <a:lnTo>
                  <a:pt x="700" y="0"/>
                </a:lnTo>
                <a:lnTo>
                  <a:pt x="140" y="0"/>
                </a:lnTo>
                <a:lnTo>
                  <a:pt x="0" y="288"/>
                </a:lnTo>
              </a:path>
            </a:pathLst>
          </a:custGeom>
          <a:solidFill>
            <a:srgbClr val="FFFF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 lIns="136945" tIns="68473" rIns="136945" bIns="68473"/>
          <a:lstStyle/>
          <a:p>
            <a:endParaRPr lang="el-GR"/>
          </a:p>
        </p:txBody>
      </p:sp>
      <p:sp>
        <p:nvSpPr>
          <p:cNvPr id="26636" name="Oval 80"/>
          <p:cNvSpPr>
            <a:spLocks noChangeArrowheads="1"/>
          </p:cNvSpPr>
          <p:nvPr/>
        </p:nvSpPr>
        <p:spPr bwMode="auto">
          <a:xfrm>
            <a:off x="3496267" y="2443681"/>
            <a:ext cx="314968" cy="242779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136945" tIns="68473" rIns="136945" bIns="68473" anchor="ctr"/>
          <a:lstStyle/>
          <a:p>
            <a:endParaRPr lang="el-GR"/>
          </a:p>
        </p:txBody>
      </p:sp>
      <p:sp>
        <p:nvSpPr>
          <p:cNvPr id="26637" name="Rectangle 81"/>
          <p:cNvSpPr>
            <a:spLocks noChangeArrowheads="1"/>
          </p:cNvSpPr>
          <p:nvPr/>
        </p:nvSpPr>
        <p:spPr bwMode="auto">
          <a:xfrm>
            <a:off x="3496267" y="2494688"/>
            <a:ext cx="31496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>
            <a:spAutoFit/>
          </a:bodyPr>
          <a:lstStyle/>
          <a:p>
            <a:pPr eaLnBrk="0" hangingPunct="0"/>
            <a:r>
              <a:rPr lang="el-GR">
                <a:latin typeface="Arial" pitchFamily="34" charset="0"/>
                <a:cs typeface="Arial" pitchFamily="34" charset="0"/>
              </a:rPr>
              <a:t>14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3" name="Group 92"/>
          <p:cNvGrpSpPr>
            <a:grpSpLocks/>
          </p:cNvGrpSpPr>
          <p:nvPr/>
        </p:nvGrpSpPr>
        <p:grpSpPr bwMode="auto">
          <a:xfrm>
            <a:off x="3458346" y="2097299"/>
            <a:ext cx="384233" cy="252287"/>
            <a:chOff x="4662" y="2270"/>
            <a:chExt cx="577" cy="603"/>
          </a:xfrm>
          <a:solidFill>
            <a:schemeClr val="bg1"/>
          </a:solidFill>
        </p:grpSpPr>
        <p:sp>
          <p:nvSpPr>
            <p:cNvPr id="203" name="Freeform 93"/>
            <p:cNvSpPr>
              <a:spLocks/>
            </p:cNvSpPr>
            <p:nvPr/>
          </p:nvSpPr>
          <p:spPr bwMode="auto">
            <a:xfrm>
              <a:off x="4665" y="2333"/>
              <a:ext cx="574" cy="540"/>
            </a:xfrm>
            <a:custGeom>
              <a:avLst/>
              <a:gdLst>
                <a:gd name="T0" fmla="*/ 0 w 574"/>
                <a:gd name="T1" fmla="*/ 59 h 540"/>
                <a:gd name="T2" fmla="*/ 0 w 574"/>
                <a:gd name="T3" fmla="*/ 118 h 540"/>
                <a:gd name="T4" fmla="*/ 0 w 574"/>
                <a:gd name="T5" fmla="*/ 177 h 540"/>
                <a:gd name="T6" fmla="*/ 0 w 574"/>
                <a:gd name="T7" fmla="*/ 236 h 540"/>
                <a:gd name="T8" fmla="*/ 0 w 574"/>
                <a:gd name="T9" fmla="*/ 294 h 540"/>
                <a:gd name="T10" fmla="*/ 0 w 574"/>
                <a:gd name="T11" fmla="*/ 354 h 540"/>
                <a:gd name="T12" fmla="*/ 0 w 574"/>
                <a:gd name="T13" fmla="*/ 414 h 540"/>
                <a:gd name="T14" fmla="*/ 0 w 574"/>
                <a:gd name="T15" fmla="*/ 474 h 540"/>
                <a:gd name="T16" fmla="*/ 2 w 574"/>
                <a:gd name="T17" fmla="*/ 482 h 540"/>
                <a:gd name="T18" fmla="*/ 8 w 574"/>
                <a:gd name="T19" fmla="*/ 488 h 540"/>
                <a:gd name="T20" fmla="*/ 16 w 574"/>
                <a:gd name="T21" fmla="*/ 495 h 540"/>
                <a:gd name="T22" fmla="*/ 26 w 574"/>
                <a:gd name="T23" fmla="*/ 501 h 540"/>
                <a:gd name="T24" fmla="*/ 39 w 574"/>
                <a:gd name="T25" fmla="*/ 507 h 540"/>
                <a:gd name="T26" fmla="*/ 54 w 574"/>
                <a:gd name="T27" fmla="*/ 512 h 540"/>
                <a:gd name="T28" fmla="*/ 71 w 574"/>
                <a:gd name="T29" fmla="*/ 517 h 540"/>
                <a:gd name="T30" fmla="*/ 95 w 574"/>
                <a:gd name="T31" fmla="*/ 523 h 540"/>
                <a:gd name="T32" fmla="*/ 116 w 574"/>
                <a:gd name="T33" fmla="*/ 526 h 540"/>
                <a:gd name="T34" fmla="*/ 139 w 574"/>
                <a:gd name="T35" fmla="*/ 530 h 540"/>
                <a:gd name="T36" fmla="*/ 163 w 574"/>
                <a:gd name="T37" fmla="*/ 533 h 540"/>
                <a:gd name="T38" fmla="*/ 188 w 574"/>
                <a:gd name="T39" fmla="*/ 535 h 540"/>
                <a:gd name="T40" fmla="*/ 215 w 574"/>
                <a:gd name="T41" fmla="*/ 537 h 540"/>
                <a:gd name="T42" fmla="*/ 242 w 574"/>
                <a:gd name="T43" fmla="*/ 538 h 540"/>
                <a:gd name="T44" fmla="*/ 271 w 574"/>
                <a:gd name="T45" fmla="*/ 539 h 540"/>
                <a:gd name="T46" fmla="*/ 307 w 574"/>
                <a:gd name="T47" fmla="*/ 539 h 540"/>
                <a:gd name="T48" fmla="*/ 336 w 574"/>
                <a:gd name="T49" fmla="*/ 538 h 540"/>
                <a:gd name="T50" fmla="*/ 363 w 574"/>
                <a:gd name="T51" fmla="*/ 536 h 540"/>
                <a:gd name="T52" fmla="*/ 390 w 574"/>
                <a:gd name="T53" fmla="*/ 534 h 540"/>
                <a:gd name="T54" fmla="*/ 414 w 574"/>
                <a:gd name="T55" fmla="*/ 532 h 540"/>
                <a:gd name="T56" fmla="*/ 438 w 574"/>
                <a:gd name="T57" fmla="*/ 529 h 540"/>
                <a:gd name="T58" fmla="*/ 461 w 574"/>
                <a:gd name="T59" fmla="*/ 526 h 540"/>
                <a:gd name="T60" fmla="*/ 481 w 574"/>
                <a:gd name="T61" fmla="*/ 522 h 540"/>
                <a:gd name="T62" fmla="*/ 504 w 574"/>
                <a:gd name="T63" fmla="*/ 516 h 540"/>
                <a:gd name="T64" fmla="*/ 521 w 574"/>
                <a:gd name="T65" fmla="*/ 511 h 540"/>
                <a:gd name="T66" fmla="*/ 535 w 574"/>
                <a:gd name="T67" fmla="*/ 506 h 540"/>
                <a:gd name="T68" fmla="*/ 547 w 574"/>
                <a:gd name="T69" fmla="*/ 501 h 540"/>
                <a:gd name="T70" fmla="*/ 556 w 574"/>
                <a:gd name="T71" fmla="*/ 495 h 540"/>
                <a:gd name="T72" fmla="*/ 563 w 574"/>
                <a:gd name="T73" fmla="*/ 489 h 540"/>
                <a:gd name="T74" fmla="*/ 568 w 574"/>
                <a:gd name="T75" fmla="*/ 482 h 540"/>
                <a:gd name="T76" fmla="*/ 569 w 574"/>
                <a:gd name="T77" fmla="*/ 476 h 540"/>
                <a:gd name="T78" fmla="*/ 570 w 574"/>
                <a:gd name="T79" fmla="*/ 402 h 540"/>
                <a:gd name="T80" fmla="*/ 571 w 574"/>
                <a:gd name="T81" fmla="*/ 343 h 540"/>
                <a:gd name="T82" fmla="*/ 572 w 574"/>
                <a:gd name="T83" fmla="*/ 284 h 540"/>
                <a:gd name="T84" fmla="*/ 572 w 574"/>
                <a:gd name="T85" fmla="*/ 225 h 540"/>
                <a:gd name="T86" fmla="*/ 572 w 574"/>
                <a:gd name="T87" fmla="*/ 166 h 540"/>
                <a:gd name="T88" fmla="*/ 572 w 574"/>
                <a:gd name="T89" fmla="*/ 106 h 540"/>
                <a:gd name="T90" fmla="*/ 572 w 574"/>
                <a:gd name="T91" fmla="*/ 47 h 540"/>
                <a:gd name="T92" fmla="*/ 537 w 574"/>
                <a:gd name="T93" fmla="*/ 2 h 540"/>
                <a:gd name="T94" fmla="*/ 465 w 574"/>
                <a:gd name="T95" fmla="*/ 2 h 540"/>
                <a:gd name="T96" fmla="*/ 394 w 574"/>
                <a:gd name="T97" fmla="*/ 2 h 540"/>
                <a:gd name="T98" fmla="*/ 322 w 574"/>
                <a:gd name="T99" fmla="*/ 2 h 540"/>
                <a:gd name="T100" fmla="*/ 250 w 574"/>
                <a:gd name="T101" fmla="*/ 1 h 540"/>
                <a:gd name="T102" fmla="*/ 179 w 574"/>
                <a:gd name="T103" fmla="*/ 1 h 540"/>
                <a:gd name="T104" fmla="*/ 107 w 574"/>
                <a:gd name="T105" fmla="*/ 0 h 540"/>
                <a:gd name="T106" fmla="*/ 36 w 574"/>
                <a:gd name="T107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74" h="540">
                  <a:moveTo>
                    <a:pt x="0" y="0"/>
                  </a:moveTo>
                  <a:lnTo>
                    <a:pt x="0" y="30"/>
                  </a:lnTo>
                  <a:lnTo>
                    <a:pt x="0" y="44"/>
                  </a:lnTo>
                  <a:lnTo>
                    <a:pt x="0" y="59"/>
                  </a:lnTo>
                  <a:lnTo>
                    <a:pt x="0" y="74"/>
                  </a:lnTo>
                  <a:lnTo>
                    <a:pt x="0" y="88"/>
                  </a:lnTo>
                  <a:lnTo>
                    <a:pt x="0" y="103"/>
                  </a:lnTo>
                  <a:lnTo>
                    <a:pt x="0" y="118"/>
                  </a:lnTo>
                  <a:lnTo>
                    <a:pt x="0" y="132"/>
                  </a:lnTo>
                  <a:lnTo>
                    <a:pt x="0" y="147"/>
                  </a:lnTo>
                  <a:lnTo>
                    <a:pt x="0" y="162"/>
                  </a:lnTo>
                  <a:lnTo>
                    <a:pt x="0" y="177"/>
                  </a:lnTo>
                  <a:lnTo>
                    <a:pt x="0" y="191"/>
                  </a:lnTo>
                  <a:lnTo>
                    <a:pt x="0" y="206"/>
                  </a:lnTo>
                  <a:lnTo>
                    <a:pt x="0" y="221"/>
                  </a:lnTo>
                  <a:lnTo>
                    <a:pt x="0" y="236"/>
                  </a:lnTo>
                  <a:lnTo>
                    <a:pt x="0" y="250"/>
                  </a:lnTo>
                  <a:lnTo>
                    <a:pt x="0" y="265"/>
                  </a:lnTo>
                  <a:lnTo>
                    <a:pt x="0" y="280"/>
                  </a:lnTo>
                  <a:lnTo>
                    <a:pt x="0" y="294"/>
                  </a:lnTo>
                  <a:lnTo>
                    <a:pt x="0" y="309"/>
                  </a:lnTo>
                  <a:lnTo>
                    <a:pt x="0" y="324"/>
                  </a:lnTo>
                  <a:lnTo>
                    <a:pt x="0" y="339"/>
                  </a:lnTo>
                  <a:lnTo>
                    <a:pt x="0" y="354"/>
                  </a:lnTo>
                  <a:lnTo>
                    <a:pt x="0" y="368"/>
                  </a:lnTo>
                  <a:lnTo>
                    <a:pt x="0" y="384"/>
                  </a:lnTo>
                  <a:lnTo>
                    <a:pt x="0" y="398"/>
                  </a:lnTo>
                  <a:lnTo>
                    <a:pt x="0" y="414"/>
                  </a:lnTo>
                  <a:lnTo>
                    <a:pt x="0" y="428"/>
                  </a:lnTo>
                  <a:lnTo>
                    <a:pt x="0" y="444"/>
                  </a:lnTo>
                  <a:lnTo>
                    <a:pt x="0" y="459"/>
                  </a:lnTo>
                  <a:lnTo>
                    <a:pt x="0" y="474"/>
                  </a:lnTo>
                  <a:lnTo>
                    <a:pt x="0" y="477"/>
                  </a:lnTo>
                  <a:lnTo>
                    <a:pt x="1" y="479"/>
                  </a:lnTo>
                  <a:lnTo>
                    <a:pt x="2" y="480"/>
                  </a:lnTo>
                  <a:lnTo>
                    <a:pt x="2" y="482"/>
                  </a:lnTo>
                  <a:lnTo>
                    <a:pt x="4" y="484"/>
                  </a:lnTo>
                  <a:lnTo>
                    <a:pt x="5" y="485"/>
                  </a:lnTo>
                  <a:lnTo>
                    <a:pt x="6" y="487"/>
                  </a:lnTo>
                  <a:lnTo>
                    <a:pt x="8" y="488"/>
                  </a:lnTo>
                  <a:lnTo>
                    <a:pt x="10" y="490"/>
                  </a:lnTo>
                  <a:lnTo>
                    <a:pt x="12" y="492"/>
                  </a:lnTo>
                  <a:lnTo>
                    <a:pt x="14" y="493"/>
                  </a:lnTo>
                  <a:lnTo>
                    <a:pt x="16" y="495"/>
                  </a:lnTo>
                  <a:lnTo>
                    <a:pt x="18" y="496"/>
                  </a:lnTo>
                  <a:lnTo>
                    <a:pt x="21" y="498"/>
                  </a:lnTo>
                  <a:lnTo>
                    <a:pt x="24" y="500"/>
                  </a:lnTo>
                  <a:lnTo>
                    <a:pt x="26" y="501"/>
                  </a:lnTo>
                  <a:lnTo>
                    <a:pt x="29" y="502"/>
                  </a:lnTo>
                  <a:lnTo>
                    <a:pt x="32" y="504"/>
                  </a:lnTo>
                  <a:lnTo>
                    <a:pt x="36" y="505"/>
                  </a:lnTo>
                  <a:lnTo>
                    <a:pt x="39" y="507"/>
                  </a:lnTo>
                  <a:lnTo>
                    <a:pt x="43" y="508"/>
                  </a:lnTo>
                  <a:lnTo>
                    <a:pt x="46" y="510"/>
                  </a:lnTo>
                  <a:lnTo>
                    <a:pt x="50" y="511"/>
                  </a:lnTo>
                  <a:lnTo>
                    <a:pt x="54" y="512"/>
                  </a:lnTo>
                  <a:lnTo>
                    <a:pt x="58" y="514"/>
                  </a:lnTo>
                  <a:lnTo>
                    <a:pt x="62" y="515"/>
                  </a:lnTo>
                  <a:lnTo>
                    <a:pt x="67" y="516"/>
                  </a:lnTo>
                  <a:lnTo>
                    <a:pt x="71" y="517"/>
                  </a:lnTo>
                  <a:lnTo>
                    <a:pt x="76" y="518"/>
                  </a:lnTo>
                  <a:lnTo>
                    <a:pt x="80" y="520"/>
                  </a:lnTo>
                  <a:lnTo>
                    <a:pt x="85" y="521"/>
                  </a:lnTo>
                  <a:lnTo>
                    <a:pt x="95" y="523"/>
                  </a:lnTo>
                  <a:lnTo>
                    <a:pt x="100" y="524"/>
                  </a:lnTo>
                  <a:lnTo>
                    <a:pt x="105" y="525"/>
                  </a:lnTo>
                  <a:lnTo>
                    <a:pt x="110" y="526"/>
                  </a:lnTo>
                  <a:lnTo>
                    <a:pt x="116" y="526"/>
                  </a:lnTo>
                  <a:lnTo>
                    <a:pt x="122" y="527"/>
                  </a:lnTo>
                  <a:lnTo>
                    <a:pt x="127" y="528"/>
                  </a:lnTo>
                  <a:lnTo>
                    <a:pt x="133" y="529"/>
                  </a:lnTo>
                  <a:lnTo>
                    <a:pt x="139" y="530"/>
                  </a:lnTo>
                  <a:lnTo>
                    <a:pt x="144" y="530"/>
                  </a:lnTo>
                  <a:lnTo>
                    <a:pt x="150" y="531"/>
                  </a:lnTo>
                  <a:lnTo>
                    <a:pt x="156" y="532"/>
                  </a:lnTo>
                  <a:lnTo>
                    <a:pt x="163" y="533"/>
                  </a:lnTo>
                  <a:lnTo>
                    <a:pt x="169" y="533"/>
                  </a:lnTo>
                  <a:lnTo>
                    <a:pt x="175" y="534"/>
                  </a:lnTo>
                  <a:lnTo>
                    <a:pt x="182" y="534"/>
                  </a:lnTo>
                  <a:lnTo>
                    <a:pt x="188" y="535"/>
                  </a:lnTo>
                  <a:lnTo>
                    <a:pt x="195" y="536"/>
                  </a:lnTo>
                  <a:lnTo>
                    <a:pt x="201" y="536"/>
                  </a:lnTo>
                  <a:lnTo>
                    <a:pt x="208" y="536"/>
                  </a:lnTo>
                  <a:lnTo>
                    <a:pt x="215" y="537"/>
                  </a:lnTo>
                  <a:lnTo>
                    <a:pt x="222" y="537"/>
                  </a:lnTo>
                  <a:lnTo>
                    <a:pt x="228" y="538"/>
                  </a:lnTo>
                  <a:lnTo>
                    <a:pt x="235" y="538"/>
                  </a:lnTo>
                  <a:lnTo>
                    <a:pt x="242" y="538"/>
                  </a:lnTo>
                  <a:lnTo>
                    <a:pt x="249" y="538"/>
                  </a:lnTo>
                  <a:lnTo>
                    <a:pt x="256" y="539"/>
                  </a:lnTo>
                  <a:lnTo>
                    <a:pt x="264" y="539"/>
                  </a:lnTo>
                  <a:lnTo>
                    <a:pt x="271" y="539"/>
                  </a:lnTo>
                  <a:lnTo>
                    <a:pt x="278" y="539"/>
                  </a:lnTo>
                  <a:lnTo>
                    <a:pt x="286" y="539"/>
                  </a:lnTo>
                  <a:lnTo>
                    <a:pt x="300" y="539"/>
                  </a:lnTo>
                  <a:lnTo>
                    <a:pt x="307" y="539"/>
                  </a:lnTo>
                  <a:lnTo>
                    <a:pt x="314" y="539"/>
                  </a:lnTo>
                  <a:lnTo>
                    <a:pt x="322" y="538"/>
                  </a:lnTo>
                  <a:lnTo>
                    <a:pt x="329" y="538"/>
                  </a:lnTo>
                  <a:lnTo>
                    <a:pt x="336" y="538"/>
                  </a:lnTo>
                  <a:lnTo>
                    <a:pt x="342" y="538"/>
                  </a:lnTo>
                  <a:lnTo>
                    <a:pt x="350" y="537"/>
                  </a:lnTo>
                  <a:lnTo>
                    <a:pt x="356" y="537"/>
                  </a:lnTo>
                  <a:lnTo>
                    <a:pt x="363" y="536"/>
                  </a:lnTo>
                  <a:lnTo>
                    <a:pt x="370" y="536"/>
                  </a:lnTo>
                  <a:lnTo>
                    <a:pt x="376" y="536"/>
                  </a:lnTo>
                  <a:lnTo>
                    <a:pt x="383" y="535"/>
                  </a:lnTo>
                  <a:lnTo>
                    <a:pt x="390" y="534"/>
                  </a:lnTo>
                  <a:lnTo>
                    <a:pt x="396" y="534"/>
                  </a:lnTo>
                  <a:lnTo>
                    <a:pt x="402" y="533"/>
                  </a:lnTo>
                  <a:lnTo>
                    <a:pt x="408" y="533"/>
                  </a:lnTo>
                  <a:lnTo>
                    <a:pt x="414" y="532"/>
                  </a:lnTo>
                  <a:lnTo>
                    <a:pt x="421" y="531"/>
                  </a:lnTo>
                  <a:lnTo>
                    <a:pt x="427" y="530"/>
                  </a:lnTo>
                  <a:lnTo>
                    <a:pt x="432" y="530"/>
                  </a:lnTo>
                  <a:lnTo>
                    <a:pt x="438" y="529"/>
                  </a:lnTo>
                  <a:lnTo>
                    <a:pt x="444" y="528"/>
                  </a:lnTo>
                  <a:lnTo>
                    <a:pt x="450" y="527"/>
                  </a:lnTo>
                  <a:lnTo>
                    <a:pt x="455" y="526"/>
                  </a:lnTo>
                  <a:lnTo>
                    <a:pt x="461" y="526"/>
                  </a:lnTo>
                  <a:lnTo>
                    <a:pt x="466" y="525"/>
                  </a:lnTo>
                  <a:lnTo>
                    <a:pt x="471" y="524"/>
                  </a:lnTo>
                  <a:lnTo>
                    <a:pt x="476" y="523"/>
                  </a:lnTo>
                  <a:lnTo>
                    <a:pt x="481" y="522"/>
                  </a:lnTo>
                  <a:lnTo>
                    <a:pt x="486" y="521"/>
                  </a:lnTo>
                  <a:lnTo>
                    <a:pt x="496" y="518"/>
                  </a:lnTo>
                  <a:lnTo>
                    <a:pt x="500" y="517"/>
                  </a:lnTo>
                  <a:lnTo>
                    <a:pt x="504" y="516"/>
                  </a:lnTo>
                  <a:lnTo>
                    <a:pt x="509" y="515"/>
                  </a:lnTo>
                  <a:lnTo>
                    <a:pt x="513" y="514"/>
                  </a:lnTo>
                  <a:lnTo>
                    <a:pt x="517" y="512"/>
                  </a:lnTo>
                  <a:lnTo>
                    <a:pt x="521" y="511"/>
                  </a:lnTo>
                  <a:lnTo>
                    <a:pt x="524" y="510"/>
                  </a:lnTo>
                  <a:lnTo>
                    <a:pt x="528" y="509"/>
                  </a:lnTo>
                  <a:lnTo>
                    <a:pt x="532" y="508"/>
                  </a:lnTo>
                  <a:lnTo>
                    <a:pt x="535" y="506"/>
                  </a:lnTo>
                  <a:lnTo>
                    <a:pt x="538" y="505"/>
                  </a:lnTo>
                  <a:lnTo>
                    <a:pt x="541" y="504"/>
                  </a:lnTo>
                  <a:lnTo>
                    <a:pt x="544" y="502"/>
                  </a:lnTo>
                  <a:lnTo>
                    <a:pt x="547" y="501"/>
                  </a:lnTo>
                  <a:lnTo>
                    <a:pt x="549" y="499"/>
                  </a:lnTo>
                  <a:lnTo>
                    <a:pt x="552" y="498"/>
                  </a:lnTo>
                  <a:lnTo>
                    <a:pt x="554" y="496"/>
                  </a:lnTo>
                  <a:lnTo>
                    <a:pt x="556" y="495"/>
                  </a:lnTo>
                  <a:lnTo>
                    <a:pt x="558" y="493"/>
                  </a:lnTo>
                  <a:lnTo>
                    <a:pt x="560" y="492"/>
                  </a:lnTo>
                  <a:lnTo>
                    <a:pt x="562" y="490"/>
                  </a:lnTo>
                  <a:lnTo>
                    <a:pt x="563" y="489"/>
                  </a:lnTo>
                  <a:lnTo>
                    <a:pt x="564" y="487"/>
                  </a:lnTo>
                  <a:lnTo>
                    <a:pt x="566" y="486"/>
                  </a:lnTo>
                  <a:lnTo>
                    <a:pt x="567" y="484"/>
                  </a:lnTo>
                  <a:lnTo>
                    <a:pt x="568" y="482"/>
                  </a:lnTo>
                  <a:lnTo>
                    <a:pt x="568" y="481"/>
                  </a:lnTo>
                  <a:lnTo>
                    <a:pt x="569" y="479"/>
                  </a:lnTo>
                  <a:lnTo>
                    <a:pt x="569" y="478"/>
                  </a:lnTo>
                  <a:lnTo>
                    <a:pt x="569" y="476"/>
                  </a:lnTo>
                  <a:lnTo>
                    <a:pt x="570" y="446"/>
                  </a:lnTo>
                  <a:lnTo>
                    <a:pt x="570" y="432"/>
                  </a:lnTo>
                  <a:lnTo>
                    <a:pt x="570" y="417"/>
                  </a:lnTo>
                  <a:lnTo>
                    <a:pt x="570" y="402"/>
                  </a:lnTo>
                  <a:lnTo>
                    <a:pt x="571" y="388"/>
                  </a:lnTo>
                  <a:lnTo>
                    <a:pt x="571" y="373"/>
                  </a:lnTo>
                  <a:lnTo>
                    <a:pt x="571" y="358"/>
                  </a:lnTo>
                  <a:lnTo>
                    <a:pt x="571" y="343"/>
                  </a:lnTo>
                  <a:lnTo>
                    <a:pt x="572" y="328"/>
                  </a:lnTo>
                  <a:lnTo>
                    <a:pt x="572" y="314"/>
                  </a:lnTo>
                  <a:lnTo>
                    <a:pt x="572" y="299"/>
                  </a:lnTo>
                  <a:lnTo>
                    <a:pt x="572" y="284"/>
                  </a:lnTo>
                  <a:lnTo>
                    <a:pt x="572" y="269"/>
                  </a:lnTo>
                  <a:lnTo>
                    <a:pt x="572" y="254"/>
                  </a:lnTo>
                  <a:lnTo>
                    <a:pt x="572" y="240"/>
                  </a:lnTo>
                  <a:lnTo>
                    <a:pt x="572" y="225"/>
                  </a:lnTo>
                  <a:lnTo>
                    <a:pt x="572" y="210"/>
                  </a:lnTo>
                  <a:lnTo>
                    <a:pt x="572" y="195"/>
                  </a:lnTo>
                  <a:lnTo>
                    <a:pt x="572" y="180"/>
                  </a:lnTo>
                  <a:lnTo>
                    <a:pt x="572" y="166"/>
                  </a:lnTo>
                  <a:lnTo>
                    <a:pt x="572" y="151"/>
                  </a:lnTo>
                  <a:lnTo>
                    <a:pt x="572" y="136"/>
                  </a:lnTo>
                  <a:lnTo>
                    <a:pt x="572" y="121"/>
                  </a:lnTo>
                  <a:lnTo>
                    <a:pt x="572" y="106"/>
                  </a:lnTo>
                  <a:lnTo>
                    <a:pt x="572" y="92"/>
                  </a:lnTo>
                  <a:lnTo>
                    <a:pt x="572" y="77"/>
                  </a:lnTo>
                  <a:lnTo>
                    <a:pt x="572" y="62"/>
                  </a:lnTo>
                  <a:lnTo>
                    <a:pt x="572" y="47"/>
                  </a:lnTo>
                  <a:lnTo>
                    <a:pt x="572" y="32"/>
                  </a:lnTo>
                  <a:lnTo>
                    <a:pt x="572" y="18"/>
                  </a:lnTo>
                  <a:lnTo>
                    <a:pt x="573" y="3"/>
                  </a:lnTo>
                  <a:lnTo>
                    <a:pt x="537" y="2"/>
                  </a:lnTo>
                  <a:lnTo>
                    <a:pt x="519" y="2"/>
                  </a:lnTo>
                  <a:lnTo>
                    <a:pt x="501" y="2"/>
                  </a:lnTo>
                  <a:lnTo>
                    <a:pt x="483" y="2"/>
                  </a:lnTo>
                  <a:lnTo>
                    <a:pt x="465" y="2"/>
                  </a:lnTo>
                  <a:lnTo>
                    <a:pt x="447" y="2"/>
                  </a:lnTo>
                  <a:lnTo>
                    <a:pt x="429" y="2"/>
                  </a:lnTo>
                  <a:lnTo>
                    <a:pt x="411" y="2"/>
                  </a:lnTo>
                  <a:lnTo>
                    <a:pt x="394" y="2"/>
                  </a:lnTo>
                  <a:lnTo>
                    <a:pt x="376" y="2"/>
                  </a:lnTo>
                  <a:lnTo>
                    <a:pt x="358" y="2"/>
                  </a:lnTo>
                  <a:lnTo>
                    <a:pt x="340" y="2"/>
                  </a:lnTo>
                  <a:lnTo>
                    <a:pt x="322" y="2"/>
                  </a:lnTo>
                  <a:lnTo>
                    <a:pt x="304" y="2"/>
                  </a:lnTo>
                  <a:lnTo>
                    <a:pt x="286" y="1"/>
                  </a:lnTo>
                  <a:lnTo>
                    <a:pt x="268" y="1"/>
                  </a:lnTo>
                  <a:lnTo>
                    <a:pt x="250" y="1"/>
                  </a:lnTo>
                  <a:lnTo>
                    <a:pt x="232" y="1"/>
                  </a:lnTo>
                  <a:lnTo>
                    <a:pt x="214" y="1"/>
                  </a:lnTo>
                  <a:lnTo>
                    <a:pt x="197" y="1"/>
                  </a:lnTo>
                  <a:lnTo>
                    <a:pt x="179" y="1"/>
                  </a:lnTo>
                  <a:lnTo>
                    <a:pt x="161" y="1"/>
                  </a:lnTo>
                  <a:lnTo>
                    <a:pt x="143" y="1"/>
                  </a:lnTo>
                  <a:lnTo>
                    <a:pt x="125" y="0"/>
                  </a:lnTo>
                  <a:lnTo>
                    <a:pt x="107" y="0"/>
                  </a:lnTo>
                  <a:lnTo>
                    <a:pt x="90" y="0"/>
                  </a:lnTo>
                  <a:lnTo>
                    <a:pt x="72" y="0"/>
                  </a:lnTo>
                  <a:lnTo>
                    <a:pt x="54" y="0"/>
                  </a:lnTo>
                  <a:lnTo>
                    <a:pt x="36" y="0"/>
                  </a:lnTo>
                  <a:lnTo>
                    <a:pt x="18" y="0"/>
                  </a:lnTo>
                  <a:lnTo>
                    <a:pt x="0" y="0"/>
                  </a:lnTo>
                </a:path>
              </a:pathLst>
            </a:custGeom>
            <a:grpFill/>
            <a:ln w="9525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0"/>
              </a:endParaRPr>
            </a:p>
          </p:txBody>
        </p:sp>
        <p:sp>
          <p:nvSpPr>
            <p:cNvPr id="204" name="Freeform 94"/>
            <p:cNvSpPr>
              <a:spLocks/>
            </p:cNvSpPr>
            <p:nvPr/>
          </p:nvSpPr>
          <p:spPr bwMode="auto">
            <a:xfrm>
              <a:off x="4662" y="2270"/>
              <a:ext cx="573" cy="127"/>
            </a:xfrm>
            <a:custGeom>
              <a:avLst/>
              <a:gdLst>
                <a:gd name="T0" fmla="*/ 315 w 573"/>
                <a:gd name="T1" fmla="*/ 125 h 127"/>
                <a:gd name="T2" fmla="*/ 344 w 573"/>
                <a:gd name="T3" fmla="*/ 124 h 127"/>
                <a:gd name="T4" fmla="*/ 371 w 573"/>
                <a:gd name="T5" fmla="*/ 123 h 127"/>
                <a:gd name="T6" fmla="*/ 397 w 573"/>
                <a:gd name="T7" fmla="*/ 121 h 127"/>
                <a:gd name="T8" fmla="*/ 422 w 573"/>
                <a:gd name="T9" fmla="*/ 118 h 127"/>
                <a:gd name="T10" fmla="*/ 446 w 573"/>
                <a:gd name="T11" fmla="*/ 115 h 127"/>
                <a:gd name="T12" fmla="*/ 468 w 573"/>
                <a:gd name="T13" fmla="*/ 111 h 127"/>
                <a:gd name="T14" fmla="*/ 488 w 573"/>
                <a:gd name="T15" fmla="*/ 107 h 127"/>
                <a:gd name="T16" fmla="*/ 511 w 573"/>
                <a:gd name="T17" fmla="*/ 101 h 127"/>
                <a:gd name="T18" fmla="*/ 527 w 573"/>
                <a:gd name="T19" fmla="*/ 97 h 127"/>
                <a:gd name="T20" fmla="*/ 541 w 573"/>
                <a:gd name="T21" fmla="*/ 91 h 127"/>
                <a:gd name="T22" fmla="*/ 552 w 573"/>
                <a:gd name="T23" fmla="*/ 86 h 127"/>
                <a:gd name="T24" fmla="*/ 561 w 573"/>
                <a:gd name="T25" fmla="*/ 80 h 127"/>
                <a:gd name="T26" fmla="*/ 567 w 573"/>
                <a:gd name="T27" fmla="*/ 74 h 127"/>
                <a:gd name="T28" fmla="*/ 571 w 573"/>
                <a:gd name="T29" fmla="*/ 67 h 127"/>
                <a:gd name="T30" fmla="*/ 572 w 573"/>
                <a:gd name="T31" fmla="*/ 59 h 127"/>
                <a:gd name="T32" fmla="*/ 569 w 573"/>
                <a:gd name="T33" fmla="*/ 53 h 127"/>
                <a:gd name="T34" fmla="*/ 563 w 573"/>
                <a:gd name="T35" fmla="*/ 47 h 127"/>
                <a:gd name="T36" fmla="*/ 555 w 573"/>
                <a:gd name="T37" fmla="*/ 41 h 127"/>
                <a:gd name="T38" fmla="*/ 544 w 573"/>
                <a:gd name="T39" fmla="*/ 35 h 127"/>
                <a:gd name="T40" fmla="*/ 531 w 573"/>
                <a:gd name="T41" fmla="*/ 30 h 127"/>
                <a:gd name="T42" fmla="*/ 515 w 573"/>
                <a:gd name="T43" fmla="*/ 25 h 127"/>
                <a:gd name="T44" fmla="*/ 497 w 573"/>
                <a:gd name="T45" fmla="*/ 20 h 127"/>
                <a:gd name="T46" fmla="*/ 473 w 573"/>
                <a:gd name="T47" fmla="*/ 15 h 127"/>
                <a:gd name="T48" fmla="*/ 451 w 573"/>
                <a:gd name="T49" fmla="*/ 11 h 127"/>
                <a:gd name="T50" fmla="*/ 428 w 573"/>
                <a:gd name="T51" fmla="*/ 8 h 127"/>
                <a:gd name="T52" fmla="*/ 404 w 573"/>
                <a:gd name="T53" fmla="*/ 5 h 127"/>
                <a:gd name="T54" fmla="*/ 378 w 573"/>
                <a:gd name="T55" fmla="*/ 3 h 127"/>
                <a:gd name="T56" fmla="*/ 351 w 573"/>
                <a:gd name="T57" fmla="*/ 1 h 127"/>
                <a:gd name="T58" fmla="*/ 323 w 573"/>
                <a:gd name="T59" fmla="*/ 0 h 127"/>
                <a:gd name="T60" fmla="*/ 293 w 573"/>
                <a:gd name="T61" fmla="*/ 0 h 127"/>
                <a:gd name="T62" fmla="*/ 257 w 573"/>
                <a:gd name="T63" fmla="*/ 0 h 127"/>
                <a:gd name="T64" fmla="*/ 229 w 573"/>
                <a:gd name="T65" fmla="*/ 1 h 127"/>
                <a:gd name="T66" fmla="*/ 201 w 573"/>
                <a:gd name="T67" fmla="*/ 3 h 127"/>
                <a:gd name="T68" fmla="*/ 175 w 573"/>
                <a:gd name="T69" fmla="*/ 5 h 127"/>
                <a:gd name="T70" fmla="*/ 150 w 573"/>
                <a:gd name="T71" fmla="*/ 7 h 127"/>
                <a:gd name="T72" fmla="*/ 126 w 573"/>
                <a:gd name="T73" fmla="*/ 11 h 127"/>
                <a:gd name="T74" fmla="*/ 104 w 573"/>
                <a:gd name="T75" fmla="*/ 14 h 127"/>
                <a:gd name="T76" fmla="*/ 84 w 573"/>
                <a:gd name="T77" fmla="*/ 18 h 127"/>
                <a:gd name="T78" fmla="*/ 61 w 573"/>
                <a:gd name="T79" fmla="*/ 24 h 127"/>
                <a:gd name="T80" fmla="*/ 45 w 573"/>
                <a:gd name="T81" fmla="*/ 29 h 127"/>
                <a:gd name="T82" fmla="*/ 31 w 573"/>
                <a:gd name="T83" fmla="*/ 34 h 127"/>
                <a:gd name="T84" fmla="*/ 20 w 573"/>
                <a:gd name="T85" fmla="*/ 40 h 127"/>
                <a:gd name="T86" fmla="*/ 11 w 573"/>
                <a:gd name="T87" fmla="*/ 46 h 127"/>
                <a:gd name="T88" fmla="*/ 5 w 573"/>
                <a:gd name="T89" fmla="*/ 52 h 127"/>
                <a:gd name="T90" fmla="*/ 1 w 573"/>
                <a:gd name="T91" fmla="*/ 58 h 127"/>
                <a:gd name="T92" fmla="*/ 0 w 573"/>
                <a:gd name="T93" fmla="*/ 66 h 127"/>
                <a:gd name="T94" fmla="*/ 3 w 573"/>
                <a:gd name="T95" fmla="*/ 72 h 127"/>
                <a:gd name="T96" fmla="*/ 9 w 573"/>
                <a:gd name="T97" fmla="*/ 79 h 127"/>
                <a:gd name="T98" fmla="*/ 17 w 573"/>
                <a:gd name="T99" fmla="*/ 84 h 127"/>
                <a:gd name="T100" fmla="*/ 28 w 573"/>
                <a:gd name="T101" fmla="*/ 90 h 127"/>
                <a:gd name="T102" fmla="*/ 41 w 573"/>
                <a:gd name="T103" fmla="*/ 95 h 127"/>
                <a:gd name="T104" fmla="*/ 57 w 573"/>
                <a:gd name="T105" fmla="*/ 101 h 127"/>
                <a:gd name="T106" fmla="*/ 74 w 573"/>
                <a:gd name="T107" fmla="*/ 105 h 127"/>
                <a:gd name="T108" fmla="*/ 99 w 573"/>
                <a:gd name="T109" fmla="*/ 110 h 127"/>
                <a:gd name="T110" fmla="*/ 120 w 573"/>
                <a:gd name="T111" fmla="*/ 114 h 127"/>
                <a:gd name="T112" fmla="*/ 144 w 573"/>
                <a:gd name="T113" fmla="*/ 117 h 127"/>
                <a:gd name="T114" fmla="*/ 168 w 573"/>
                <a:gd name="T115" fmla="*/ 120 h 127"/>
                <a:gd name="T116" fmla="*/ 194 w 573"/>
                <a:gd name="T117" fmla="*/ 122 h 127"/>
                <a:gd name="T118" fmla="*/ 221 w 573"/>
                <a:gd name="T119" fmla="*/ 124 h 127"/>
                <a:gd name="T120" fmla="*/ 250 w 573"/>
                <a:gd name="T121" fmla="*/ 125 h 127"/>
                <a:gd name="T122" fmla="*/ 279 w 573"/>
                <a:gd name="T123" fmla="*/ 125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3" h="127">
                  <a:moveTo>
                    <a:pt x="286" y="126"/>
                  </a:moveTo>
                  <a:lnTo>
                    <a:pt x="301" y="125"/>
                  </a:lnTo>
                  <a:lnTo>
                    <a:pt x="308" y="125"/>
                  </a:lnTo>
                  <a:lnTo>
                    <a:pt x="315" y="125"/>
                  </a:lnTo>
                  <a:lnTo>
                    <a:pt x="323" y="125"/>
                  </a:lnTo>
                  <a:lnTo>
                    <a:pt x="330" y="125"/>
                  </a:lnTo>
                  <a:lnTo>
                    <a:pt x="337" y="125"/>
                  </a:lnTo>
                  <a:lnTo>
                    <a:pt x="344" y="124"/>
                  </a:lnTo>
                  <a:lnTo>
                    <a:pt x="351" y="124"/>
                  </a:lnTo>
                  <a:lnTo>
                    <a:pt x="357" y="123"/>
                  </a:lnTo>
                  <a:lnTo>
                    <a:pt x="364" y="123"/>
                  </a:lnTo>
                  <a:lnTo>
                    <a:pt x="371" y="123"/>
                  </a:lnTo>
                  <a:lnTo>
                    <a:pt x="378" y="122"/>
                  </a:lnTo>
                  <a:lnTo>
                    <a:pt x="384" y="122"/>
                  </a:lnTo>
                  <a:lnTo>
                    <a:pt x="391" y="121"/>
                  </a:lnTo>
                  <a:lnTo>
                    <a:pt x="397" y="121"/>
                  </a:lnTo>
                  <a:lnTo>
                    <a:pt x="404" y="120"/>
                  </a:lnTo>
                  <a:lnTo>
                    <a:pt x="410" y="119"/>
                  </a:lnTo>
                  <a:lnTo>
                    <a:pt x="416" y="119"/>
                  </a:lnTo>
                  <a:lnTo>
                    <a:pt x="422" y="118"/>
                  </a:lnTo>
                  <a:lnTo>
                    <a:pt x="428" y="117"/>
                  </a:lnTo>
                  <a:lnTo>
                    <a:pt x="434" y="117"/>
                  </a:lnTo>
                  <a:lnTo>
                    <a:pt x="440" y="116"/>
                  </a:lnTo>
                  <a:lnTo>
                    <a:pt x="446" y="115"/>
                  </a:lnTo>
                  <a:lnTo>
                    <a:pt x="451" y="114"/>
                  </a:lnTo>
                  <a:lnTo>
                    <a:pt x="457" y="113"/>
                  </a:lnTo>
                  <a:lnTo>
                    <a:pt x="462" y="112"/>
                  </a:lnTo>
                  <a:lnTo>
                    <a:pt x="468" y="111"/>
                  </a:lnTo>
                  <a:lnTo>
                    <a:pt x="473" y="110"/>
                  </a:lnTo>
                  <a:lnTo>
                    <a:pt x="478" y="109"/>
                  </a:lnTo>
                  <a:lnTo>
                    <a:pt x="483" y="108"/>
                  </a:lnTo>
                  <a:lnTo>
                    <a:pt x="488" y="107"/>
                  </a:lnTo>
                  <a:lnTo>
                    <a:pt x="497" y="105"/>
                  </a:lnTo>
                  <a:lnTo>
                    <a:pt x="502" y="104"/>
                  </a:lnTo>
                  <a:lnTo>
                    <a:pt x="507" y="103"/>
                  </a:lnTo>
                  <a:lnTo>
                    <a:pt x="511" y="101"/>
                  </a:lnTo>
                  <a:lnTo>
                    <a:pt x="515" y="101"/>
                  </a:lnTo>
                  <a:lnTo>
                    <a:pt x="519" y="99"/>
                  </a:lnTo>
                  <a:lnTo>
                    <a:pt x="523" y="98"/>
                  </a:lnTo>
                  <a:lnTo>
                    <a:pt x="527" y="97"/>
                  </a:lnTo>
                  <a:lnTo>
                    <a:pt x="531" y="95"/>
                  </a:lnTo>
                  <a:lnTo>
                    <a:pt x="534" y="94"/>
                  </a:lnTo>
                  <a:lnTo>
                    <a:pt x="537" y="93"/>
                  </a:lnTo>
                  <a:lnTo>
                    <a:pt x="541" y="91"/>
                  </a:lnTo>
                  <a:lnTo>
                    <a:pt x="544" y="90"/>
                  </a:lnTo>
                  <a:lnTo>
                    <a:pt x="547" y="89"/>
                  </a:lnTo>
                  <a:lnTo>
                    <a:pt x="549" y="87"/>
                  </a:lnTo>
                  <a:lnTo>
                    <a:pt x="552" y="86"/>
                  </a:lnTo>
                  <a:lnTo>
                    <a:pt x="555" y="84"/>
                  </a:lnTo>
                  <a:lnTo>
                    <a:pt x="557" y="83"/>
                  </a:lnTo>
                  <a:lnTo>
                    <a:pt x="559" y="81"/>
                  </a:lnTo>
                  <a:lnTo>
                    <a:pt x="561" y="80"/>
                  </a:lnTo>
                  <a:lnTo>
                    <a:pt x="563" y="79"/>
                  </a:lnTo>
                  <a:lnTo>
                    <a:pt x="565" y="77"/>
                  </a:lnTo>
                  <a:lnTo>
                    <a:pt x="566" y="75"/>
                  </a:lnTo>
                  <a:lnTo>
                    <a:pt x="567" y="74"/>
                  </a:lnTo>
                  <a:lnTo>
                    <a:pt x="569" y="72"/>
                  </a:lnTo>
                  <a:lnTo>
                    <a:pt x="570" y="71"/>
                  </a:lnTo>
                  <a:lnTo>
                    <a:pt x="571" y="69"/>
                  </a:lnTo>
                  <a:lnTo>
                    <a:pt x="571" y="67"/>
                  </a:lnTo>
                  <a:lnTo>
                    <a:pt x="572" y="66"/>
                  </a:lnTo>
                  <a:lnTo>
                    <a:pt x="572" y="64"/>
                  </a:lnTo>
                  <a:lnTo>
                    <a:pt x="572" y="63"/>
                  </a:lnTo>
                  <a:lnTo>
                    <a:pt x="572" y="59"/>
                  </a:lnTo>
                  <a:lnTo>
                    <a:pt x="571" y="58"/>
                  </a:lnTo>
                  <a:lnTo>
                    <a:pt x="571" y="57"/>
                  </a:lnTo>
                  <a:lnTo>
                    <a:pt x="570" y="55"/>
                  </a:lnTo>
                  <a:lnTo>
                    <a:pt x="569" y="53"/>
                  </a:lnTo>
                  <a:lnTo>
                    <a:pt x="567" y="52"/>
                  </a:lnTo>
                  <a:lnTo>
                    <a:pt x="566" y="50"/>
                  </a:lnTo>
                  <a:lnTo>
                    <a:pt x="565" y="49"/>
                  </a:lnTo>
                  <a:lnTo>
                    <a:pt x="563" y="47"/>
                  </a:lnTo>
                  <a:lnTo>
                    <a:pt x="561" y="46"/>
                  </a:lnTo>
                  <a:lnTo>
                    <a:pt x="559" y="44"/>
                  </a:lnTo>
                  <a:lnTo>
                    <a:pt x="557" y="43"/>
                  </a:lnTo>
                  <a:lnTo>
                    <a:pt x="555" y="41"/>
                  </a:lnTo>
                  <a:lnTo>
                    <a:pt x="552" y="40"/>
                  </a:lnTo>
                  <a:lnTo>
                    <a:pt x="549" y="38"/>
                  </a:lnTo>
                  <a:lnTo>
                    <a:pt x="547" y="37"/>
                  </a:lnTo>
                  <a:lnTo>
                    <a:pt x="544" y="35"/>
                  </a:lnTo>
                  <a:lnTo>
                    <a:pt x="541" y="34"/>
                  </a:lnTo>
                  <a:lnTo>
                    <a:pt x="537" y="33"/>
                  </a:lnTo>
                  <a:lnTo>
                    <a:pt x="534" y="31"/>
                  </a:lnTo>
                  <a:lnTo>
                    <a:pt x="531" y="30"/>
                  </a:lnTo>
                  <a:lnTo>
                    <a:pt x="527" y="29"/>
                  </a:lnTo>
                  <a:lnTo>
                    <a:pt x="523" y="27"/>
                  </a:lnTo>
                  <a:lnTo>
                    <a:pt x="519" y="26"/>
                  </a:lnTo>
                  <a:lnTo>
                    <a:pt x="515" y="25"/>
                  </a:lnTo>
                  <a:lnTo>
                    <a:pt x="511" y="24"/>
                  </a:lnTo>
                  <a:lnTo>
                    <a:pt x="507" y="23"/>
                  </a:lnTo>
                  <a:lnTo>
                    <a:pt x="502" y="21"/>
                  </a:lnTo>
                  <a:lnTo>
                    <a:pt x="497" y="20"/>
                  </a:lnTo>
                  <a:lnTo>
                    <a:pt x="493" y="19"/>
                  </a:lnTo>
                  <a:lnTo>
                    <a:pt x="488" y="18"/>
                  </a:lnTo>
                  <a:lnTo>
                    <a:pt x="478" y="16"/>
                  </a:lnTo>
                  <a:lnTo>
                    <a:pt x="473" y="15"/>
                  </a:lnTo>
                  <a:lnTo>
                    <a:pt x="468" y="14"/>
                  </a:lnTo>
                  <a:lnTo>
                    <a:pt x="462" y="13"/>
                  </a:lnTo>
                  <a:lnTo>
                    <a:pt x="457" y="12"/>
                  </a:lnTo>
                  <a:lnTo>
                    <a:pt x="451" y="11"/>
                  </a:lnTo>
                  <a:lnTo>
                    <a:pt x="446" y="11"/>
                  </a:lnTo>
                  <a:lnTo>
                    <a:pt x="440" y="9"/>
                  </a:lnTo>
                  <a:lnTo>
                    <a:pt x="434" y="9"/>
                  </a:lnTo>
                  <a:lnTo>
                    <a:pt x="428" y="8"/>
                  </a:lnTo>
                  <a:lnTo>
                    <a:pt x="422" y="7"/>
                  </a:lnTo>
                  <a:lnTo>
                    <a:pt x="416" y="7"/>
                  </a:lnTo>
                  <a:lnTo>
                    <a:pt x="410" y="6"/>
                  </a:lnTo>
                  <a:lnTo>
                    <a:pt x="404" y="5"/>
                  </a:lnTo>
                  <a:lnTo>
                    <a:pt x="397" y="5"/>
                  </a:lnTo>
                  <a:lnTo>
                    <a:pt x="391" y="4"/>
                  </a:lnTo>
                  <a:lnTo>
                    <a:pt x="384" y="3"/>
                  </a:lnTo>
                  <a:lnTo>
                    <a:pt x="378" y="3"/>
                  </a:lnTo>
                  <a:lnTo>
                    <a:pt x="371" y="3"/>
                  </a:lnTo>
                  <a:lnTo>
                    <a:pt x="364" y="2"/>
                  </a:lnTo>
                  <a:lnTo>
                    <a:pt x="357" y="1"/>
                  </a:lnTo>
                  <a:lnTo>
                    <a:pt x="351" y="1"/>
                  </a:lnTo>
                  <a:lnTo>
                    <a:pt x="344" y="1"/>
                  </a:lnTo>
                  <a:lnTo>
                    <a:pt x="337" y="1"/>
                  </a:lnTo>
                  <a:lnTo>
                    <a:pt x="330" y="0"/>
                  </a:lnTo>
                  <a:lnTo>
                    <a:pt x="323" y="0"/>
                  </a:lnTo>
                  <a:lnTo>
                    <a:pt x="315" y="0"/>
                  </a:lnTo>
                  <a:lnTo>
                    <a:pt x="308" y="0"/>
                  </a:lnTo>
                  <a:lnTo>
                    <a:pt x="301" y="0"/>
                  </a:lnTo>
                  <a:lnTo>
                    <a:pt x="293" y="0"/>
                  </a:lnTo>
                  <a:lnTo>
                    <a:pt x="286" y="0"/>
                  </a:lnTo>
                  <a:lnTo>
                    <a:pt x="271" y="0"/>
                  </a:lnTo>
                  <a:lnTo>
                    <a:pt x="264" y="0"/>
                  </a:lnTo>
                  <a:lnTo>
                    <a:pt x="257" y="0"/>
                  </a:lnTo>
                  <a:lnTo>
                    <a:pt x="250" y="0"/>
                  </a:lnTo>
                  <a:lnTo>
                    <a:pt x="243" y="0"/>
                  </a:lnTo>
                  <a:lnTo>
                    <a:pt x="235" y="1"/>
                  </a:lnTo>
                  <a:lnTo>
                    <a:pt x="229" y="1"/>
                  </a:lnTo>
                  <a:lnTo>
                    <a:pt x="221" y="1"/>
                  </a:lnTo>
                  <a:lnTo>
                    <a:pt x="215" y="1"/>
                  </a:lnTo>
                  <a:lnTo>
                    <a:pt x="208" y="2"/>
                  </a:lnTo>
                  <a:lnTo>
                    <a:pt x="201" y="3"/>
                  </a:lnTo>
                  <a:lnTo>
                    <a:pt x="194" y="3"/>
                  </a:lnTo>
                  <a:lnTo>
                    <a:pt x="188" y="3"/>
                  </a:lnTo>
                  <a:lnTo>
                    <a:pt x="181" y="4"/>
                  </a:lnTo>
                  <a:lnTo>
                    <a:pt x="175" y="5"/>
                  </a:lnTo>
                  <a:lnTo>
                    <a:pt x="168" y="5"/>
                  </a:lnTo>
                  <a:lnTo>
                    <a:pt x="162" y="6"/>
                  </a:lnTo>
                  <a:lnTo>
                    <a:pt x="156" y="7"/>
                  </a:lnTo>
                  <a:lnTo>
                    <a:pt x="150" y="7"/>
                  </a:lnTo>
                  <a:lnTo>
                    <a:pt x="144" y="8"/>
                  </a:lnTo>
                  <a:lnTo>
                    <a:pt x="138" y="9"/>
                  </a:lnTo>
                  <a:lnTo>
                    <a:pt x="132" y="9"/>
                  </a:lnTo>
                  <a:lnTo>
                    <a:pt x="126" y="11"/>
                  </a:lnTo>
                  <a:lnTo>
                    <a:pt x="120" y="11"/>
                  </a:lnTo>
                  <a:lnTo>
                    <a:pt x="115" y="12"/>
                  </a:lnTo>
                  <a:lnTo>
                    <a:pt x="109" y="13"/>
                  </a:lnTo>
                  <a:lnTo>
                    <a:pt x="104" y="14"/>
                  </a:lnTo>
                  <a:lnTo>
                    <a:pt x="99" y="15"/>
                  </a:lnTo>
                  <a:lnTo>
                    <a:pt x="93" y="16"/>
                  </a:lnTo>
                  <a:lnTo>
                    <a:pt x="89" y="17"/>
                  </a:lnTo>
                  <a:lnTo>
                    <a:pt x="84" y="18"/>
                  </a:lnTo>
                  <a:lnTo>
                    <a:pt x="74" y="20"/>
                  </a:lnTo>
                  <a:lnTo>
                    <a:pt x="70" y="21"/>
                  </a:lnTo>
                  <a:lnTo>
                    <a:pt x="65" y="23"/>
                  </a:lnTo>
                  <a:lnTo>
                    <a:pt x="61" y="24"/>
                  </a:lnTo>
                  <a:lnTo>
                    <a:pt x="57" y="25"/>
                  </a:lnTo>
                  <a:lnTo>
                    <a:pt x="53" y="26"/>
                  </a:lnTo>
                  <a:lnTo>
                    <a:pt x="49" y="27"/>
                  </a:lnTo>
                  <a:lnTo>
                    <a:pt x="45" y="29"/>
                  </a:lnTo>
                  <a:lnTo>
                    <a:pt x="41" y="30"/>
                  </a:lnTo>
                  <a:lnTo>
                    <a:pt x="38" y="31"/>
                  </a:lnTo>
                  <a:lnTo>
                    <a:pt x="35" y="33"/>
                  </a:lnTo>
                  <a:lnTo>
                    <a:pt x="31" y="34"/>
                  </a:lnTo>
                  <a:lnTo>
                    <a:pt x="28" y="35"/>
                  </a:lnTo>
                  <a:lnTo>
                    <a:pt x="25" y="37"/>
                  </a:lnTo>
                  <a:lnTo>
                    <a:pt x="23" y="38"/>
                  </a:lnTo>
                  <a:lnTo>
                    <a:pt x="20" y="40"/>
                  </a:lnTo>
                  <a:lnTo>
                    <a:pt x="17" y="41"/>
                  </a:lnTo>
                  <a:lnTo>
                    <a:pt x="15" y="43"/>
                  </a:lnTo>
                  <a:lnTo>
                    <a:pt x="13" y="44"/>
                  </a:lnTo>
                  <a:lnTo>
                    <a:pt x="11" y="46"/>
                  </a:lnTo>
                  <a:lnTo>
                    <a:pt x="9" y="47"/>
                  </a:lnTo>
                  <a:lnTo>
                    <a:pt x="7" y="49"/>
                  </a:lnTo>
                  <a:lnTo>
                    <a:pt x="6" y="50"/>
                  </a:lnTo>
                  <a:lnTo>
                    <a:pt x="5" y="52"/>
                  </a:lnTo>
                  <a:lnTo>
                    <a:pt x="3" y="53"/>
                  </a:lnTo>
                  <a:lnTo>
                    <a:pt x="2" y="55"/>
                  </a:lnTo>
                  <a:lnTo>
                    <a:pt x="1" y="57"/>
                  </a:lnTo>
                  <a:lnTo>
                    <a:pt x="1" y="58"/>
                  </a:lnTo>
                  <a:lnTo>
                    <a:pt x="0" y="59"/>
                  </a:lnTo>
                  <a:lnTo>
                    <a:pt x="0" y="61"/>
                  </a:lnTo>
                  <a:lnTo>
                    <a:pt x="0" y="63"/>
                  </a:lnTo>
                  <a:lnTo>
                    <a:pt x="0" y="66"/>
                  </a:lnTo>
                  <a:lnTo>
                    <a:pt x="1" y="67"/>
                  </a:lnTo>
                  <a:lnTo>
                    <a:pt x="1" y="69"/>
                  </a:lnTo>
                  <a:lnTo>
                    <a:pt x="2" y="71"/>
                  </a:lnTo>
                  <a:lnTo>
                    <a:pt x="3" y="72"/>
                  </a:lnTo>
                  <a:lnTo>
                    <a:pt x="5" y="74"/>
                  </a:lnTo>
                  <a:lnTo>
                    <a:pt x="6" y="75"/>
                  </a:lnTo>
                  <a:lnTo>
                    <a:pt x="7" y="77"/>
                  </a:lnTo>
                  <a:lnTo>
                    <a:pt x="9" y="79"/>
                  </a:lnTo>
                  <a:lnTo>
                    <a:pt x="11" y="80"/>
                  </a:lnTo>
                  <a:lnTo>
                    <a:pt x="13" y="81"/>
                  </a:lnTo>
                  <a:lnTo>
                    <a:pt x="15" y="83"/>
                  </a:lnTo>
                  <a:lnTo>
                    <a:pt x="17" y="84"/>
                  </a:lnTo>
                  <a:lnTo>
                    <a:pt x="20" y="86"/>
                  </a:lnTo>
                  <a:lnTo>
                    <a:pt x="23" y="87"/>
                  </a:lnTo>
                  <a:lnTo>
                    <a:pt x="25" y="89"/>
                  </a:lnTo>
                  <a:lnTo>
                    <a:pt x="28" y="90"/>
                  </a:lnTo>
                  <a:lnTo>
                    <a:pt x="31" y="91"/>
                  </a:lnTo>
                  <a:lnTo>
                    <a:pt x="35" y="93"/>
                  </a:lnTo>
                  <a:lnTo>
                    <a:pt x="38" y="94"/>
                  </a:lnTo>
                  <a:lnTo>
                    <a:pt x="41" y="95"/>
                  </a:lnTo>
                  <a:lnTo>
                    <a:pt x="45" y="97"/>
                  </a:lnTo>
                  <a:lnTo>
                    <a:pt x="49" y="98"/>
                  </a:lnTo>
                  <a:lnTo>
                    <a:pt x="53" y="99"/>
                  </a:lnTo>
                  <a:lnTo>
                    <a:pt x="57" y="101"/>
                  </a:lnTo>
                  <a:lnTo>
                    <a:pt x="61" y="101"/>
                  </a:lnTo>
                  <a:lnTo>
                    <a:pt x="65" y="103"/>
                  </a:lnTo>
                  <a:lnTo>
                    <a:pt x="70" y="104"/>
                  </a:lnTo>
                  <a:lnTo>
                    <a:pt x="74" y="105"/>
                  </a:lnTo>
                  <a:lnTo>
                    <a:pt x="79" y="106"/>
                  </a:lnTo>
                  <a:lnTo>
                    <a:pt x="84" y="107"/>
                  </a:lnTo>
                  <a:lnTo>
                    <a:pt x="93" y="109"/>
                  </a:lnTo>
                  <a:lnTo>
                    <a:pt x="99" y="110"/>
                  </a:lnTo>
                  <a:lnTo>
                    <a:pt x="104" y="111"/>
                  </a:lnTo>
                  <a:lnTo>
                    <a:pt x="109" y="112"/>
                  </a:lnTo>
                  <a:lnTo>
                    <a:pt x="115" y="113"/>
                  </a:lnTo>
                  <a:lnTo>
                    <a:pt x="120" y="114"/>
                  </a:lnTo>
                  <a:lnTo>
                    <a:pt x="126" y="115"/>
                  </a:lnTo>
                  <a:lnTo>
                    <a:pt x="132" y="116"/>
                  </a:lnTo>
                  <a:lnTo>
                    <a:pt x="138" y="117"/>
                  </a:lnTo>
                  <a:lnTo>
                    <a:pt x="144" y="117"/>
                  </a:lnTo>
                  <a:lnTo>
                    <a:pt x="150" y="118"/>
                  </a:lnTo>
                  <a:lnTo>
                    <a:pt x="156" y="119"/>
                  </a:lnTo>
                  <a:lnTo>
                    <a:pt x="162" y="119"/>
                  </a:lnTo>
                  <a:lnTo>
                    <a:pt x="168" y="120"/>
                  </a:lnTo>
                  <a:lnTo>
                    <a:pt x="175" y="121"/>
                  </a:lnTo>
                  <a:lnTo>
                    <a:pt x="181" y="121"/>
                  </a:lnTo>
                  <a:lnTo>
                    <a:pt x="188" y="122"/>
                  </a:lnTo>
                  <a:lnTo>
                    <a:pt x="194" y="122"/>
                  </a:lnTo>
                  <a:lnTo>
                    <a:pt x="201" y="123"/>
                  </a:lnTo>
                  <a:lnTo>
                    <a:pt x="208" y="123"/>
                  </a:lnTo>
                  <a:lnTo>
                    <a:pt x="215" y="123"/>
                  </a:lnTo>
                  <a:lnTo>
                    <a:pt x="221" y="124"/>
                  </a:lnTo>
                  <a:lnTo>
                    <a:pt x="229" y="124"/>
                  </a:lnTo>
                  <a:lnTo>
                    <a:pt x="235" y="125"/>
                  </a:lnTo>
                  <a:lnTo>
                    <a:pt x="243" y="125"/>
                  </a:lnTo>
                  <a:lnTo>
                    <a:pt x="250" y="125"/>
                  </a:lnTo>
                  <a:lnTo>
                    <a:pt x="257" y="125"/>
                  </a:lnTo>
                  <a:lnTo>
                    <a:pt x="264" y="125"/>
                  </a:lnTo>
                  <a:lnTo>
                    <a:pt x="271" y="125"/>
                  </a:lnTo>
                  <a:lnTo>
                    <a:pt x="279" y="125"/>
                  </a:lnTo>
                  <a:lnTo>
                    <a:pt x="286" y="126"/>
                  </a:lnTo>
                </a:path>
              </a:pathLst>
            </a:custGeom>
            <a:grpFill/>
            <a:ln w="9525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0"/>
              </a:endParaRPr>
            </a:p>
          </p:txBody>
        </p:sp>
      </p:grpSp>
      <p:sp>
        <p:nvSpPr>
          <p:cNvPr id="185" name="Freeform 184"/>
          <p:cNvSpPr/>
          <p:nvPr/>
        </p:nvSpPr>
        <p:spPr bwMode="auto">
          <a:xfrm>
            <a:off x="3609565" y="1878707"/>
            <a:ext cx="77042" cy="238242"/>
          </a:xfrm>
          <a:custGeom>
            <a:avLst/>
            <a:gdLst>
              <a:gd name="connsiteX0" fmla="*/ 0 w 46618"/>
              <a:gd name="connsiteY0" fmla="*/ 0 h 193261"/>
              <a:gd name="connsiteX1" fmla="*/ 41411 w 46618"/>
              <a:gd name="connsiteY1" fmla="*/ 46014 h 193261"/>
              <a:gd name="connsiteX2" fmla="*/ 46012 w 46618"/>
              <a:gd name="connsiteY2" fmla="*/ 193261 h 193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618" h="193261">
                <a:moveTo>
                  <a:pt x="0" y="0"/>
                </a:moveTo>
                <a:cubicBezTo>
                  <a:pt x="16871" y="6902"/>
                  <a:pt x="33742" y="13804"/>
                  <a:pt x="41411" y="46014"/>
                </a:cubicBezTo>
                <a:cubicBezTo>
                  <a:pt x="49080" y="78224"/>
                  <a:pt x="46012" y="193261"/>
                  <a:pt x="46012" y="193261"/>
                </a:cubicBezTo>
              </a:path>
            </a:pathLst>
          </a:custGeom>
          <a:ln w="9525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36945" tIns="68473" rIns="136945" bIns="6847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6" name="Freeform 185"/>
          <p:cNvSpPr/>
          <p:nvPr/>
        </p:nvSpPr>
        <p:spPr bwMode="auto">
          <a:xfrm>
            <a:off x="3616362" y="1846941"/>
            <a:ext cx="99702" cy="265470"/>
          </a:xfrm>
          <a:custGeom>
            <a:avLst/>
            <a:gdLst>
              <a:gd name="connsiteX0" fmla="*/ 0 w 46618"/>
              <a:gd name="connsiteY0" fmla="*/ 0 h 193261"/>
              <a:gd name="connsiteX1" fmla="*/ 41411 w 46618"/>
              <a:gd name="connsiteY1" fmla="*/ 46014 h 193261"/>
              <a:gd name="connsiteX2" fmla="*/ 46012 w 46618"/>
              <a:gd name="connsiteY2" fmla="*/ 193261 h 193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618" h="193261">
                <a:moveTo>
                  <a:pt x="0" y="0"/>
                </a:moveTo>
                <a:cubicBezTo>
                  <a:pt x="16871" y="6902"/>
                  <a:pt x="33742" y="13804"/>
                  <a:pt x="41411" y="46014"/>
                </a:cubicBezTo>
                <a:cubicBezTo>
                  <a:pt x="49080" y="78224"/>
                  <a:pt x="46012" y="193261"/>
                  <a:pt x="46012" y="193261"/>
                </a:cubicBezTo>
              </a:path>
            </a:pathLst>
          </a:custGeom>
          <a:ln w="9525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36945" tIns="68473" rIns="136945" bIns="6847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7" name="Freeform 186"/>
          <p:cNvSpPr/>
          <p:nvPr/>
        </p:nvSpPr>
        <p:spPr bwMode="auto">
          <a:xfrm>
            <a:off x="3598235" y="1903666"/>
            <a:ext cx="58915" cy="208745"/>
          </a:xfrm>
          <a:custGeom>
            <a:avLst/>
            <a:gdLst>
              <a:gd name="connsiteX0" fmla="*/ 0 w 46618"/>
              <a:gd name="connsiteY0" fmla="*/ 0 h 193261"/>
              <a:gd name="connsiteX1" fmla="*/ 41411 w 46618"/>
              <a:gd name="connsiteY1" fmla="*/ 46014 h 193261"/>
              <a:gd name="connsiteX2" fmla="*/ 46012 w 46618"/>
              <a:gd name="connsiteY2" fmla="*/ 193261 h 193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618" h="193261">
                <a:moveTo>
                  <a:pt x="0" y="0"/>
                </a:moveTo>
                <a:cubicBezTo>
                  <a:pt x="16871" y="6902"/>
                  <a:pt x="33742" y="13804"/>
                  <a:pt x="41411" y="46014"/>
                </a:cubicBezTo>
                <a:cubicBezTo>
                  <a:pt x="49080" y="78224"/>
                  <a:pt x="46012" y="193261"/>
                  <a:pt x="46012" y="193261"/>
                </a:cubicBezTo>
              </a:path>
            </a:pathLst>
          </a:custGeom>
          <a:ln w="9525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36945" tIns="68473" rIns="136945" bIns="68473"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6642" name="Group 15"/>
          <p:cNvGrpSpPr>
            <a:grpSpLocks/>
          </p:cNvGrpSpPr>
          <p:nvPr/>
        </p:nvGrpSpPr>
        <p:grpSpPr bwMode="auto">
          <a:xfrm>
            <a:off x="2141226" y="1595087"/>
            <a:ext cx="473585" cy="428834"/>
            <a:chOff x="1167645" y="1098293"/>
            <a:chExt cx="380575" cy="350830"/>
          </a:xfrm>
        </p:grpSpPr>
        <p:sp>
          <p:nvSpPr>
            <p:cNvPr id="196" name="Rounded Rectangle 195"/>
            <p:cNvSpPr/>
            <p:nvPr/>
          </p:nvSpPr>
          <p:spPr>
            <a:xfrm>
              <a:off x="1169467" y="1152124"/>
              <a:ext cx="375112" cy="296999"/>
            </a:xfrm>
            <a:prstGeom prst="roundRect">
              <a:avLst>
                <a:gd name="adj" fmla="val 28607"/>
              </a:avLst>
            </a:prstGeom>
            <a:solidFill>
              <a:schemeClr val="bg1"/>
            </a:solidFill>
            <a:ln w="952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1169467" y="1098293"/>
              <a:ext cx="375112" cy="207900"/>
            </a:xfrm>
            <a:prstGeom prst="rect">
              <a:avLst/>
            </a:prstGeom>
            <a:solidFill>
              <a:schemeClr val="bg1"/>
            </a:solidFill>
            <a:ln w="9525" cmpd="sng">
              <a:solidFill>
                <a:schemeClr val="bg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98" name="Straight Connector 197"/>
            <p:cNvCxnSpPr/>
            <p:nvPr/>
          </p:nvCxnSpPr>
          <p:spPr>
            <a:xfrm flipV="1">
              <a:off x="1544578" y="1168830"/>
              <a:ext cx="0" cy="14293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/>
          </p:nvCxnSpPr>
          <p:spPr>
            <a:xfrm flipV="1">
              <a:off x="1169432" y="1168830"/>
              <a:ext cx="0" cy="209755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/>
            <p:nvPr/>
          </p:nvCxnSpPr>
          <p:spPr>
            <a:xfrm>
              <a:off x="1167645" y="1172543"/>
              <a:ext cx="380575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1" name="Down Arrow 190"/>
          <p:cNvSpPr/>
          <p:nvPr/>
        </p:nvSpPr>
        <p:spPr bwMode="auto">
          <a:xfrm flipV="1">
            <a:off x="2331567" y="2032997"/>
            <a:ext cx="95170" cy="272276"/>
          </a:xfrm>
          <a:prstGeom prst="downArrow">
            <a:avLst>
              <a:gd name="adj1" fmla="val 50000"/>
              <a:gd name="adj2" fmla="val 69354"/>
            </a:avLst>
          </a:prstGeom>
          <a:solidFill>
            <a:srgbClr val="0070C0"/>
          </a:solidFill>
          <a:ln w="6350" cmpd="sng"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6945" tIns="68473" rIns="136945" bIns="6847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Freeform 18"/>
          <p:cNvSpPr>
            <a:spLocks/>
          </p:cNvSpPr>
          <p:nvPr/>
        </p:nvSpPr>
        <p:spPr bwMode="auto">
          <a:xfrm>
            <a:off x="3460011" y="2262164"/>
            <a:ext cx="382947" cy="87422"/>
          </a:xfrm>
          <a:custGeom>
            <a:avLst/>
            <a:gdLst>
              <a:gd name="T0" fmla="*/ 571 w 572"/>
              <a:gd name="T1" fmla="*/ 1 h 141"/>
              <a:gd name="T2" fmla="*/ 571 w 572"/>
              <a:gd name="T3" fmla="*/ 3 h 141"/>
              <a:gd name="T4" fmla="*/ 571 w 572"/>
              <a:gd name="T5" fmla="*/ 14 h 141"/>
              <a:gd name="T6" fmla="*/ 570 w 572"/>
              <a:gd name="T7" fmla="*/ 29 h 141"/>
              <a:gd name="T8" fmla="*/ 569 w 572"/>
              <a:gd name="T9" fmla="*/ 47 h 141"/>
              <a:gd name="T10" fmla="*/ 569 w 572"/>
              <a:gd name="T11" fmla="*/ 65 h 141"/>
              <a:gd name="T12" fmla="*/ 568 w 572"/>
              <a:gd name="T13" fmla="*/ 77 h 141"/>
              <a:gd name="T14" fmla="*/ 568 w 572"/>
              <a:gd name="T15" fmla="*/ 83 h 141"/>
              <a:gd name="T16" fmla="*/ 563 w 572"/>
              <a:gd name="T17" fmla="*/ 90 h 141"/>
              <a:gd name="T18" fmla="*/ 557 w 572"/>
              <a:gd name="T19" fmla="*/ 95 h 141"/>
              <a:gd name="T20" fmla="*/ 549 w 572"/>
              <a:gd name="T21" fmla="*/ 100 h 141"/>
              <a:gd name="T22" fmla="*/ 540 w 572"/>
              <a:gd name="T23" fmla="*/ 105 h 141"/>
              <a:gd name="T24" fmla="*/ 529 w 572"/>
              <a:gd name="T25" fmla="*/ 110 h 141"/>
              <a:gd name="T26" fmla="*/ 515 w 572"/>
              <a:gd name="T27" fmla="*/ 114 h 141"/>
              <a:gd name="T28" fmla="*/ 501 w 572"/>
              <a:gd name="T29" fmla="*/ 118 h 141"/>
              <a:gd name="T30" fmla="*/ 479 w 572"/>
              <a:gd name="T31" fmla="*/ 123 h 141"/>
              <a:gd name="T32" fmla="*/ 458 w 572"/>
              <a:gd name="T33" fmla="*/ 127 h 141"/>
              <a:gd name="T34" fmla="*/ 435 w 572"/>
              <a:gd name="T35" fmla="*/ 131 h 141"/>
              <a:gd name="T36" fmla="*/ 411 w 572"/>
              <a:gd name="T37" fmla="*/ 133 h 141"/>
              <a:gd name="T38" fmla="*/ 386 w 572"/>
              <a:gd name="T39" fmla="*/ 136 h 141"/>
              <a:gd name="T40" fmla="*/ 360 w 572"/>
              <a:gd name="T41" fmla="*/ 138 h 141"/>
              <a:gd name="T42" fmla="*/ 332 w 572"/>
              <a:gd name="T43" fmla="*/ 139 h 141"/>
              <a:gd name="T44" fmla="*/ 303 w 572"/>
              <a:gd name="T45" fmla="*/ 140 h 141"/>
              <a:gd name="T46" fmla="*/ 267 w 572"/>
              <a:gd name="T47" fmla="*/ 140 h 141"/>
              <a:gd name="T48" fmla="*/ 238 w 572"/>
              <a:gd name="T49" fmla="*/ 139 h 141"/>
              <a:gd name="T50" fmla="*/ 210 w 572"/>
              <a:gd name="T51" fmla="*/ 137 h 141"/>
              <a:gd name="T52" fmla="*/ 183 w 572"/>
              <a:gd name="T53" fmla="*/ 135 h 141"/>
              <a:gd name="T54" fmla="*/ 158 w 572"/>
              <a:gd name="T55" fmla="*/ 133 h 141"/>
              <a:gd name="T56" fmla="*/ 134 w 572"/>
              <a:gd name="T57" fmla="*/ 130 h 141"/>
              <a:gd name="T58" fmla="*/ 111 w 572"/>
              <a:gd name="T59" fmla="*/ 126 h 141"/>
              <a:gd name="T60" fmla="*/ 90 w 572"/>
              <a:gd name="T61" fmla="*/ 122 h 141"/>
              <a:gd name="T62" fmla="*/ 77 w 572"/>
              <a:gd name="T63" fmla="*/ 119 h 141"/>
              <a:gd name="T64" fmla="*/ 70 w 572"/>
              <a:gd name="T65" fmla="*/ 117 h 141"/>
              <a:gd name="T66" fmla="*/ 62 w 572"/>
              <a:gd name="T67" fmla="*/ 115 h 141"/>
              <a:gd name="T68" fmla="*/ 55 w 572"/>
              <a:gd name="T69" fmla="*/ 113 h 141"/>
              <a:gd name="T70" fmla="*/ 47 w 572"/>
              <a:gd name="T71" fmla="*/ 110 h 141"/>
              <a:gd name="T72" fmla="*/ 41 w 572"/>
              <a:gd name="T73" fmla="*/ 107 h 141"/>
              <a:gd name="T74" fmla="*/ 35 w 572"/>
              <a:gd name="T75" fmla="*/ 105 h 141"/>
              <a:gd name="T76" fmla="*/ 29 w 572"/>
              <a:gd name="T77" fmla="*/ 103 h 141"/>
              <a:gd name="T78" fmla="*/ 23 w 572"/>
              <a:gd name="T79" fmla="*/ 99 h 141"/>
              <a:gd name="T80" fmla="*/ 18 w 572"/>
              <a:gd name="T81" fmla="*/ 97 h 141"/>
              <a:gd name="T82" fmla="*/ 14 w 572"/>
              <a:gd name="T83" fmla="*/ 94 h 141"/>
              <a:gd name="T84" fmla="*/ 11 w 572"/>
              <a:gd name="T85" fmla="*/ 91 h 141"/>
              <a:gd name="T86" fmla="*/ 8 w 572"/>
              <a:gd name="T87" fmla="*/ 89 h 141"/>
              <a:gd name="T88" fmla="*/ 6 w 572"/>
              <a:gd name="T89" fmla="*/ 87 h 141"/>
              <a:gd name="T90" fmla="*/ 4 w 572"/>
              <a:gd name="T91" fmla="*/ 84 h 141"/>
              <a:gd name="T92" fmla="*/ 2 w 572"/>
              <a:gd name="T93" fmla="*/ 81 h 141"/>
              <a:gd name="T94" fmla="*/ 1 w 572"/>
              <a:gd name="T95" fmla="*/ 72 h 141"/>
              <a:gd name="T96" fmla="*/ 0 w 572"/>
              <a:gd name="T97" fmla="*/ 59 h 141"/>
              <a:gd name="T98" fmla="*/ 0 w 572"/>
              <a:gd name="T99" fmla="*/ 43 h 141"/>
              <a:gd name="T100" fmla="*/ 0 w 572"/>
              <a:gd name="T101" fmla="*/ 28 h 141"/>
              <a:gd name="T102" fmla="*/ 0 w 572"/>
              <a:gd name="T103" fmla="*/ 15 h 141"/>
              <a:gd name="T104" fmla="*/ 0 w 572"/>
              <a:gd name="T105" fmla="*/ 6 h 141"/>
              <a:gd name="T106" fmla="*/ 0 w 572"/>
              <a:gd name="T107" fmla="*/ 5 h 141"/>
              <a:gd name="T108" fmla="*/ 53 w 572"/>
              <a:gd name="T109" fmla="*/ 7 h 141"/>
              <a:gd name="T110" fmla="*/ 125 w 572"/>
              <a:gd name="T111" fmla="*/ 7 h 141"/>
              <a:gd name="T112" fmla="*/ 196 w 572"/>
              <a:gd name="T113" fmla="*/ 8 h 141"/>
              <a:gd name="T114" fmla="*/ 267 w 572"/>
              <a:gd name="T115" fmla="*/ 8 h 141"/>
              <a:gd name="T116" fmla="*/ 339 w 572"/>
              <a:gd name="T117" fmla="*/ 9 h 141"/>
              <a:gd name="T118" fmla="*/ 410 w 572"/>
              <a:gd name="T119" fmla="*/ 9 h 141"/>
              <a:gd name="T120" fmla="*/ 482 w 572"/>
              <a:gd name="T121" fmla="*/ 9 h 141"/>
              <a:gd name="T122" fmla="*/ 553 w 572"/>
              <a:gd name="T123" fmla="*/ 10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72" h="141">
                <a:moveTo>
                  <a:pt x="571" y="10"/>
                </a:moveTo>
                <a:lnTo>
                  <a:pt x="571" y="3"/>
                </a:lnTo>
                <a:lnTo>
                  <a:pt x="571" y="2"/>
                </a:lnTo>
                <a:lnTo>
                  <a:pt x="571" y="1"/>
                </a:lnTo>
                <a:lnTo>
                  <a:pt x="571" y="0"/>
                </a:lnTo>
                <a:lnTo>
                  <a:pt x="571" y="1"/>
                </a:lnTo>
                <a:lnTo>
                  <a:pt x="571" y="1"/>
                </a:lnTo>
                <a:lnTo>
                  <a:pt x="571" y="3"/>
                </a:lnTo>
                <a:lnTo>
                  <a:pt x="571" y="5"/>
                </a:lnTo>
                <a:lnTo>
                  <a:pt x="571" y="7"/>
                </a:lnTo>
                <a:lnTo>
                  <a:pt x="571" y="10"/>
                </a:lnTo>
                <a:lnTo>
                  <a:pt x="571" y="14"/>
                </a:lnTo>
                <a:lnTo>
                  <a:pt x="571" y="17"/>
                </a:lnTo>
                <a:lnTo>
                  <a:pt x="570" y="21"/>
                </a:lnTo>
                <a:lnTo>
                  <a:pt x="570" y="25"/>
                </a:lnTo>
                <a:lnTo>
                  <a:pt x="570" y="29"/>
                </a:lnTo>
                <a:lnTo>
                  <a:pt x="570" y="34"/>
                </a:lnTo>
                <a:lnTo>
                  <a:pt x="570" y="39"/>
                </a:lnTo>
                <a:lnTo>
                  <a:pt x="570" y="43"/>
                </a:lnTo>
                <a:lnTo>
                  <a:pt x="569" y="47"/>
                </a:lnTo>
                <a:lnTo>
                  <a:pt x="569" y="52"/>
                </a:lnTo>
                <a:lnTo>
                  <a:pt x="569" y="56"/>
                </a:lnTo>
                <a:lnTo>
                  <a:pt x="569" y="61"/>
                </a:lnTo>
                <a:lnTo>
                  <a:pt x="569" y="65"/>
                </a:lnTo>
                <a:lnTo>
                  <a:pt x="569" y="68"/>
                </a:lnTo>
                <a:lnTo>
                  <a:pt x="569" y="71"/>
                </a:lnTo>
                <a:lnTo>
                  <a:pt x="568" y="75"/>
                </a:lnTo>
                <a:lnTo>
                  <a:pt x="568" y="77"/>
                </a:lnTo>
                <a:lnTo>
                  <a:pt x="568" y="79"/>
                </a:lnTo>
                <a:lnTo>
                  <a:pt x="568" y="81"/>
                </a:lnTo>
                <a:lnTo>
                  <a:pt x="568" y="82"/>
                </a:lnTo>
                <a:lnTo>
                  <a:pt x="568" y="83"/>
                </a:lnTo>
                <a:lnTo>
                  <a:pt x="566" y="85"/>
                </a:lnTo>
                <a:lnTo>
                  <a:pt x="565" y="87"/>
                </a:lnTo>
                <a:lnTo>
                  <a:pt x="564" y="88"/>
                </a:lnTo>
                <a:lnTo>
                  <a:pt x="563" y="90"/>
                </a:lnTo>
                <a:lnTo>
                  <a:pt x="561" y="91"/>
                </a:lnTo>
                <a:lnTo>
                  <a:pt x="560" y="92"/>
                </a:lnTo>
                <a:lnTo>
                  <a:pt x="558" y="94"/>
                </a:lnTo>
                <a:lnTo>
                  <a:pt x="557" y="95"/>
                </a:lnTo>
                <a:lnTo>
                  <a:pt x="555" y="96"/>
                </a:lnTo>
                <a:lnTo>
                  <a:pt x="553" y="97"/>
                </a:lnTo>
                <a:lnTo>
                  <a:pt x="551" y="99"/>
                </a:lnTo>
                <a:lnTo>
                  <a:pt x="549" y="100"/>
                </a:lnTo>
                <a:lnTo>
                  <a:pt x="547" y="101"/>
                </a:lnTo>
                <a:lnTo>
                  <a:pt x="545" y="103"/>
                </a:lnTo>
                <a:lnTo>
                  <a:pt x="542" y="104"/>
                </a:lnTo>
                <a:lnTo>
                  <a:pt x="540" y="105"/>
                </a:lnTo>
                <a:lnTo>
                  <a:pt x="537" y="106"/>
                </a:lnTo>
                <a:lnTo>
                  <a:pt x="534" y="107"/>
                </a:lnTo>
                <a:lnTo>
                  <a:pt x="531" y="109"/>
                </a:lnTo>
                <a:lnTo>
                  <a:pt x="529" y="110"/>
                </a:lnTo>
                <a:lnTo>
                  <a:pt x="525" y="111"/>
                </a:lnTo>
                <a:lnTo>
                  <a:pt x="522" y="112"/>
                </a:lnTo>
                <a:lnTo>
                  <a:pt x="519" y="113"/>
                </a:lnTo>
                <a:lnTo>
                  <a:pt x="515" y="114"/>
                </a:lnTo>
                <a:lnTo>
                  <a:pt x="512" y="115"/>
                </a:lnTo>
                <a:lnTo>
                  <a:pt x="509" y="116"/>
                </a:lnTo>
                <a:lnTo>
                  <a:pt x="505" y="117"/>
                </a:lnTo>
                <a:lnTo>
                  <a:pt x="501" y="118"/>
                </a:lnTo>
                <a:lnTo>
                  <a:pt x="497" y="119"/>
                </a:lnTo>
                <a:lnTo>
                  <a:pt x="493" y="120"/>
                </a:lnTo>
                <a:lnTo>
                  <a:pt x="489" y="121"/>
                </a:lnTo>
                <a:lnTo>
                  <a:pt x="479" y="123"/>
                </a:lnTo>
                <a:lnTo>
                  <a:pt x="474" y="124"/>
                </a:lnTo>
                <a:lnTo>
                  <a:pt x="469" y="125"/>
                </a:lnTo>
                <a:lnTo>
                  <a:pt x="463" y="126"/>
                </a:lnTo>
                <a:lnTo>
                  <a:pt x="458" y="127"/>
                </a:lnTo>
                <a:lnTo>
                  <a:pt x="453" y="128"/>
                </a:lnTo>
                <a:lnTo>
                  <a:pt x="447" y="129"/>
                </a:lnTo>
                <a:lnTo>
                  <a:pt x="441" y="130"/>
                </a:lnTo>
                <a:lnTo>
                  <a:pt x="435" y="131"/>
                </a:lnTo>
                <a:lnTo>
                  <a:pt x="430" y="131"/>
                </a:lnTo>
                <a:lnTo>
                  <a:pt x="424" y="132"/>
                </a:lnTo>
                <a:lnTo>
                  <a:pt x="418" y="133"/>
                </a:lnTo>
                <a:lnTo>
                  <a:pt x="411" y="133"/>
                </a:lnTo>
                <a:lnTo>
                  <a:pt x="405" y="134"/>
                </a:lnTo>
                <a:lnTo>
                  <a:pt x="399" y="135"/>
                </a:lnTo>
                <a:lnTo>
                  <a:pt x="393" y="135"/>
                </a:lnTo>
                <a:lnTo>
                  <a:pt x="386" y="136"/>
                </a:lnTo>
                <a:lnTo>
                  <a:pt x="380" y="137"/>
                </a:lnTo>
                <a:lnTo>
                  <a:pt x="373" y="137"/>
                </a:lnTo>
                <a:lnTo>
                  <a:pt x="367" y="137"/>
                </a:lnTo>
                <a:lnTo>
                  <a:pt x="360" y="138"/>
                </a:lnTo>
                <a:lnTo>
                  <a:pt x="353" y="138"/>
                </a:lnTo>
                <a:lnTo>
                  <a:pt x="346" y="139"/>
                </a:lnTo>
                <a:lnTo>
                  <a:pt x="339" y="139"/>
                </a:lnTo>
                <a:lnTo>
                  <a:pt x="332" y="139"/>
                </a:lnTo>
                <a:lnTo>
                  <a:pt x="325" y="139"/>
                </a:lnTo>
                <a:lnTo>
                  <a:pt x="318" y="140"/>
                </a:lnTo>
                <a:lnTo>
                  <a:pt x="311" y="140"/>
                </a:lnTo>
                <a:lnTo>
                  <a:pt x="303" y="140"/>
                </a:lnTo>
                <a:lnTo>
                  <a:pt x="296" y="140"/>
                </a:lnTo>
                <a:lnTo>
                  <a:pt x="289" y="140"/>
                </a:lnTo>
                <a:lnTo>
                  <a:pt x="274" y="140"/>
                </a:lnTo>
                <a:lnTo>
                  <a:pt x="267" y="140"/>
                </a:lnTo>
                <a:lnTo>
                  <a:pt x="259" y="140"/>
                </a:lnTo>
                <a:lnTo>
                  <a:pt x="252" y="139"/>
                </a:lnTo>
                <a:lnTo>
                  <a:pt x="245" y="139"/>
                </a:lnTo>
                <a:lnTo>
                  <a:pt x="238" y="139"/>
                </a:lnTo>
                <a:lnTo>
                  <a:pt x="231" y="139"/>
                </a:lnTo>
                <a:lnTo>
                  <a:pt x="224" y="138"/>
                </a:lnTo>
                <a:lnTo>
                  <a:pt x="217" y="138"/>
                </a:lnTo>
                <a:lnTo>
                  <a:pt x="210" y="137"/>
                </a:lnTo>
                <a:lnTo>
                  <a:pt x="203" y="137"/>
                </a:lnTo>
                <a:lnTo>
                  <a:pt x="197" y="137"/>
                </a:lnTo>
                <a:lnTo>
                  <a:pt x="190" y="136"/>
                </a:lnTo>
                <a:lnTo>
                  <a:pt x="183" y="135"/>
                </a:lnTo>
                <a:lnTo>
                  <a:pt x="177" y="135"/>
                </a:lnTo>
                <a:lnTo>
                  <a:pt x="171" y="134"/>
                </a:lnTo>
                <a:lnTo>
                  <a:pt x="164" y="133"/>
                </a:lnTo>
                <a:lnTo>
                  <a:pt x="158" y="133"/>
                </a:lnTo>
                <a:lnTo>
                  <a:pt x="152" y="132"/>
                </a:lnTo>
                <a:lnTo>
                  <a:pt x="145" y="131"/>
                </a:lnTo>
                <a:lnTo>
                  <a:pt x="139" y="131"/>
                </a:lnTo>
                <a:lnTo>
                  <a:pt x="134" y="130"/>
                </a:lnTo>
                <a:lnTo>
                  <a:pt x="128" y="129"/>
                </a:lnTo>
                <a:lnTo>
                  <a:pt x="122" y="128"/>
                </a:lnTo>
                <a:lnTo>
                  <a:pt x="117" y="127"/>
                </a:lnTo>
                <a:lnTo>
                  <a:pt x="111" y="126"/>
                </a:lnTo>
                <a:lnTo>
                  <a:pt x="106" y="125"/>
                </a:lnTo>
                <a:lnTo>
                  <a:pt x="100" y="124"/>
                </a:lnTo>
                <a:lnTo>
                  <a:pt x="95" y="123"/>
                </a:lnTo>
                <a:lnTo>
                  <a:pt x="90" y="122"/>
                </a:lnTo>
                <a:lnTo>
                  <a:pt x="85" y="121"/>
                </a:lnTo>
                <a:lnTo>
                  <a:pt x="81" y="120"/>
                </a:lnTo>
                <a:lnTo>
                  <a:pt x="79" y="120"/>
                </a:lnTo>
                <a:lnTo>
                  <a:pt x="77" y="119"/>
                </a:lnTo>
                <a:lnTo>
                  <a:pt x="75" y="119"/>
                </a:lnTo>
                <a:lnTo>
                  <a:pt x="73" y="118"/>
                </a:lnTo>
                <a:lnTo>
                  <a:pt x="71" y="118"/>
                </a:lnTo>
                <a:lnTo>
                  <a:pt x="70" y="117"/>
                </a:lnTo>
                <a:lnTo>
                  <a:pt x="68" y="117"/>
                </a:lnTo>
                <a:lnTo>
                  <a:pt x="66" y="116"/>
                </a:lnTo>
                <a:lnTo>
                  <a:pt x="64" y="115"/>
                </a:lnTo>
                <a:lnTo>
                  <a:pt x="62" y="115"/>
                </a:lnTo>
                <a:lnTo>
                  <a:pt x="60" y="114"/>
                </a:lnTo>
                <a:lnTo>
                  <a:pt x="58" y="114"/>
                </a:lnTo>
                <a:lnTo>
                  <a:pt x="57" y="113"/>
                </a:lnTo>
                <a:lnTo>
                  <a:pt x="55" y="113"/>
                </a:lnTo>
                <a:lnTo>
                  <a:pt x="53" y="112"/>
                </a:lnTo>
                <a:lnTo>
                  <a:pt x="51" y="111"/>
                </a:lnTo>
                <a:lnTo>
                  <a:pt x="49" y="111"/>
                </a:lnTo>
                <a:lnTo>
                  <a:pt x="47" y="110"/>
                </a:lnTo>
                <a:lnTo>
                  <a:pt x="46" y="109"/>
                </a:lnTo>
                <a:lnTo>
                  <a:pt x="44" y="109"/>
                </a:lnTo>
                <a:lnTo>
                  <a:pt x="42" y="108"/>
                </a:lnTo>
                <a:lnTo>
                  <a:pt x="41" y="107"/>
                </a:lnTo>
                <a:lnTo>
                  <a:pt x="39" y="107"/>
                </a:lnTo>
                <a:lnTo>
                  <a:pt x="37" y="106"/>
                </a:lnTo>
                <a:lnTo>
                  <a:pt x="36" y="105"/>
                </a:lnTo>
                <a:lnTo>
                  <a:pt x="35" y="105"/>
                </a:lnTo>
                <a:lnTo>
                  <a:pt x="33" y="104"/>
                </a:lnTo>
                <a:lnTo>
                  <a:pt x="31" y="104"/>
                </a:lnTo>
                <a:lnTo>
                  <a:pt x="30" y="103"/>
                </a:lnTo>
                <a:lnTo>
                  <a:pt x="29" y="103"/>
                </a:lnTo>
                <a:lnTo>
                  <a:pt x="26" y="101"/>
                </a:lnTo>
                <a:lnTo>
                  <a:pt x="25" y="100"/>
                </a:lnTo>
                <a:lnTo>
                  <a:pt x="24" y="100"/>
                </a:lnTo>
                <a:lnTo>
                  <a:pt x="23" y="99"/>
                </a:lnTo>
                <a:lnTo>
                  <a:pt x="21" y="98"/>
                </a:lnTo>
                <a:lnTo>
                  <a:pt x="20" y="98"/>
                </a:lnTo>
                <a:lnTo>
                  <a:pt x="19" y="97"/>
                </a:lnTo>
                <a:lnTo>
                  <a:pt x="18" y="97"/>
                </a:lnTo>
                <a:lnTo>
                  <a:pt x="17" y="96"/>
                </a:lnTo>
                <a:lnTo>
                  <a:pt x="16" y="95"/>
                </a:lnTo>
                <a:lnTo>
                  <a:pt x="15" y="95"/>
                </a:lnTo>
                <a:lnTo>
                  <a:pt x="14" y="94"/>
                </a:lnTo>
                <a:lnTo>
                  <a:pt x="13" y="93"/>
                </a:lnTo>
                <a:lnTo>
                  <a:pt x="13" y="93"/>
                </a:lnTo>
                <a:lnTo>
                  <a:pt x="12" y="92"/>
                </a:lnTo>
                <a:lnTo>
                  <a:pt x="11" y="91"/>
                </a:lnTo>
                <a:lnTo>
                  <a:pt x="10" y="91"/>
                </a:lnTo>
                <a:lnTo>
                  <a:pt x="9" y="90"/>
                </a:lnTo>
                <a:lnTo>
                  <a:pt x="9" y="89"/>
                </a:lnTo>
                <a:lnTo>
                  <a:pt x="8" y="89"/>
                </a:lnTo>
                <a:lnTo>
                  <a:pt x="7" y="88"/>
                </a:lnTo>
                <a:lnTo>
                  <a:pt x="7" y="88"/>
                </a:lnTo>
                <a:lnTo>
                  <a:pt x="6" y="87"/>
                </a:lnTo>
                <a:lnTo>
                  <a:pt x="6" y="87"/>
                </a:lnTo>
                <a:lnTo>
                  <a:pt x="5" y="86"/>
                </a:lnTo>
                <a:lnTo>
                  <a:pt x="5" y="85"/>
                </a:lnTo>
                <a:lnTo>
                  <a:pt x="4" y="85"/>
                </a:lnTo>
                <a:lnTo>
                  <a:pt x="4" y="84"/>
                </a:lnTo>
                <a:lnTo>
                  <a:pt x="3" y="84"/>
                </a:lnTo>
                <a:lnTo>
                  <a:pt x="3" y="83"/>
                </a:lnTo>
                <a:lnTo>
                  <a:pt x="3" y="83"/>
                </a:lnTo>
                <a:lnTo>
                  <a:pt x="2" y="81"/>
                </a:lnTo>
                <a:lnTo>
                  <a:pt x="2" y="79"/>
                </a:lnTo>
                <a:lnTo>
                  <a:pt x="1" y="77"/>
                </a:lnTo>
                <a:lnTo>
                  <a:pt x="1" y="75"/>
                </a:lnTo>
                <a:lnTo>
                  <a:pt x="1" y="72"/>
                </a:lnTo>
                <a:lnTo>
                  <a:pt x="1" y="69"/>
                </a:lnTo>
                <a:lnTo>
                  <a:pt x="1" y="66"/>
                </a:lnTo>
                <a:lnTo>
                  <a:pt x="1" y="62"/>
                </a:lnTo>
                <a:lnTo>
                  <a:pt x="0" y="59"/>
                </a:lnTo>
                <a:lnTo>
                  <a:pt x="0" y="55"/>
                </a:lnTo>
                <a:lnTo>
                  <a:pt x="0" y="51"/>
                </a:lnTo>
                <a:lnTo>
                  <a:pt x="0" y="47"/>
                </a:lnTo>
                <a:lnTo>
                  <a:pt x="0" y="43"/>
                </a:lnTo>
                <a:lnTo>
                  <a:pt x="0" y="39"/>
                </a:lnTo>
                <a:lnTo>
                  <a:pt x="0" y="35"/>
                </a:lnTo>
                <a:lnTo>
                  <a:pt x="0" y="31"/>
                </a:lnTo>
                <a:lnTo>
                  <a:pt x="0" y="28"/>
                </a:lnTo>
                <a:lnTo>
                  <a:pt x="0" y="24"/>
                </a:lnTo>
                <a:lnTo>
                  <a:pt x="0" y="21"/>
                </a:lnTo>
                <a:lnTo>
                  <a:pt x="0" y="17"/>
                </a:lnTo>
                <a:lnTo>
                  <a:pt x="0" y="15"/>
                </a:lnTo>
                <a:lnTo>
                  <a:pt x="0" y="12"/>
                </a:lnTo>
                <a:lnTo>
                  <a:pt x="0" y="10"/>
                </a:lnTo>
                <a:lnTo>
                  <a:pt x="0" y="8"/>
                </a:lnTo>
                <a:lnTo>
                  <a:pt x="0" y="6"/>
                </a:lnTo>
                <a:lnTo>
                  <a:pt x="0" y="5"/>
                </a:lnTo>
                <a:lnTo>
                  <a:pt x="0" y="5"/>
                </a:lnTo>
                <a:lnTo>
                  <a:pt x="0" y="5"/>
                </a:lnTo>
                <a:lnTo>
                  <a:pt x="0" y="5"/>
                </a:lnTo>
                <a:lnTo>
                  <a:pt x="0" y="6"/>
                </a:lnTo>
                <a:lnTo>
                  <a:pt x="0" y="8"/>
                </a:lnTo>
                <a:lnTo>
                  <a:pt x="35" y="7"/>
                </a:lnTo>
                <a:lnTo>
                  <a:pt x="53" y="7"/>
                </a:lnTo>
                <a:lnTo>
                  <a:pt x="71" y="7"/>
                </a:lnTo>
                <a:lnTo>
                  <a:pt x="89" y="7"/>
                </a:lnTo>
                <a:lnTo>
                  <a:pt x="107" y="7"/>
                </a:lnTo>
                <a:lnTo>
                  <a:pt x="125" y="7"/>
                </a:lnTo>
                <a:lnTo>
                  <a:pt x="143" y="8"/>
                </a:lnTo>
                <a:lnTo>
                  <a:pt x="160" y="8"/>
                </a:lnTo>
                <a:lnTo>
                  <a:pt x="178" y="8"/>
                </a:lnTo>
                <a:lnTo>
                  <a:pt x="196" y="8"/>
                </a:lnTo>
                <a:lnTo>
                  <a:pt x="214" y="8"/>
                </a:lnTo>
                <a:lnTo>
                  <a:pt x="232" y="8"/>
                </a:lnTo>
                <a:lnTo>
                  <a:pt x="249" y="8"/>
                </a:lnTo>
                <a:lnTo>
                  <a:pt x="267" y="8"/>
                </a:lnTo>
                <a:lnTo>
                  <a:pt x="285" y="9"/>
                </a:lnTo>
                <a:lnTo>
                  <a:pt x="303" y="9"/>
                </a:lnTo>
                <a:lnTo>
                  <a:pt x="321" y="9"/>
                </a:lnTo>
                <a:lnTo>
                  <a:pt x="339" y="9"/>
                </a:lnTo>
                <a:lnTo>
                  <a:pt x="357" y="9"/>
                </a:lnTo>
                <a:lnTo>
                  <a:pt x="375" y="9"/>
                </a:lnTo>
                <a:lnTo>
                  <a:pt x="392" y="9"/>
                </a:lnTo>
                <a:lnTo>
                  <a:pt x="410" y="9"/>
                </a:lnTo>
                <a:lnTo>
                  <a:pt x="428" y="9"/>
                </a:lnTo>
                <a:lnTo>
                  <a:pt x="446" y="9"/>
                </a:lnTo>
                <a:lnTo>
                  <a:pt x="464" y="9"/>
                </a:lnTo>
                <a:lnTo>
                  <a:pt x="482" y="9"/>
                </a:lnTo>
                <a:lnTo>
                  <a:pt x="499" y="9"/>
                </a:lnTo>
                <a:lnTo>
                  <a:pt x="517" y="9"/>
                </a:lnTo>
                <a:lnTo>
                  <a:pt x="535" y="10"/>
                </a:lnTo>
                <a:lnTo>
                  <a:pt x="553" y="10"/>
                </a:lnTo>
                <a:lnTo>
                  <a:pt x="571" y="10"/>
                </a:ln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/>
        </p:spPr>
        <p:txBody>
          <a:bodyPr lIns="130585" tIns="65293" rIns="130585" bIns="65293"/>
          <a:lstStyle/>
          <a:p>
            <a:pPr>
              <a:defRPr/>
            </a:pPr>
            <a:endParaRPr lang="en-US">
              <a:latin typeface="Calibri" charset="0"/>
              <a:ea typeface="ＭＳ Ｐゴシック" charset="0"/>
            </a:endParaRPr>
          </a:p>
        </p:txBody>
      </p:sp>
      <p:sp>
        <p:nvSpPr>
          <p:cNvPr id="40" name="Freeform 18"/>
          <p:cNvSpPr>
            <a:spLocks/>
          </p:cNvSpPr>
          <p:nvPr/>
        </p:nvSpPr>
        <p:spPr bwMode="auto">
          <a:xfrm>
            <a:off x="3460011" y="2200900"/>
            <a:ext cx="382947" cy="111180"/>
          </a:xfrm>
          <a:custGeom>
            <a:avLst/>
            <a:gdLst>
              <a:gd name="T0" fmla="*/ 571 w 572"/>
              <a:gd name="T1" fmla="*/ 1 h 141"/>
              <a:gd name="T2" fmla="*/ 571 w 572"/>
              <a:gd name="T3" fmla="*/ 3 h 141"/>
              <a:gd name="T4" fmla="*/ 571 w 572"/>
              <a:gd name="T5" fmla="*/ 14 h 141"/>
              <a:gd name="T6" fmla="*/ 570 w 572"/>
              <a:gd name="T7" fmla="*/ 29 h 141"/>
              <a:gd name="T8" fmla="*/ 569 w 572"/>
              <a:gd name="T9" fmla="*/ 47 h 141"/>
              <a:gd name="T10" fmla="*/ 569 w 572"/>
              <a:gd name="T11" fmla="*/ 65 h 141"/>
              <a:gd name="T12" fmla="*/ 568 w 572"/>
              <a:gd name="T13" fmla="*/ 77 h 141"/>
              <a:gd name="T14" fmla="*/ 568 w 572"/>
              <a:gd name="T15" fmla="*/ 83 h 141"/>
              <a:gd name="T16" fmla="*/ 563 w 572"/>
              <a:gd name="T17" fmla="*/ 90 h 141"/>
              <a:gd name="T18" fmla="*/ 557 w 572"/>
              <a:gd name="T19" fmla="*/ 95 h 141"/>
              <a:gd name="T20" fmla="*/ 549 w 572"/>
              <a:gd name="T21" fmla="*/ 100 h 141"/>
              <a:gd name="T22" fmla="*/ 540 w 572"/>
              <a:gd name="T23" fmla="*/ 105 h 141"/>
              <a:gd name="T24" fmla="*/ 529 w 572"/>
              <a:gd name="T25" fmla="*/ 110 h 141"/>
              <a:gd name="T26" fmla="*/ 515 w 572"/>
              <a:gd name="T27" fmla="*/ 114 h 141"/>
              <a:gd name="T28" fmla="*/ 501 w 572"/>
              <a:gd name="T29" fmla="*/ 118 h 141"/>
              <a:gd name="T30" fmla="*/ 479 w 572"/>
              <a:gd name="T31" fmla="*/ 123 h 141"/>
              <a:gd name="T32" fmla="*/ 458 w 572"/>
              <a:gd name="T33" fmla="*/ 127 h 141"/>
              <a:gd name="T34" fmla="*/ 435 w 572"/>
              <a:gd name="T35" fmla="*/ 131 h 141"/>
              <a:gd name="T36" fmla="*/ 411 w 572"/>
              <a:gd name="T37" fmla="*/ 133 h 141"/>
              <a:gd name="T38" fmla="*/ 386 w 572"/>
              <a:gd name="T39" fmla="*/ 136 h 141"/>
              <a:gd name="T40" fmla="*/ 360 w 572"/>
              <a:gd name="T41" fmla="*/ 138 h 141"/>
              <a:gd name="T42" fmla="*/ 332 w 572"/>
              <a:gd name="T43" fmla="*/ 139 h 141"/>
              <a:gd name="T44" fmla="*/ 303 w 572"/>
              <a:gd name="T45" fmla="*/ 140 h 141"/>
              <a:gd name="T46" fmla="*/ 267 w 572"/>
              <a:gd name="T47" fmla="*/ 140 h 141"/>
              <a:gd name="T48" fmla="*/ 238 w 572"/>
              <a:gd name="T49" fmla="*/ 139 h 141"/>
              <a:gd name="T50" fmla="*/ 210 w 572"/>
              <a:gd name="T51" fmla="*/ 137 h 141"/>
              <a:gd name="T52" fmla="*/ 183 w 572"/>
              <a:gd name="T53" fmla="*/ 135 h 141"/>
              <a:gd name="T54" fmla="*/ 158 w 572"/>
              <a:gd name="T55" fmla="*/ 133 h 141"/>
              <a:gd name="T56" fmla="*/ 134 w 572"/>
              <a:gd name="T57" fmla="*/ 130 h 141"/>
              <a:gd name="T58" fmla="*/ 111 w 572"/>
              <a:gd name="T59" fmla="*/ 126 h 141"/>
              <a:gd name="T60" fmla="*/ 90 w 572"/>
              <a:gd name="T61" fmla="*/ 122 h 141"/>
              <a:gd name="T62" fmla="*/ 77 w 572"/>
              <a:gd name="T63" fmla="*/ 119 h 141"/>
              <a:gd name="T64" fmla="*/ 70 w 572"/>
              <a:gd name="T65" fmla="*/ 117 h 141"/>
              <a:gd name="T66" fmla="*/ 62 w 572"/>
              <a:gd name="T67" fmla="*/ 115 h 141"/>
              <a:gd name="T68" fmla="*/ 55 w 572"/>
              <a:gd name="T69" fmla="*/ 113 h 141"/>
              <a:gd name="T70" fmla="*/ 47 w 572"/>
              <a:gd name="T71" fmla="*/ 110 h 141"/>
              <a:gd name="T72" fmla="*/ 41 w 572"/>
              <a:gd name="T73" fmla="*/ 107 h 141"/>
              <a:gd name="T74" fmla="*/ 35 w 572"/>
              <a:gd name="T75" fmla="*/ 105 h 141"/>
              <a:gd name="T76" fmla="*/ 29 w 572"/>
              <a:gd name="T77" fmla="*/ 103 h 141"/>
              <a:gd name="T78" fmla="*/ 23 w 572"/>
              <a:gd name="T79" fmla="*/ 99 h 141"/>
              <a:gd name="T80" fmla="*/ 18 w 572"/>
              <a:gd name="T81" fmla="*/ 97 h 141"/>
              <a:gd name="T82" fmla="*/ 14 w 572"/>
              <a:gd name="T83" fmla="*/ 94 h 141"/>
              <a:gd name="T84" fmla="*/ 11 w 572"/>
              <a:gd name="T85" fmla="*/ 91 h 141"/>
              <a:gd name="T86" fmla="*/ 8 w 572"/>
              <a:gd name="T87" fmla="*/ 89 h 141"/>
              <a:gd name="T88" fmla="*/ 6 w 572"/>
              <a:gd name="T89" fmla="*/ 87 h 141"/>
              <a:gd name="T90" fmla="*/ 4 w 572"/>
              <a:gd name="T91" fmla="*/ 84 h 141"/>
              <a:gd name="T92" fmla="*/ 2 w 572"/>
              <a:gd name="T93" fmla="*/ 81 h 141"/>
              <a:gd name="T94" fmla="*/ 1 w 572"/>
              <a:gd name="T95" fmla="*/ 72 h 141"/>
              <a:gd name="T96" fmla="*/ 0 w 572"/>
              <a:gd name="T97" fmla="*/ 59 h 141"/>
              <a:gd name="T98" fmla="*/ 0 w 572"/>
              <a:gd name="T99" fmla="*/ 43 h 141"/>
              <a:gd name="T100" fmla="*/ 0 w 572"/>
              <a:gd name="T101" fmla="*/ 28 h 141"/>
              <a:gd name="T102" fmla="*/ 0 w 572"/>
              <a:gd name="T103" fmla="*/ 15 h 141"/>
              <a:gd name="T104" fmla="*/ 0 w 572"/>
              <a:gd name="T105" fmla="*/ 6 h 141"/>
              <a:gd name="T106" fmla="*/ 0 w 572"/>
              <a:gd name="T107" fmla="*/ 5 h 141"/>
              <a:gd name="T108" fmla="*/ 53 w 572"/>
              <a:gd name="T109" fmla="*/ 7 h 141"/>
              <a:gd name="T110" fmla="*/ 125 w 572"/>
              <a:gd name="T111" fmla="*/ 7 h 141"/>
              <a:gd name="T112" fmla="*/ 196 w 572"/>
              <a:gd name="T113" fmla="*/ 8 h 141"/>
              <a:gd name="T114" fmla="*/ 267 w 572"/>
              <a:gd name="T115" fmla="*/ 8 h 141"/>
              <a:gd name="T116" fmla="*/ 339 w 572"/>
              <a:gd name="T117" fmla="*/ 9 h 141"/>
              <a:gd name="T118" fmla="*/ 410 w 572"/>
              <a:gd name="T119" fmla="*/ 9 h 141"/>
              <a:gd name="T120" fmla="*/ 482 w 572"/>
              <a:gd name="T121" fmla="*/ 9 h 141"/>
              <a:gd name="T122" fmla="*/ 553 w 572"/>
              <a:gd name="T123" fmla="*/ 10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72" h="141">
                <a:moveTo>
                  <a:pt x="571" y="10"/>
                </a:moveTo>
                <a:lnTo>
                  <a:pt x="571" y="3"/>
                </a:lnTo>
                <a:lnTo>
                  <a:pt x="571" y="2"/>
                </a:lnTo>
                <a:lnTo>
                  <a:pt x="571" y="1"/>
                </a:lnTo>
                <a:lnTo>
                  <a:pt x="571" y="0"/>
                </a:lnTo>
                <a:lnTo>
                  <a:pt x="571" y="1"/>
                </a:lnTo>
                <a:lnTo>
                  <a:pt x="571" y="1"/>
                </a:lnTo>
                <a:lnTo>
                  <a:pt x="571" y="3"/>
                </a:lnTo>
                <a:lnTo>
                  <a:pt x="571" y="5"/>
                </a:lnTo>
                <a:lnTo>
                  <a:pt x="571" y="7"/>
                </a:lnTo>
                <a:lnTo>
                  <a:pt x="571" y="10"/>
                </a:lnTo>
                <a:lnTo>
                  <a:pt x="571" y="14"/>
                </a:lnTo>
                <a:lnTo>
                  <a:pt x="571" y="17"/>
                </a:lnTo>
                <a:lnTo>
                  <a:pt x="570" y="21"/>
                </a:lnTo>
                <a:lnTo>
                  <a:pt x="570" y="25"/>
                </a:lnTo>
                <a:lnTo>
                  <a:pt x="570" y="29"/>
                </a:lnTo>
                <a:lnTo>
                  <a:pt x="570" y="34"/>
                </a:lnTo>
                <a:lnTo>
                  <a:pt x="570" y="39"/>
                </a:lnTo>
                <a:lnTo>
                  <a:pt x="570" y="43"/>
                </a:lnTo>
                <a:lnTo>
                  <a:pt x="569" y="47"/>
                </a:lnTo>
                <a:lnTo>
                  <a:pt x="569" y="52"/>
                </a:lnTo>
                <a:lnTo>
                  <a:pt x="569" y="56"/>
                </a:lnTo>
                <a:lnTo>
                  <a:pt x="569" y="61"/>
                </a:lnTo>
                <a:lnTo>
                  <a:pt x="569" y="65"/>
                </a:lnTo>
                <a:lnTo>
                  <a:pt x="569" y="68"/>
                </a:lnTo>
                <a:lnTo>
                  <a:pt x="569" y="71"/>
                </a:lnTo>
                <a:lnTo>
                  <a:pt x="568" y="75"/>
                </a:lnTo>
                <a:lnTo>
                  <a:pt x="568" y="77"/>
                </a:lnTo>
                <a:lnTo>
                  <a:pt x="568" y="79"/>
                </a:lnTo>
                <a:lnTo>
                  <a:pt x="568" y="81"/>
                </a:lnTo>
                <a:lnTo>
                  <a:pt x="568" y="82"/>
                </a:lnTo>
                <a:lnTo>
                  <a:pt x="568" y="83"/>
                </a:lnTo>
                <a:lnTo>
                  <a:pt x="566" y="85"/>
                </a:lnTo>
                <a:lnTo>
                  <a:pt x="565" y="87"/>
                </a:lnTo>
                <a:lnTo>
                  <a:pt x="564" y="88"/>
                </a:lnTo>
                <a:lnTo>
                  <a:pt x="563" y="90"/>
                </a:lnTo>
                <a:lnTo>
                  <a:pt x="561" y="91"/>
                </a:lnTo>
                <a:lnTo>
                  <a:pt x="560" y="92"/>
                </a:lnTo>
                <a:lnTo>
                  <a:pt x="558" y="94"/>
                </a:lnTo>
                <a:lnTo>
                  <a:pt x="557" y="95"/>
                </a:lnTo>
                <a:lnTo>
                  <a:pt x="555" y="96"/>
                </a:lnTo>
                <a:lnTo>
                  <a:pt x="553" y="97"/>
                </a:lnTo>
                <a:lnTo>
                  <a:pt x="551" y="99"/>
                </a:lnTo>
                <a:lnTo>
                  <a:pt x="549" y="100"/>
                </a:lnTo>
                <a:lnTo>
                  <a:pt x="547" y="101"/>
                </a:lnTo>
                <a:lnTo>
                  <a:pt x="545" y="103"/>
                </a:lnTo>
                <a:lnTo>
                  <a:pt x="542" y="104"/>
                </a:lnTo>
                <a:lnTo>
                  <a:pt x="540" y="105"/>
                </a:lnTo>
                <a:lnTo>
                  <a:pt x="537" y="106"/>
                </a:lnTo>
                <a:lnTo>
                  <a:pt x="534" y="107"/>
                </a:lnTo>
                <a:lnTo>
                  <a:pt x="531" y="109"/>
                </a:lnTo>
                <a:lnTo>
                  <a:pt x="529" y="110"/>
                </a:lnTo>
                <a:lnTo>
                  <a:pt x="525" y="111"/>
                </a:lnTo>
                <a:lnTo>
                  <a:pt x="522" y="112"/>
                </a:lnTo>
                <a:lnTo>
                  <a:pt x="519" y="113"/>
                </a:lnTo>
                <a:lnTo>
                  <a:pt x="515" y="114"/>
                </a:lnTo>
                <a:lnTo>
                  <a:pt x="512" y="115"/>
                </a:lnTo>
                <a:lnTo>
                  <a:pt x="509" y="116"/>
                </a:lnTo>
                <a:lnTo>
                  <a:pt x="505" y="117"/>
                </a:lnTo>
                <a:lnTo>
                  <a:pt x="501" y="118"/>
                </a:lnTo>
                <a:lnTo>
                  <a:pt x="497" y="119"/>
                </a:lnTo>
                <a:lnTo>
                  <a:pt x="493" y="120"/>
                </a:lnTo>
                <a:lnTo>
                  <a:pt x="489" y="121"/>
                </a:lnTo>
                <a:lnTo>
                  <a:pt x="479" y="123"/>
                </a:lnTo>
                <a:lnTo>
                  <a:pt x="474" y="124"/>
                </a:lnTo>
                <a:lnTo>
                  <a:pt x="469" y="125"/>
                </a:lnTo>
                <a:lnTo>
                  <a:pt x="463" y="126"/>
                </a:lnTo>
                <a:lnTo>
                  <a:pt x="458" y="127"/>
                </a:lnTo>
                <a:lnTo>
                  <a:pt x="453" y="128"/>
                </a:lnTo>
                <a:lnTo>
                  <a:pt x="447" y="129"/>
                </a:lnTo>
                <a:lnTo>
                  <a:pt x="441" y="130"/>
                </a:lnTo>
                <a:lnTo>
                  <a:pt x="435" y="131"/>
                </a:lnTo>
                <a:lnTo>
                  <a:pt x="430" y="131"/>
                </a:lnTo>
                <a:lnTo>
                  <a:pt x="424" y="132"/>
                </a:lnTo>
                <a:lnTo>
                  <a:pt x="418" y="133"/>
                </a:lnTo>
                <a:lnTo>
                  <a:pt x="411" y="133"/>
                </a:lnTo>
                <a:lnTo>
                  <a:pt x="405" y="134"/>
                </a:lnTo>
                <a:lnTo>
                  <a:pt x="399" y="135"/>
                </a:lnTo>
                <a:lnTo>
                  <a:pt x="393" y="135"/>
                </a:lnTo>
                <a:lnTo>
                  <a:pt x="386" y="136"/>
                </a:lnTo>
                <a:lnTo>
                  <a:pt x="380" y="137"/>
                </a:lnTo>
                <a:lnTo>
                  <a:pt x="373" y="137"/>
                </a:lnTo>
                <a:lnTo>
                  <a:pt x="367" y="137"/>
                </a:lnTo>
                <a:lnTo>
                  <a:pt x="360" y="138"/>
                </a:lnTo>
                <a:lnTo>
                  <a:pt x="353" y="138"/>
                </a:lnTo>
                <a:lnTo>
                  <a:pt x="346" y="139"/>
                </a:lnTo>
                <a:lnTo>
                  <a:pt x="339" y="139"/>
                </a:lnTo>
                <a:lnTo>
                  <a:pt x="332" y="139"/>
                </a:lnTo>
                <a:lnTo>
                  <a:pt x="325" y="139"/>
                </a:lnTo>
                <a:lnTo>
                  <a:pt x="318" y="140"/>
                </a:lnTo>
                <a:lnTo>
                  <a:pt x="311" y="140"/>
                </a:lnTo>
                <a:lnTo>
                  <a:pt x="303" y="140"/>
                </a:lnTo>
                <a:lnTo>
                  <a:pt x="296" y="140"/>
                </a:lnTo>
                <a:lnTo>
                  <a:pt x="289" y="140"/>
                </a:lnTo>
                <a:lnTo>
                  <a:pt x="274" y="140"/>
                </a:lnTo>
                <a:lnTo>
                  <a:pt x="267" y="140"/>
                </a:lnTo>
                <a:lnTo>
                  <a:pt x="259" y="140"/>
                </a:lnTo>
                <a:lnTo>
                  <a:pt x="252" y="139"/>
                </a:lnTo>
                <a:lnTo>
                  <a:pt x="245" y="139"/>
                </a:lnTo>
                <a:lnTo>
                  <a:pt x="238" y="139"/>
                </a:lnTo>
                <a:lnTo>
                  <a:pt x="231" y="139"/>
                </a:lnTo>
                <a:lnTo>
                  <a:pt x="224" y="138"/>
                </a:lnTo>
                <a:lnTo>
                  <a:pt x="217" y="138"/>
                </a:lnTo>
                <a:lnTo>
                  <a:pt x="210" y="137"/>
                </a:lnTo>
                <a:lnTo>
                  <a:pt x="203" y="137"/>
                </a:lnTo>
                <a:lnTo>
                  <a:pt x="197" y="137"/>
                </a:lnTo>
                <a:lnTo>
                  <a:pt x="190" y="136"/>
                </a:lnTo>
                <a:lnTo>
                  <a:pt x="183" y="135"/>
                </a:lnTo>
                <a:lnTo>
                  <a:pt x="177" y="135"/>
                </a:lnTo>
                <a:lnTo>
                  <a:pt x="171" y="134"/>
                </a:lnTo>
                <a:lnTo>
                  <a:pt x="164" y="133"/>
                </a:lnTo>
                <a:lnTo>
                  <a:pt x="158" y="133"/>
                </a:lnTo>
                <a:lnTo>
                  <a:pt x="152" y="132"/>
                </a:lnTo>
                <a:lnTo>
                  <a:pt x="145" y="131"/>
                </a:lnTo>
                <a:lnTo>
                  <a:pt x="139" y="131"/>
                </a:lnTo>
                <a:lnTo>
                  <a:pt x="134" y="130"/>
                </a:lnTo>
                <a:lnTo>
                  <a:pt x="128" y="129"/>
                </a:lnTo>
                <a:lnTo>
                  <a:pt x="122" y="128"/>
                </a:lnTo>
                <a:lnTo>
                  <a:pt x="117" y="127"/>
                </a:lnTo>
                <a:lnTo>
                  <a:pt x="111" y="126"/>
                </a:lnTo>
                <a:lnTo>
                  <a:pt x="106" y="125"/>
                </a:lnTo>
                <a:lnTo>
                  <a:pt x="100" y="124"/>
                </a:lnTo>
                <a:lnTo>
                  <a:pt x="95" y="123"/>
                </a:lnTo>
                <a:lnTo>
                  <a:pt x="90" y="122"/>
                </a:lnTo>
                <a:lnTo>
                  <a:pt x="85" y="121"/>
                </a:lnTo>
                <a:lnTo>
                  <a:pt x="81" y="120"/>
                </a:lnTo>
                <a:lnTo>
                  <a:pt x="79" y="120"/>
                </a:lnTo>
                <a:lnTo>
                  <a:pt x="77" y="119"/>
                </a:lnTo>
                <a:lnTo>
                  <a:pt x="75" y="119"/>
                </a:lnTo>
                <a:lnTo>
                  <a:pt x="73" y="118"/>
                </a:lnTo>
                <a:lnTo>
                  <a:pt x="71" y="118"/>
                </a:lnTo>
                <a:lnTo>
                  <a:pt x="70" y="117"/>
                </a:lnTo>
                <a:lnTo>
                  <a:pt x="68" y="117"/>
                </a:lnTo>
                <a:lnTo>
                  <a:pt x="66" y="116"/>
                </a:lnTo>
                <a:lnTo>
                  <a:pt x="64" y="115"/>
                </a:lnTo>
                <a:lnTo>
                  <a:pt x="62" y="115"/>
                </a:lnTo>
                <a:lnTo>
                  <a:pt x="60" y="114"/>
                </a:lnTo>
                <a:lnTo>
                  <a:pt x="58" y="114"/>
                </a:lnTo>
                <a:lnTo>
                  <a:pt x="57" y="113"/>
                </a:lnTo>
                <a:lnTo>
                  <a:pt x="55" y="113"/>
                </a:lnTo>
                <a:lnTo>
                  <a:pt x="53" y="112"/>
                </a:lnTo>
                <a:lnTo>
                  <a:pt x="51" y="111"/>
                </a:lnTo>
                <a:lnTo>
                  <a:pt x="49" y="111"/>
                </a:lnTo>
                <a:lnTo>
                  <a:pt x="47" y="110"/>
                </a:lnTo>
                <a:lnTo>
                  <a:pt x="46" y="109"/>
                </a:lnTo>
                <a:lnTo>
                  <a:pt x="44" y="109"/>
                </a:lnTo>
                <a:lnTo>
                  <a:pt x="42" y="108"/>
                </a:lnTo>
                <a:lnTo>
                  <a:pt x="41" y="107"/>
                </a:lnTo>
                <a:lnTo>
                  <a:pt x="39" y="107"/>
                </a:lnTo>
                <a:lnTo>
                  <a:pt x="37" y="106"/>
                </a:lnTo>
                <a:lnTo>
                  <a:pt x="36" y="105"/>
                </a:lnTo>
                <a:lnTo>
                  <a:pt x="35" y="105"/>
                </a:lnTo>
                <a:lnTo>
                  <a:pt x="33" y="104"/>
                </a:lnTo>
                <a:lnTo>
                  <a:pt x="31" y="104"/>
                </a:lnTo>
                <a:lnTo>
                  <a:pt x="30" y="103"/>
                </a:lnTo>
                <a:lnTo>
                  <a:pt x="29" y="103"/>
                </a:lnTo>
                <a:lnTo>
                  <a:pt x="26" y="101"/>
                </a:lnTo>
                <a:lnTo>
                  <a:pt x="25" y="100"/>
                </a:lnTo>
                <a:lnTo>
                  <a:pt x="24" y="100"/>
                </a:lnTo>
                <a:lnTo>
                  <a:pt x="23" y="99"/>
                </a:lnTo>
                <a:lnTo>
                  <a:pt x="21" y="98"/>
                </a:lnTo>
                <a:lnTo>
                  <a:pt x="20" y="98"/>
                </a:lnTo>
                <a:lnTo>
                  <a:pt x="19" y="97"/>
                </a:lnTo>
                <a:lnTo>
                  <a:pt x="18" y="97"/>
                </a:lnTo>
                <a:lnTo>
                  <a:pt x="17" y="96"/>
                </a:lnTo>
                <a:lnTo>
                  <a:pt x="16" y="95"/>
                </a:lnTo>
                <a:lnTo>
                  <a:pt x="15" y="95"/>
                </a:lnTo>
                <a:lnTo>
                  <a:pt x="14" y="94"/>
                </a:lnTo>
                <a:lnTo>
                  <a:pt x="13" y="93"/>
                </a:lnTo>
                <a:lnTo>
                  <a:pt x="13" y="93"/>
                </a:lnTo>
                <a:lnTo>
                  <a:pt x="12" y="92"/>
                </a:lnTo>
                <a:lnTo>
                  <a:pt x="11" y="91"/>
                </a:lnTo>
                <a:lnTo>
                  <a:pt x="10" y="91"/>
                </a:lnTo>
                <a:lnTo>
                  <a:pt x="9" y="90"/>
                </a:lnTo>
                <a:lnTo>
                  <a:pt x="9" y="89"/>
                </a:lnTo>
                <a:lnTo>
                  <a:pt x="8" y="89"/>
                </a:lnTo>
                <a:lnTo>
                  <a:pt x="7" y="88"/>
                </a:lnTo>
                <a:lnTo>
                  <a:pt x="7" y="88"/>
                </a:lnTo>
                <a:lnTo>
                  <a:pt x="6" y="87"/>
                </a:lnTo>
                <a:lnTo>
                  <a:pt x="6" y="87"/>
                </a:lnTo>
                <a:lnTo>
                  <a:pt x="5" y="86"/>
                </a:lnTo>
                <a:lnTo>
                  <a:pt x="5" y="85"/>
                </a:lnTo>
                <a:lnTo>
                  <a:pt x="4" y="85"/>
                </a:lnTo>
                <a:lnTo>
                  <a:pt x="4" y="84"/>
                </a:lnTo>
                <a:lnTo>
                  <a:pt x="3" y="84"/>
                </a:lnTo>
                <a:lnTo>
                  <a:pt x="3" y="83"/>
                </a:lnTo>
                <a:lnTo>
                  <a:pt x="3" y="83"/>
                </a:lnTo>
                <a:lnTo>
                  <a:pt x="2" y="81"/>
                </a:lnTo>
                <a:lnTo>
                  <a:pt x="2" y="79"/>
                </a:lnTo>
                <a:lnTo>
                  <a:pt x="1" y="77"/>
                </a:lnTo>
                <a:lnTo>
                  <a:pt x="1" y="75"/>
                </a:lnTo>
                <a:lnTo>
                  <a:pt x="1" y="72"/>
                </a:lnTo>
                <a:lnTo>
                  <a:pt x="1" y="69"/>
                </a:lnTo>
                <a:lnTo>
                  <a:pt x="1" y="66"/>
                </a:lnTo>
                <a:lnTo>
                  <a:pt x="1" y="62"/>
                </a:lnTo>
                <a:lnTo>
                  <a:pt x="0" y="59"/>
                </a:lnTo>
                <a:lnTo>
                  <a:pt x="0" y="55"/>
                </a:lnTo>
                <a:lnTo>
                  <a:pt x="0" y="51"/>
                </a:lnTo>
                <a:lnTo>
                  <a:pt x="0" y="47"/>
                </a:lnTo>
                <a:lnTo>
                  <a:pt x="0" y="43"/>
                </a:lnTo>
                <a:lnTo>
                  <a:pt x="0" y="39"/>
                </a:lnTo>
                <a:lnTo>
                  <a:pt x="0" y="35"/>
                </a:lnTo>
                <a:lnTo>
                  <a:pt x="0" y="31"/>
                </a:lnTo>
                <a:lnTo>
                  <a:pt x="0" y="28"/>
                </a:lnTo>
                <a:lnTo>
                  <a:pt x="0" y="24"/>
                </a:lnTo>
                <a:lnTo>
                  <a:pt x="0" y="21"/>
                </a:lnTo>
                <a:lnTo>
                  <a:pt x="0" y="17"/>
                </a:lnTo>
                <a:lnTo>
                  <a:pt x="0" y="15"/>
                </a:lnTo>
                <a:lnTo>
                  <a:pt x="0" y="12"/>
                </a:lnTo>
                <a:lnTo>
                  <a:pt x="0" y="10"/>
                </a:lnTo>
                <a:lnTo>
                  <a:pt x="0" y="8"/>
                </a:lnTo>
                <a:lnTo>
                  <a:pt x="0" y="6"/>
                </a:lnTo>
                <a:lnTo>
                  <a:pt x="0" y="5"/>
                </a:lnTo>
                <a:lnTo>
                  <a:pt x="0" y="5"/>
                </a:lnTo>
                <a:lnTo>
                  <a:pt x="0" y="5"/>
                </a:lnTo>
                <a:lnTo>
                  <a:pt x="0" y="5"/>
                </a:lnTo>
                <a:lnTo>
                  <a:pt x="0" y="6"/>
                </a:lnTo>
                <a:lnTo>
                  <a:pt x="0" y="8"/>
                </a:lnTo>
                <a:lnTo>
                  <a:pt x="35" y="7"/>
                </a:lnTo>
                <a:lnTo>
                  <a:pt x="53" y="7"/>
                </a:lnTo>
                <a:lnTo>
                  <a:pt x="71" y="7"/>
                </a:lnTo>
                <a:lnTo>
                  <a:pt x="89" y="7"/>
                </a:lnTo>
                <a:lnTo>
                  <a:pt x="107" y="7"/>
                </a:lnTo>
                <a:lnTo>
                  <a:pt x="125" y="7"/>
                </a:lnTo>
                <a:lnTo>
                  <a:pt x="143" y="8"/>
                </a:lnTo>
                <a:lnTo>
                  <a:pt x="160" y="8"/>
                </a:lnTo>
                <a:lnTo>
                  <a:pt x="178" y="8"/>
                </a:lnTo>
                <a:lnTo>
                  <a:pt x="196" y="8"/>
                </a:lnTo>
                <a:lnTo>
                  <a:pt x="214" y="8"/>
                </a:lnTo>
                <a:lnTo>
                  <a:pt x="232" y="8"/>
                </a:lnTo>
                <a:lnTo>
                  <a:pt x="249" y="8"/>
                </a:lnTo>
                <a:lnTo>
                  <a:pt x="267" y="8"/>
                </a:lnTo>
                <a:lnTo>
                  <a:pt x="285" y="9"/>
                </a:lnTo>
                <a:lnTo>
                  <a:pt x="303" y="9"/>
                </a:lnTo>
                <a:lnTo>
                  <a:pt x="321" y="9"/>
                </a:lnTo>
                <a:lnTo>
                  <a:pt x="339" y="9"/>
                </a:lnTo>
                <a:lnTo>
                  <a:pt x="357" y="9"/>
                </a:lnTo>
                <a:lnTo>
                  <a:pt x="375" y="9"/>
                </a:lnTo>
                <a:lnTo>
                  <a:pt x="392" y="9"/>
                </a:lnTo>
                <a:lnTo>
                  <a:pt x="410" y="9"/>
                </a:lnTo>
                <a:lnTo>
                  <a:pt x="428" y="9"/>
                </a:lnTo>
                <a:lnTo>
                  <a:pt x="446" y="9"/>
                </a:lnTo>
                <a:lnTo>
                  <a:pt x="464" y="9"/>
                </a:lnTo>
                <a:lnTo>
                  <a:pt x="482" y="9"/>
                </a:lnTo>
                <a:lnTo>
                  <a:pt x="499" y="9"/>
                </a:lnTo>
                <a:lnTo>
                  <a:pt x="517" y="9"/>
                </a:lnTo>
                <a:lnTo>
                  <a:pt x="535" y="10"/>
                </a:lnTo>
                <a:lnTo>
                  <a:pt x="553" y="10"/>
                </a:lnTo>
                <a:lnTo>
                  <a:pt x="571" y="10"/>
                </a:ln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 cap="rnd" cmpd="sng">
            <a:noFill/>
            <a:prstDash val="solid"/>
            <a:round/>
            <a:headEnd/>
            <a:tailEnd/>
          </a:ln>
          <a:effectLst/>
          <a:extLst/>
        </p:spPr>
        <p:txBody>
          <a:bodyPr lIns="130585" tIns="65293" rIns="130585" bIns="65293"/>
          <a:lstStyle/>
          <a:p>
            <a:pPr>
              <a:defRPr/>
            </a:pPr>
            <a:endParaRPr lang="en-US">
              <a:latin typeface="Calibri" charset="0"/>
              <a:ea typeface="ＭＳ Ｐゴシック" charset="0"/>
            </a:endParaRPr>
          </a:p>
        </p:txBody>
      </p:sp>
      <p:sp>
        <p:nvSpPr>
          <p:cNvPr id="202" name="Freeform 19"/>
          <p:cNvSpPr>
            <a:spLocks/>
          </p:cNvSpPr>
          <p:nvPr/>
        </p:nvSpPr>
        <p:spPr bwMode="auto">
          <a:xfrm>
            <a:off x="3457747" y="2162329"/>
            <a:ext cx="385212" cy="77145"/>
          </a:xfrm>
          <a:custGeom>
            <a:avLst/>
            <a:gdLst>
              <a:gd name="T0" fmla="*/ 315 w 573"/>
              <a:gd name="T1" fmla="*/ 126 h 127"/>
              <a:gd name="T2" fmla="*/ 344 w 573"/>
              <a:gd name="T3" fmla="*/ 125 h 127"/>
              <a:gd name="T4" fmla="*/ 371 w 573"/>
              <a:gd name="T5" fmla="*/ 123 h 127"/>
              <a:gd name="T6" fmla="*/ 397 w 573"/>
              <a:gd name="T7" fmla="*/ 121 h 127"/>
              <a:gd name="T8" fmla="*/ 422 w 573"/>
              <a:gd name="T9" fmla="*/ 118 h 127"/>
              <a:gd name="T10" fmla="*/ 446 w 573"/>
              <a:gd name="T11" fmla="*/ 115 h 127"/>
              <a:gd name="T12" fmla="*/ 468 w 573"/>
              <a:gd name="T13" fmla="*/ 112 h 127"/>
              <a:gd name="T14" fmla="*/ 488 w 573"/>
              <a:gd name="T15" fmla="*/ 108 h 127"/>
              <a:gd name="T16" fmla="*/ 511 w 573"/>
              <a:gd name="T17" fmla="*/ 102 h 127"/>
              <a:gd name="T18" fmla="*/ 527 w 573"/>
              <a:gd name="T19" fmla="*/ 97 h 127"/>
              <a:gd name="T20" fmla="*/ 540 w 573"/>
              <a:gd name="T21" fmla="*/ 92 h 127"/>
              <a:gd name="T22" fmla="*/ 552 w 573"/>
              <a:gd name="T23" fmla="*/ 86 h 127"/>
              <a:gd name="T24" fmla="*/ 561 w 573"/>
              <a:gd name="T25" fmla="*/ 80 h 127"/>
              <a:gd name="T26" fmla="*/ 567 w 573"/>
              <a:gd name="T27" fmla="*/ 74 h 127"/>
              <a:gd name="T28" fmla="*/ 571 w 573"/>
              <a:gd name="T29" fmla="*/ 68 h 127"/>
              <a:gd name="T30" fmla="*/ 572 w 573"/>
              <a:gd name="T31" fmla="*/ 60 h 127"/>
              <a:gd name="T32" fmla="*/ 568 w 573"/>
              <a:gd name="T33" fmla="*/ 54 h 127"/>
              <a:gd name="T34" fmla="*/ 563 w 573"/>
              <a:gd name="T35" fmla="*/ 47 h 127"/>
              <a:gd name="T36" fmla="*/ 554 w 573"/>
              <a:gd name="T37" fmla="*/ 41 h 127"/>
              <a:gd name="T38" fmla="*/ 544 w 573"/>
              <a:gd name="T39" fmla="*/ 36 h 127"/>
              <a:gd name="T40" fmla="*/ 530 w 573"/>
              <a:gd name="T41" fmla="*/ 30 h 127"/>
              <a:gd name="T42" fmla="*/ 515 w 573"/>
              <a:gd name="T43" fmla="*/ 25 h 127"/>
              <a:gd name="T44" fmla="*/ 498 w 573"/>
              <a:gd name="T45" fmla="*/ 21 h 127"/>
              <a:gd name="T46" fmla="*/ 473 w 573"/>
              <a:gd name="T47" fmla="*/ 15 h 127"/>
              <a:gd name="T48" fmla="*/ 452 w 573"/>
              <a:gd name="T49" fmla="*/ 12 h 127"/>
              <a:gd name="T50" fmla="*/ 428 w 573"/>
              <a:gd name="T51" fmla="*/ 8 h 127"/>
              <a:gd name="T52" fmla="*/ 404 w 573"/>
              <a:gd name="T53" fmla="*/ 6 h 127"/>
              <a:gd name="T54" fmla="*/ 378 w 573"/>
              <a:gd name="T55" fmla="*/ 3 h 127"/>
              <a:gd name="T56" fmla="*/ 350 w 573"/>
              <a:gd name="T57" fmla="*/ 2 h 127"/>
              <a:gd name="T58" fmla="*/ 322 w 573"/>
              <a:gd name="T59" fmla="*/ 1 h 127"/>
              <a:gd name="T60" fmla="*/ 293 w 573"/>
              <a:gd name="T61" fmla="*/ 0 h 127"/>
              <a:gd name="T62" fmla="*/ 257 w 573"/>
              <a:gd name="T63" fmla="*/ 0 h 127"/>
              <a:gd name="T64" fmla="*/ 228 w 573"/>
              <a:gd name="T65" fmla="*/ 1 h 127"/>
              <a:gd name="T66" fmla="*/ 201 w 573"/>
              <a:gd name="T67" fmla="*/ 3 h 127"/>
              <a:gd name="T68" fmla="*/ 175 w 573"/>
              <a:gd name="T69" fmla="*/ 5 h 127"/>
              <a:gd name="T70" fmla="*/ 150 w 573"/>
              <a:gd name="T71" fmla="*/ 8 h 127"/>
              <a:gd name="T72" fmla="*/ 126 w 573"/>
              <a:gd name="T73" fmla="*/ 11 h 127"/>
              <a:gd name="T74" fmla="*/ 104 w 573"/>
              <a:gd name="T75" fmla="*/ 14 h 127"/>
              <a:gd name="T76" fmla="*/ 84 w 573"/>
              <a:gd name="T77" fmla="*/ 19 h 127"/>
              <a:gd name="T78" fmla="*/ 61 w 573"/>
              <a:gd name="T79" fmla="*/ 24 h 127"/>
              <a:gd name="T80" fmla="*/ 45 w 573"/>
              <a:gd name="T81" fmla="*/ 29 h 127"/>
              <a:gd name="T82" fmla="*/ 31 w 573"/>
              <a:gd name="T83" fmla="*/ 34 h 127"/>
              <a:gd name="T84" fmla="*/ 20 w 573"/>
              <a:gd name="T85" fmla="*/ 40 h 127"/>
              <a:gd name="T86" fmla="*/ 11 w 573"/>
              <a:gd name="T87" fmla="*/ 46 h 127"/>
              <a:gd name="T88" fmla="*/ 4 w 573"/>
              <a:gd name="T89" fmla="*/ 52 h 127"/>
              <a:gd name="T90" fmla="*/ 1 w 573"/>
              <a:gd name="T91" fmla="*/ 58 h 127"/>
              <a:gd name="T92" fmla="*/ 0 w 573"/>
              <a:gd name="T93" fmla="*/ 66 h 127"/>
              <a:gd name="T94" fmla="*/ 3 w 573"/>
              <a:gd name="T95" fmla="*/ 73 h 127"/>
              <a:gd name="T96" fmla="*/ 9 w 573"/>
              <a:gd name="T97" fmla="*/ 79 h 127"/>
              <a:gd name="T98" fmla="*/ 17 w 573"/>
              <a:gd name="T99" fmla="*/ 85 h 127"/>
              <a:gd name="T100" fmla="*/ 28 w 573"/>
              <a:gd name="T101" fmla="*/ 90 h 127"/>
              <a:gd name="T102" fmla="*/ 42 w 573"/>
              <a:gd name="T103" fmla="*/ 96 h 127"/>
              <a:gd name="T104" fmla="*/ 57 w 573"/>
              <a:gd name="T105" fmla="*/ 101 h 127"/>
              <a:gd name="T106" fmla="*/ 74 w 573"/>
              <a:gd name="T107" fmla="*/ 105 h 127"/>
              <a:gd name="T108" fmla="*/ 99 w 573"/>
              <a:gd name="T109" fmla="*/ 111 h 127"/>
              <a:gd name="T110" fmla="*/ 120 w 573"/>
              <a:gd name="T111" fmla="*/ 114 h 127"/>
              <a:gd name="T112" fmla="*/ 144 w 573"/>
              <a:gd name="T113" fmla="*/ 117 h 127"/>
              <a:gd name="T114" fmla="*/ 168 w 573"/>
              <a:gd name="T115" fmla="*/ 120 h 127"/>
              <a:gd name="T116" fmla="*/ 194 w 573"/>
              <a:gd name="T117" fmla="*/ 123 h 127"/>
              <a:gd name="T118" fmla="*/ 221 w 573"/>
              <a:gd name="T119" fmla="*/ 124 h 127"/>
              <a:gd name="T120" fmla="*/ 250 w 573"/>
              <a:gd name="T121" fmla="*/ 125 h 127"/>
              <a:gd name="T122" fmla="*/ 278 w 573"/>
              <a:gd name="T123" fmla="*/ 126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73" h="127">
                <a:moveTo>
                  <a:pt x="286" y="126"/>
                </a:moveTo>
                <a:lnTo>
                  <a:pt x="300" y="126"/>
                </a:lnTo>
                <a:lnTo>
                  <a:pt x="308" y="126"/>
                </a:lnTo>
                <a:lnTo>
                  <a:pt x="315" y="126"/>
                </a:lnTo>
                <a:lnTo>
                  <a:pt x="322" y="125"/>
                </a:lnTo>
                <a:lnTo>
                  <a:pt x="330" y="125"/>
                </a:lnTo>
                <a:lnTo>
                  <a:pt x="336" y="125"/>
                </a:lnTo>
                <a:lnTo>
                  <a:pt x="344" y="125"/>
                </a:lnTo>
                <a:lnTo>
                  <a:pt x="350" y="124"/>
                </a:lnTo>
                <a:lnTo>
                  <a:pt x="357" y="124"/>
                </a:lnTo>
                <a:lnTo>
                  <a:pt x="364" y="123"/>
                </a:lnTo>
                <a:lnTo>
                  <a:pt x="371" y="123"/>
                </a:lnTo>
                <a:lnTo>
                  <a:pt x="378" y="123"/>
                </a:lnTo>
                <a:lnTo>
                  <a:pt x="384" y="122"/>
                </a:lnTo>
                <a:lnTo>
                  <a:pt x="391" y="121"/>
                </a:lnTo>
                <a:lnTo>
                  <a:pt x="397" y="121"/>
                </a:lnTo>
                <a:lnTo>
                  <a:pt x="404" y="120"/>
                </a:lnTo>
                <a:lnTo>
                  <a:pt x="410" y="120"/>
                </a:lnTo>
                <a:lnTo>
                  <a:pt x="416" y="119"/>
                </a:lnTo>
                <a:lnTo>
                  <a:pt x="422" y="118"/>
                </a:lnTo>
                <a:lnTo>
                  <a:pt x="428" y="117"/>
                </a:lnTo>
                <a:lnTo>
                  <a:pt x="434" y="117"/>
                </a:lnTo>
                <a:lnTo>
                  <a:pt x="440" y="116"/>
                </a:lnTo>
                <a:lnTo>
                  <a:pt x="446" y="115"/>
                </a:lnTo>
                <a:lnTo>
                  <a:pt x="452" y="114"/>
                </a:lnTo>
                <a:lnTo>
                  <a:pt x="457" y="113"/>
                </a:lnTo>
                <a:lnTo>
                  <a:pt x="462" y="113"/>
                </a:lnTo>
                <a:lnTo>
                  <a:pt x="468" y="112"/>
                </a:lnTo>
                <a:lnTo>
                  <a:pt x="473" y="111"/>
                </a:lnTo>
                <a:lnTo>
                  <a:pt x="478" y="110"/>
                </a:lnTo>
                <a:lnTo>
                  <a:pt x="483" y="109"/>
                </a:lnTo>
                <a:lnTo>
                  <a:pt x="488" y="108"/>
                </a:lnTo>
                <a:lnTo>
                  <a:pt x="498" y="105"/>
                </a:lnTo>
                <a:lnTo>
                  <a:pt x="502" y="104"/>
                </a:lnTo>
                <a:lnTo>
                  <a:pt x="506" y="103"/>
                </a:lnTo>
                <a:lnTo>
                  <a:pt x="511" y="102"/>
                </a:lnTo>
                <a:lnTo>
                  <a:pt x="515" y="101"/>
                </a:lnTo>
                <a:lnTo>
                  <a:pt x="519" y="99"/>
                </a:lnTo>
                <a:lnTo>
                  <a:pt x="523" y="98"/>
                </a:lnTo>
                <a:lnTo>
                  <a:pt x="527" y="97"/>
                </a:lnTo>
                <a:lnTo>
                  <a:pt x="530" y="96"/>
                </a:lnTo>
                <a:lnTo>
                  <a:pt x="534" y="94"/>
                </a:lnTo>
                <a:lnTo>
                  <a:pt x="537" y="93"/>
                </a:lnTo>
                <a:lnTo>
                  <a:pt x="540" y="92"/>
                </a:lnTo>
                <a:lnTo>
                  <a:pt x="544" y="90"/>
                </a:lnTo>
                <a:lnTo>
                  <a:pt x="546" y="89"/>
                </a:lnTo>
                <a:lnTo>
                  <a:pt x="549" y="87"/>
                </a:lnTo>
                <a:lnTo>
                  <a:pt x="552" y="86"/>
                </a:lnTo>
                <a:lnTo>
                  <a:pt x="554" y="85"/>
                </a:lnTo>
                <a:lnTo>
                  <a:pt x="557" y="83"/>
                </a:lnTo>
                <a:lnTo>
                  <a:pt x="559" y="82"/>
                </a:lnTo>
                <a:lnTo>
                  <a:pt x="561" y="80"/>
                </a:lnTo>
                <a:lnTo>
                  <a:pt x="563" y="79"/>
                </a:lnTo>
                <a:lnTo>
                  <a:pt x="564" y="77"/>
                </a:lnTo>
                <a:lnTo>
                  <a:pt x="566" y="76"/>
                </a:lnTo>
                <a:lnTo>
                  <a:pt x="567" y="74"/>
                </a:lnTo>
                <a:lnTo>
                  <a:pt x="568" y="73"/>
                </a:lnTo>
                <a:lnTo>
                  <a:pt x="570" y="71"/>
                </a:lnTo>
                <a:lnTo>
                  <a:pt x="570" y="69"/>
                </a:lnTo>
                <a:lnTo>
                  <a:pt x="571" y="68"/>
                </a:lnTo>
                <a:lnTo>
                  <a:pt x="572" y="66"/>
                </a:lnTo>
                <a:lnTo>
                  <a:pt x="572" y="65"/>
                </a:lnTo>
                <a:lnTo>
                  <a:pt x="572" y="63"/>
                </a:lnTo>
                <a:lnTo>
                  <a:pt x="572" y="60"/>
                </a:lnTo>
                <a:lnTo>
                  <a:pt x="571" y="58"/>
                </a:lnTo>
                <a:lnTo>
                  <a:pt x="570" y="57"/>
                </a:lnTo>
                <a:lnTo>
                  <a:pt x="570" y="55"/>
                </a:lnTo>
                <a:lnTo>
                  <a:pt x="568" y="54"/>
                </a:lnTo>
                <a:lnTo>
                  <a:pt x="567" y="52"/>
                </a:lnTo>
                <a:lnTo>
                  <a:pt x="566" y="51"/>
                </a:lnTo>
                <a:lnTo>
                  <a:pt x="564" y="49"/>
                </a:lnTo>
                <a:lnTo>
                  <a:pt x="563" y="47"/>
                </a:lnTo>
                <a:lnTo>
                  <a:pt x="561" y="46"/>
                </a:lnTo>
                <a:lnTo>
                  <a:pt x="559" y="45"/>
                </a:lnTo>
                <a:lnTo>
                  <a:pt x="557" y="43"/>
                </a:lnTo>
                <a:lnTo>
                  <a:pt x="554" y="41"/>
                </a:lnTo>
                <a:lnTo>
                  <a:pt x="552" y="40"/>
                </a:lnTo>
                <a:lnTo>
                  <a:pt x="549" y="39"/>
                </a:lnTo>
                <a:lnTo>
                  <a:pt x="546" y="37"/>
                </a:lnTo>
                <a:lnTo>
                  <a:pt x="544" y="36"/>
                </a:lnTo>
                <a:lnTo>
                  <a:pt x="540" y="34"/>
                </a:lnTo>
                <a:lnTo>
                  <a:pt x="537" y="33"/>
                </a:lnTo>
                <a:lnTo>
                  <a:pt x="534" y="31"/>
                </a:lnTo>
                <a:lnTo>
                  <a:pt x="530" y="30"/>
                </a:lnTo>
                <a:lnTo>
                  <a:pt x="527" y="29"/>
                </a:lnTo>
                <a:lnTo>
                  <a:pt x="523" y="28"/>
                </a:lnTo>
                <a:lnTo>
                  <a:pt x="519" y="27"/>
                </a:lnTo>
                <a:lnTo>
                  <a:pt x="515" y="25"/>
                </a:lnTo>
                <a:lnTo>
                  <a:pt x="511" y="24"/>
                </a:lnTo>
                <a:lnTo>
                  <a:pt x="506" y="23"/>
                </a:lnTo>
                <a:lnTo>
                  <a:pt x="502" y="22"/>
                </a:lnTo>
                <a:lnTo>
                  <a:pt x="498" y="21"/>
                </a:lnTo>
                <a:lnTo>
                  <a:pt x="493" y="19"/>
                </a:lnTo>
                <a:lnTo>
                  <a:pt x="488" y="19"/>
                </a:lnTo>
                <a:lnTo>
                  <a:pt x="478" y="16"/>
                </a:lnTo>
                <a:lnTo>
                  <a:pt x="473" y="15"/>
                </a:lnTo>
                <a:lnTo>
                  <a:pt x="468" y="14"/>
                </a:lnTo>
                <a:lnTo>
                  <a:pt x="462" y="13"/>
                </a:lnTo>
                <a:lnTo>
                  <a:pt x="457" y="13"/>
                </a:lnTo>
                <a:lnTo>
                  <a:pt x="452" y="12"/>
                </a:lnTo>
                <a:lnTo>
                  <a:pt x="446" y="11"/>
                </a:lnTo>
                <a:lnTo>
                  <a:pt x="440" y="10"/>
                </a:lnTo>
                <a:lnTo>
                  <a:pt x="434" y="9"/>
                </a:lnTo>
                <a:lnTo>
                  <a:pt x="428" y="8"/>
                </a:lnTo>
                <a:lnTo>
                  <a:pt x="422" y="8"/>
                </a:lnTo>
                <a:lnTo>
                  <a:pt x="416" y="7"/>
                </a:lnTo>
                <a:lnTo>
                  <a:pt x="410" y="6"/>
                </a:lnTo>
                <a:lnTo>
                  <a:pt x="404" y="6"/>
                </a:lnTo>
                <a:lnTo>
                  <a:pt x="397" y="5"/>
                </a:lnTo>
                <a:lnTo>
                  <a:pt x="391" y="5"/>
                </a:lnTo>
                <a:lnTo>
                  <a:pt x="384" y="4"/>
                </a:lnTo>
                <a:lnTo>
                  <a:pt x="378" y="3"/>
                </a:lnTo>
                <a:lnTo>
                  <a:pt x="371" y="3"/>
                </a:lnTo>
                <a:lnTo>
                  <a:pt x="364" y="3"/>
                </a:lnTo>
                <a:lnTo>
                  <a:pt x="357" y="2"/>
                </a:lnTo>
                <a:lnTo>
                  <a:pt x="350" y="2"/>
                </a:lnTo>
                <a:lnTo>
                  <a:pt x="344" y="1"/>
                </a:lnTo>
                <a:lnTo>
                  <a:pt x="336" y="1"/>
                </a:lnTo>
                <a:lnTo>
                  <a:pt x="330" y="1"/>
                </a:lnTo>
                <a:lnTo>
                  <a:pt x="322" y="1"/>
                </a:lnTo>
                <a:lnTo>
                  <a:pt x="315" y="0"/>
                </a:lnTo>
                <a:lnTo>
                  <a:pt x="308" y="0"/>
                </a:lnTo>
                <a:lnTo>
                  <a:pt x="300" y="0"/>
                </a:lnTo>
                <a:lnTo>
                  <a:pt x="293" y="0"/>
                </a:lnTo>
                <a:lnTo>
                  <a:pt x="286" y="0"/>
                </a:lnTo>
                <a:lnTo>
                  <a:pt x="271" y="0"/>
                </a:lnTo>
                <a:lnTo>
                  <a:pt x="264" y="0"/>
                </a:lnTo>
                <a:lnTo>
                  <a:pt x="257" y="0"/>
                </a:lnTo>
                <a:lnTo>
                  <a:pt x="250" y="1"/>
                </a:lnTo>
                <a:lnTo>
                  <a:pt x="242" y="1"/>
                </a:lnTo>
                <a:lnTo>
                  <a:pt x="235" y="1"/>
                </a:lnTo>
                <a:lnTo>
                  <a:pt x="228" y="1"/>
                </a:lnTo>
                <a:lnTo>
                  <a:pt x="221" y="2"/>
                </a:lnTo>
                <a:lnTo>
                  <a:pt x="214" y="2"/>
                </a:lnTo>
                <a:lnTo>
                  <a:pt x="208" y="3"/>
                </a:lnTo>
                <a:lnTo>
                  <a:pt x="201" y="3"/>
                </a:lnTo>
                <a:lnTo>
                  <a:pt x="194" y="3"/>
                </a:lnTo>
                <a:lnTo>
                  <a:pt x="188" y="4"/>
                </a:lnTo>
                <a:lnTo>
                  <a:pt x="181" y="5"/>
                </a:lnTo>
                <a:lnTo>
                  <a:pt x="175" y="5"/>
                </a:lnTo>
                <a:lnTo>
                  <a:pt x="168" y="6"/>
                </a:lnTo>
                <a:lnTo>
                  <a:pt x="162" y="6"/>
                </a:lnTo>
                <a:lnTo>
                  <a:pt x="156" y="7"/>
                </a:lnTo>
                <a:lnTo>
                  <a:pt x="150" y="8"/>
                </a:lnTo>
                <a:lnTo>
                  <a:pt x="144" y="8"/>
                </a:lnTo>
                <a:lnTo>
                  <a:pt x="138" y="9"/>
                </a:lnTo>
                <a:lnTo>
                  <a:pt x="132" y="10"/>
                </a:lnTo>
                <a:lnTo>
                  <a:pt x="126" y="11"/>
                </a:lnTo>
                <a:lnTo>
                  <a:pt x="120" y="12"/>
                </a:lnTo>
                <a:lnTo>
                  <a:pt x="115" y="13"/>
                </a:lnTo>
                <a:lnTo>
                  <a:pt x="109" y="13"/>
                </a:lnTo>
                <a:lnTo>
                  <a:pt x="104" y="14"/>
                </a:lnTo>
                <a:lnTo>
                  <a:pt x="99" y="15"/>
                </a:lnTo>
                <a:lnTo>
                  <a:pt x="94" y="16"/>
                </a:lnTo>
                <a:lnTo>
                  <a:pt x="89" y="17"/>
                </a:lnTo>
                <a:lnTo>
                  <a:pt x="84" y="19"/>
                </a:lnTo>
                <a:lnTo>
                  <a:pt x="74" y="21"/>
                </a:lnTo>
                <a:lnTo>
                  <a:pt x="70" y="22"/>
                </a:lnTo>
                <a:lnTo>
                  <a:pt x="65" y="23"/>
                </a:lnTo>
                <a:lnTo>
                  <a:pt x="61" y="24"/>
                </a:lnTo>
                <a:lnTo>
                  <a:pt x="57" y="25"/>
                </a:lnTo>
                <a:lnTo>
                  <a:pt x="53" y="27"/>
                </a:lnTo>
                <a:lnTo>
                  <a:pt x="49" y="28"/>
                </a:lnTo>
                <a:lnTo>
                  <a:pt x="45" y="29"/>
                </a:lnTo>
                <a:lnTo>
                  <a:pt x="42" y="30"/>
                </a:lnTo>
                <a:lnTo>
                  <a:pt x="38" y="31"/>
                </a:lnTo>
                <a:lnTo>
                  <a:pt x="34" y="33"/>
                </a:lnTo>
                <a:lnTo>
                  <a:pt x="31" y="34"/>
                </a:lnTo>
                <a:lnTo>
                  <a:pt x="28" y="36"/>
                </a:lnTo>
                <a:lnTo>
                  <a:pt x="25" y="37"/>
                </a:lnTo>
                <a:lnTo>
                  <a:pt x="22" y="39"/>
                </a:lnTo>
                <a:lnTo>
                  <a:pt x="20" y="40"/>
                </a:lnTo>
                <a:lnTo>
                  <a:pt x="17" y="41"/>
                </a:lnTo>
                <a:lnTo>
                  <a:pt x="15" y="43"/>
                </a:lnTo>
                <a:lnTo>
                  <a:pt x="13" y="45"/>
                </a:lnTo>
                <a:lnTo>
                  <a:pt x="11" y="46"/>
                </a:lnTo>
                <a:lnTo>
                  <a:pt x="9" y="47"/>
                </a:lnTo>
                <a:lnTo>
                  <a:pt x="7" y="49"/>
                </a:lnTo>
                <a:lnTo>
                  <a:pt x="6" y="51"/>
                </a:lnTo>
                <a:lnTo>
                  <a:pt x="4" y="52"/>
                </a:lnTo>
                <a:lnTo>
                  <a:pt x="3" y="54"/>
                </a:lnTo>
                <a:lnTo>
                  <a:pt x="2" y="55"/>
                </a:lnTo>
                <a:lnTo>
                  <a:pt x="1" y="57"/>
                </a:lnTo>
                <a:lnTo>
                  <a:pt x="1" y="58"/>
                </a:lnTo>
                <a:lnTo>
                  <a:pt x="0" y="60"/>
                </a:lnTo>
                <a:lnTo>
                  <a:pt x="0" y="61"/>
                </a:lnTo>
                <a:lnTo>
                  <a:pt x="0" y="63"/>
                </a:lnTo>
                <a:lnTo>
                  <a:pt x="0" y="66"/>
                </a:lnTo>
                <a:lnTo>
                  <a:pt x="1" y="68"/>
                </a:lnTo>
                <a:lnTo>
                  <a:pt x="1" y="69"/>
                </a:lnTo>
                <a:lnTo>
                  <a:pt x="2" y="71"/>
                </a:lnTo>
                <a:lnTo>
                  <a:pt x="3" y="73"/>
                </a:lnTo>
                <a:lnTo>
                  <a:pt x="4" y="74"/>
                </a:lnTo>
                <a:lnTo>
                  <a:pt x="6" y="76"/>
                </a:lnTo>
                <a:lnTo>
                  <a:pt x="7" y="77"/>
                </a:lnTo>
                <a:lnTo>
                  <a:pt x="9" y="79"/>
                </a:lnTo>
                <a:lnTo>
                  <a:pt x="11" y="80"/>
                </a:lnTo>
                <a:lnTo>
                  <a:pt x="13" y="82"/>
                </a:lnTo>
                <a:lnTo>
                  <a:pt x="15" y="83"/>
                </a:lnTo>
                <a:lnTo>
                  <a:pt x="17" y="85"/>
                </a:lnTo>
                <a:lnTo>
                  <a:pt x="20" y="86"/>
                </a:lnTo>
                <a:lnTo>
                  <a:pt x="22" y="87"/>
                </a:lnTo>
                <a:lnTo>
                  <a:pt x="25" y="89"/>
                </a:lnTo>
                <a:lnTo>
                  <a:pt x="28" y="90"/>
                </a:lnTo>
                <a:lnTo>
                  <a:pt x="31" y="92"/>
                </a:lnTo>
                <a:lnTo>
                  <a:pt x="34" y="93"/>
                </a:lnTo>
                <a:lnTo>
                  <a:pt x="38" y="94"/>
                </a:lnTo>
                <a:lnTo>
                  <a:pt x="42" y="96"/>
                </a:lnTo>
                <a:lnTo>
                  <a:pt x="45" y="97"/>
                </a:lnTo>
                <a:lnTo>
                  <a:pt x="49" y="98"/>
                </a:lnTo>
                <a:lnTo>
                  <a:pt x="53" y="99"/>
                </a:lnTo>
                <a:lnTo>
                  <a:pt x="57" y="101"/>
                </a:lnTo>
                <a:lnTo>
                  <a:pt x="61" y="102"/>
                </a:lnTo>
                <a:lnTo>
                  <a:pt x="65" y="103"/>
                </a:lnTo>
                <a:lnTo>
                  <a:pt x="70" y="104"/>
                </a:lnTo>
                <a:lnTo>
                  <a:pt x="74" y="105"/>
                </a:lnTo>
                <a:lnTo>
                  <a:pt x="79" y="107"/>
                </a:lnTo>
                <a:lnTo>
                  <a:pt x="84" y="108"/>
                </a:lnTo>
                <a:lnTo>
                  <a:pt x="94" y="110"/>
                </a:lnTo>
                <a:lnTo>
                  <a:pt x="99" y="111"/>
                </a:lnTo>
                <a:lnTo>
                  <a:pt x="104" y="112"/>
                </a:lnTo>
                <a:lnTo>
                  <a:pt x="109" y="113"/>
                </a:lnTo>
                <a:lnTo>
                  <a:pt x="115" y="113"/>
                </a:lnTo>
                <a:lnTo>
                  <a:pt x="120" y="114"/>
                </a:lnTo>
                <a:lnTo>
                  <a:pt x="126" y="115"/>
                </a:lnTo>
                <a:lnTo>
                  <a:pt x="132" y="116"/>
                </a:lnTo>
                <a:lnTo>
                  <a:pt x="138" y="117"/>
                </a:lnTo>
                <a:lnTo>
                  <a:pt x="144" y="117"/>
                </a:lnTo>
                <a:lnTo>
                  <a:pt x="150" y="118"/>
                </a:lnTo>
                <a:lnTo>
                  <a:pt x="156" y="119"/>
                </a:lnTo>
                <a:lnTo>
                  <a:pt x="162" y="120"/>
                </a:lnTo>
                <a:lnTo>
                  <a:pt x="168" y="120"/>
                </a:lnTo>
                <a:lnTo>
                  <a:pt x="175" y="121"/>
                </a:lnTo>
                <a:lnTo>
                  <a:pt x="181" y="121"/>
                </a:lnTo>
                <a:lnTo>
                  <a:pt x="188" y="122"/>
                </a:lnTo>
                <a:lnTo>
                  <a:pt x="194" y="123"/>
                </a:lnTo>
                <a:lnTo>
                  <a:pt x="201" y="123"/>
                </a:lnTo>
                <a:lnTo>
                  <a:pt x="208" y="123"/>
                </a:lnTo>
                <a:lnTo>
                  <a:pt x="214" y="124"/>
                </a:lnTo>
                <a:lnTo>
                  <a:pt x="221" y="124"/>
                </a:lnTo>
                <a:lnTo>
                  <a:pt x="228" y="125"/>
                </a:lnTo>
                <a:lnTo>
                  <a:pt x="235" y="125"/>
                </a:lnTo>
                <a:lnTo>
                  <a:pt x="242" y="125"/>
                </a:lnTo>
                <a:lnTo>
                  <a:pt x="250" y="125"/>
                </a:lnTo>
                <a:lnTo>
                  <a:pt x="257" y="126"/>
                </a:lnTo>
                <a:lnTo>
                  <a:pt x="264" y="126"/>
                </a:lnTo>
                <a:lnTo>
                  <a:pt x="271" y="126"/>
                </a:lnTo>
                <a:lnTo>
                  <a:pt x="278" y="126"/>
                </a:lnTo>
                <a:lnTo>
                  <a:pt x="286" y="126"/>
                </a:ln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/>
        </p:spPr>
        <p:txBody>
          <a:bodyPr lIns="130585" tIns="65293" rIns="130585" bIns="65293"/>
          <a:lstStyle/>
          <a:p>
            <a:pPr>
              <a:defRPr/>
            </a:pPr>
            <a:endParaRPr lang="en-US">
              <a:latin typeface="Calibri" charset="0"/>
              <a:ea typeface="ＭＳ Ｐゴシック" charset="0"/>
            </a:endParaRPr>
          </a:p>
        </p:txBody>
      </p:sp>
      <p:cxnSp>
        <p:nvCxnSpPr>
          <p:cNvPr id="189" name="Straight Connector 188"/>
          <p:cNvCxnSpPr>
            <a:stCxn id="204" idx="15"/>
            <a:endCxn id="203" idx="36"/>
          </p:cNvCxnSpPr>
          <p:nvPr/>
        </p:nvCxnSpPr>
        <p:spPr bwMode="auto">
          <a:xfrm flipH="1">
            <a:off x="3836160" y="2121487"/>
            <a:ext cx="4532" cy="206475"/>
          </a:xfrm>
          <a:prstGeom prst="line">
            <a:avLst/>
          </a:prstGeom>
          <a:ln w="9525" cmpd="sng">
            <a:solidFill>
              <a:srgbClr val="00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>
            <a:stCxn id="204" idx="45"/>
            <a:endCxn id="203" idx="7"/>
          </p:cNvCxnSpPr>
          <p:nvPr/>
        </p:nvCxnSpPr>
        <p:spPr bwMode="auto">
          <a:xfrm>
            <a:off x="3457747" y="2121487"/>
            <a:ext cx="2265" cy="201938"/>
          </a:xfrm>
          <a:prstGeom prst="line">
            <a:avLst/>
          </a:prstGeom>
          <a:ln w="9525" cmpd="sng">
            <a:solidFill>
              <a:srgbClr val="00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Down Arrow 37"/>
          <p:cNvSpPr/>
          <p:nvPr/>
        </p:nvSpPr>
        <p:spPr bwMode="auto">
          <a:xfrm>
            <a:off x="2331566" y="1517942"/>
            <a:ext cx="92905" cy="276814"/>
          </a:xfrm>
          <a:prstGeom prst="downArrow">
            <a:avLst>
              <a:gd name="adj1" fmla="val 50000"/>
              <a:gd name="adj2" fmla="val 69354"/>
            </a:avLst>
          </a:prstGeom>
          <a:solidFill>
            <a:schemeClr val="accent2"/>
          </a:solidFill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585" tIns="65293" rIns="130585" bIns="6529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TextBox 15"/>
          <p:cNvSpPr txBox="1">
            <a:spLocks noChangeArrowheads="1"/>
          </p:cNvSpPr>
          <p:nvPr/>
        </p:nvSpPr>
        <p:spPr bwMode="auto">
          <a:xfrm>
            <a:off x="2460249" y="1476028"/>
            <a:ext cx="144619" cy="157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sz="7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W</a:t>
            </a:r>
          </a:p>
        </p:txBody>
      </p:sp>
      <p:sp>
        <p:nvSpPr>
          <p:cNvPr id="37" name="TextBox 15"/>
          <p:cNvSpPr txBox="1">
            <a:spLocks noChangeArrowheads="1"/>
          </p:cNvSpPr>
          <p:nvPr/>
        </p:nvSpPr>
        <p:spPr bwMode="auto">
          <a:xfrm>
            <a:off x="2460250" y="2196124"/>
            <a:ext cx="144000" cy="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sz="700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el-GR" sz="700" baseline="-25000" dirty="0" smtClean="0">
                <a:latin typeface="Arial" pitchFamily="34" charset="0"/>
                <a:cs typeface="Arial" pitchFamily="34" charset="0"/>
              </a:rPr>
              <a:t>Β</a:t>
            </a:r>
            <a:r>
              <a:rPr lang="en-US" sz="700" baseline="-25000" dirty="0" smtClean="0">
                <a:latin typeface="Arial" pitchFamily="34" charset="0"/>
                <a:cs typeface="Arial" pitchFamily="34" charset="0"/>
              </a:rPr>
              <a:t>3</a:t>
            </a:r>
            <a:endParaRPr lang="en-US" sz="700" baseline="-25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40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7532" y="142946"/>
            <a:ext cx="3886112" cy="462870"/>
          </a:xfrm>
        </p:spPr>
        <p:txBody>
          <a:bodyPr/>
          <a:lstStyle/>
          <a:p>
            <a:r>
              <a:rPr lang="en-US" dirty="0">
                <a:latin typeface="Arial" pitchFamily="34" charset="0"/>
              </a:rPr>
              <a:t>H</a:t>
            </a:r>
            <a:r>
              <a:rPr lang="el-GR" dirty="0">
                <a:latin typeface="Arial" pitchFamily="34" charset="0"/>
              </a:rPr>
              <a:t> άντωση</a:t>
            </a:r>
            <a:r>
              <a:rPr lang="en-US" dirty="0">
                <a:latin typeface="Arial" pitchFamily="34" charset="0"/>
              </a:rPr>
              <a:t> </a:t>
            </a:r>
            <a:r>
              <a:rPr lang="el-GR" dirty="0">
                <a:latin typeface="Arial" pitchFamily="34" charset="0"/>
              </a:rPr>
              <a:t>που δέχεται ένα σώμα βυθιζόμενο σε υγρό ισούται με το βάρος του υγρού που εκτοπίζεται.</a:t>
            </a:r>
            <a:endParaRPr lang="en-US" dirty="0" smtClean="0">
              <a:latin typeface="Arial" pitchFamily="34" charset="0"/>
            </a:endParaRPr>
          </a:p>
        </p:txBody>
      </p:sp>
      <p:cxnSp>
        <p:nvCxnSpPr>
          <p:cNvPr id="171" name="Straight Connector 170"/>
          <p:cNvCxnSpPr/>
          <p:nvPr/>
        </p:nvCxnSpPr>
        <p:spPr bwMode="auto">
          <a:xfrm>
            <a:off x="1685770" y="1751644"/>
            <a:ext cx="1345977" cy="0"/>
          </a:xfrm>
          <a:prstGeom prst="line">
            <a:avLst/>
          </a:prstGeom>
          <a:ln w="9525" cmpd="sng">
            <a:solidFill>
              <a:schemeClr val="accent3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2" name="Rectangle 171"/>
          <p:cNvSpPr/>
          <p:nvPr/>
        </p:nvSpPr>
        <p:spPr bwMode="auto">
          <a:xfrm>
            <a:off x="1685771" y="1837866"/>
            <a:ext cx="1355040" cy="92347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6945" tIns="68473" rIns="136945" bIns="6847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3" name="Rectangle 172"/>
          <p:cNvSpPr/>
          <p:nvPr/>
        </p:nvSpPr>
        <p:spPr bwMode="auto">
          <a:xfrm>
            <a:off x="1685771" y="1313735"/>
            <a:ext cx="1355040" cy="1447602"/>
          </a:xfrm>
          <a:prstGeom prst="rect">
            <a:avLst/>
          </a:prstGeom>
          <a:noFill/>
          <a:ln w="952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6945" tIns="68473" rIns="136945" bIns="68473"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74" name="Straight Connector 173"/>
          <p:cNvCxnSpPr/>
          <p:nvPr/>
        </p:nvCxnSpPr>
        <p:spPr bwMode="auto">
          <a:xfrm>
            <a:off x="1651781" y="1313734"/>
            <a:ext cx="1447945" cy="0"/>
          </a:xfrm>
          <a:prstGeom prst="line">
            <a:avLst/>
          </a:prstGeom>
          <a:ln w="190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 bwMode="auto">
          <a:xfrm>
            <a:off x="3043075" y="1747106"/>
            <a:ext cx="0" cy="90759"/>
          </a:xfrm>
          <a:prstGeom prst="line">
            <a:avLst/>
          </a:prstGeom>
          <a:ln w="190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 bwMode="auto">
          <a:xfrm>
            <a:off x="3031746" y="1846941"/>
            <a:ext cx="577818" cy="79415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 bwMode="auto">
          <a:xfrm>
            <a:off x="3031746" y="1740300"/>
            <a:ext cx="577818" cy="81683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664" name="Group 15"/>
          <p:cNvGrpSpPr>
            <a:grpSpLocks/>
          </p:cNvGrpSpPr>
          <p:nvPr/>
        </p:nvGrpSpPr>
        <p:grpSpPr bwMode="auto">
          <a:xfrm>
            <a:off x="2141226" y="1595087"/>
            <a:ext cx="473585" cy="428834"/>
            <a:chOff x="1167645" y="1098293"/>
            <a:chExt cx="380575" cy="350830"/>
          </a:xfrm>
        </p:grpSpPr>
        <p:sp>
          <p:nvSpPr>
            <p:cNvPr id="196" name="Rounded Rectangle 195"/>
            <p:cNvSpPr/>
            <p:nvPr/>
          </p:nvSpPr>
          <p:spPr>
            <a:xfrm>
              <a:off x="1169467" y="1152124"/>
              <a:ext cx="375112" cy="296999"/>
            </a:xfrm>
            <a:prstGeom prst="roundRect">
              <a:avLst>
                <a:gd name="adj" fmla="val 28607"/>
              </a:avLst>
            </a:prstGeom>
            <a:solidFill>
              <a:schemeClr val="bg1"/>
            </a:solidFill>
            <a:ln w="952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1169467" y="1098293"/>
              <a:ext cx="375112" cy="207900"/>
            </a:xfrm>
            <a:prstGeom prst="rect">
              <a:avLst/>
            </a:prstGeom>
            <a:solidFill>
              <a:schemeClr val="bg1"/>
            </a:solidFill>
            <a:ln w="9525" cmpd="sng">
              <a:solidFill>
                <a:schemeClr val="bg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98" name="Straight Connector 197"/>
            <p:cNvCxnSpPr/>
            <p:nvPr/>
          </p:nvCxnSpPr>
          <p:spPr>
            <a:xfrm flipV="1">
              <a:off x="1544578" y="1168830"/>
              <a:ext cx="0" cy="14293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/>
          </p:nvCxnSpPr>
          <p:spPr>
            <a:xfrm flipV="1">
              <a:off x="1169432" y="1168830"/>
              <a:ext cx="0" cy="209755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/>
            <p:nvPr/>
          </p:nvCxnSpPr>
          <p:spPr>
            <a:xfrm>
              <a:off x="1167645" y="1172543"/>
              <a:ext cx="380575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Down Arrow 190"/>
          <p:cNvSpPr/>
          <p:nvPr/>
        </p:nvSpPr>
        <p:spPr bwMode="auto">
          <a:xfrm flipV="1">
            <a:off x="2331567" y="2032997"/>
            <a:ext cx="95170" cy="272276"/>
          </a:xfrm>
          <a:prstGeom prst="downArrow">
            <a:avLst>
              <a:gd name="adj1" fmla="val 50000"/>
              <a:gd name="adj2" fmla="val 69354"/>
            </a:avLst>
          </a:prstGeom>
          <a:solidFill>
            <a:srgbClr val="0070C0"/>
          </a:solidFill>
          <a:ln w="6350" cmpd="sng"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6945" tIns="68473" rIns="136945" bIns="6847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Down Arrow 37"/>
          <p:cNvSpPr/>
          <p:nvPr/>
        </p:nvSpPr>
        <p:spPr bwMode="auto">
          <a:xfrm>
            <a:off x="2331566" y="1517942"/>
            <a:ext cx="92905" cy="276814"/>
          </a:xfrm>
          <a:prstGeom prst="downArrow">
            <a:avLst>
              <a:gd name="adj1" fmla="val 50000"/>
              <a:gd name="adj2" fmla="val 69354"/>
            </a:avLst>
          </a:prstGeom>
          <a:solidFill>
            <a:schemeClr val="accent2"/>
          </a:solidFill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585" tIns="65293" rIns="130585" bIns="6529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TextBox 15"/>
          <p:cNvSpPr txBox="1">
            <a:spLocks noChangeArrowheads="1"/>
          </p:cNvSpPr>
          <p:nvPr/>
        </p:nvSpPr>
        <p:spPr bwMode="auto">
          <a:xfrm>
            <a:off x="2460249" y="1476028"/>
            <a:ext cx="144619" cy="157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sz="7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W</a:t>
            </a:r>
          </a:p>
        </p:txBody>
      </p:sp>
      <p:sp>
        <p:nvSpPr>
          <p:cNvPr id="37" name="TextBox 15"/>
          <p:cNvSpPr txBox="1">
            <a:spLocks noChangeArrowheads="1"/>
          </p:cNvSpPr>
          <p:nvPr/>
        </p:nvSpPr>
        <p:spPr bwMode="auto">
          <a:xfrm>
            <a:off x="2460250" y="2196124"/>
            <a:ext cx="144000" cy="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sz="700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el-GR" sz="700" baseline="-25000" dirty="0" smtClean="0">
                <a:latin typeface="Arial" pitchFamily="34" charset="0"/>
                <a:cs typeface="Arial" pitchFamily="34" charset="0"/>
              </a:rPr>
              <a:t>Β</a:t>
            </a:r>
            <a:r>
              <a:rPr lang="en-US" sz="700" baseline="-25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700" baseline="-25000" dirty="0">
              <a:solidFill>
                <a:schemeClr val="accent3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95"/>
          <p:cNvSpPr>
            <a:spLocks noChangeArrowheads="1"/>
          </p:cNvSpPr>
          <p:nvPr/>
        </p:nvSpPr>
        <p:spPr bwMode="auto">
          <a:xfrm>
            <a:off x="3616362" y="2325695"/>
            <a:ext cx="70244" cy="158828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6945" tIns="68473" rIns="136945" bIns="68473" anchor="ctr"/>
          <a:lstStyle/>
          <a:p>
            <a:endParaRPr lang="el-GR"/>
          </a:p>
        </p:txBody>
      </p:sp>
      <p:sp>
        <p:nvSpPr>
          <p:cNvPr id="39" name="Oval 86"/>
          <p:cNvSpPr>
            <a:spLocks noChangeArrowheads="1"/>
          </p:cNvSpPr>
          <p:nvPr/>
        </p:nvSpPr>
        <p:spPr bwMode="auto">
          <a:xfrm>
            <a:off x="3342181" y="2298467"/>
            <a:ext cx="618606" cy="88489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136945" tIns="68473" rIns="136945" bIns="68473" anchor="ctr"/>
          <a:lstStyle/>
          <a:p>
            <a:endParaRPr lang="el-GR"/>
          </a:p>
        </p:txBody>
      </p:sp>
      <p:sp>
        <p:nvSpPr>
          <p:cNvPr id="41" name="Freeform 79"/>
          <p:cNvSpPr>
            <a:spLocks/>
          </p:cNvSpPr>
          <p:nvPr/>
        </p:nvSpPr>
        <p:spPr bwMode="auto">
          <a:xfrm>
            <a:off x="3367107" y="2613852"/>
            <a:ext cx="577818" cy="147484"/>
          </a:xfrm>
          <a:custGeom>
            <a:avLst/>
            <a:gdLst>
              <a:gd name="T0" fmla="*/ 0 w 842"/>
              <a:gd name="T1" fmla="*/ 2147483647 h 289"/>
              <a:gd name="T2" fmla="*/ 2147483647 w 842"/>
              <a:gd name="T3" fmla="*/ 2147483647 h 289"/>
              <a:gd name="T4" fmla="*/ 2147483647 w 842"/>
              <a:gd name="T5" fmla="*/ 0 h 289"/>
              <a:gd name="T6" fmla="*/ 2147483647 w 842"/>
              <a:gd name="T7" fmla="*/ 0 h 289"/>
              <a:gd name="T8" fmla="*/ 0 w 842"/>
              <a:gd name="T9" fmla="*/ 2147483647 h 2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42"/>
              <a:gd name="T16" fmla="*/ 0 h 289"/>
              <a:gd name="T17" fmla="*/ 842 w 842"/>
              <a:gd name="T18" fmla="*/ 289 h 2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42" h="289">
                <a:moveTo>
                  <a:pt x="0" y="288"/>
                </a:moveTo>
                <a:lnTo>
                  <a:pt x="841" y="288"/>
                </a:lnTo>
                <a:lnTo>
                  <a:pt x="700" y="0"/>
                </a:lnTo>
                <a:lnTo>
                  <a:pt x="140" y="0"/>
                </a:lnTo>
                <a:lnTo>
                  <a:pt x="0" y="288"/>
                </a:lnTo>
              </a:path>
            </a:pathLst>
          </a:custGeom>
          <a:solidFill>
            <a:srgbClr val="FFFF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 lIns="136945" tIns="68473" rIns="136945" bIns="68473"/>
          <a:lstStyle/>
          <a:p>
            <a:endParaRPr lang="el-GR"/>
          </a:p>
        </p:txBody>
      </p:sp>
      <p:sp>
        <p:nvSpPr>
          <p:cNvPr id="42" name="Oval 80"/>
          <p:cNvSpPr>
            <a:spLocks noChangeArrowheads="1"/>
          </p:cNvSpPr>
          <p:nvPr/>
        </p:nvSpPr>
        <p:spPr bwMode="auto">
          <a:xfrm>
            <a:off x="3496267" y="2443681"/>
            <a:ext cx="314968" cy="242779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136945" tIns="68473" rIns="136945" bIns="68473" anchor="ctr"/>
          <a:lstStyle/>
          <a:p>
            <a:endParaRPr lang="el-GR"/>
          </a:p>
        </p:txBody>
      </p:sp>
      <p:sp>
        <p:nvSpPr>
          <p:cNvPr id="43" name="Rectangle 81"/>
          <p:cNvSpPr>
            <a:spLocks noChangeArrowheads="1"/>
          </p:cNvSpPr>
          <p:nvPr/>
        </p:nvSpPr>
        <p:spPr bwMode="auto">
          <a:xfrm>
            <a:off x="3496267" y="2494688"/>
            <a:ext cx="31496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>
            <a:spAutoFit/>
          </a:bodyPr>
          <a:lstStyle/>
          <a:p>
            <a:pPr eaLnBrk="0" hangingPunct="0"/>
            <a:r>
              <a:rPr lang="el-GR">
                <a:latin typeface="Arial" pitchFamily="34" charset="0"/>
                <a:cs typeface="Arial" pitchFamily="34" charset="0"/>
              </a:rPr>
              <a:t>14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4" name="Group 92"/>
          <p:cNvGrpSpPr>
            <a:grpSpLocks/>
          </p:cNvGrpSpPr>
          <p:nvPr/>
        </p:nvGrpSpPr>
        <p:grpSpPr bwMode="auto">
          <a:xfrm>
            <a:off x="3458346" y="2097299"/>
            <a:ext cx="384233" cy="252287"/>
            <a:chOff x="4662" y="2270"/>
            <a:chExt cx="577" cy="603"/>
          </a:xfrm>
          <a:solidFill>
            <a:schemeClr val="bg1"/>
          </a:solidFill>
        </p:grpSpPr>
        <p:sp>
          <p:nvSpPr>
            <p:cNvPr id="45" name="Freeform 93"/>
            <p:cNvSpPr>
              <a:spLocks/>
            </p:cNvSpPr>
            <p:nvPr/>
          </p:nvSpPr>
          <p:spPr bwMode="auto">
            <a:xfrm>
              <a:off x="4665" y="2333"/>
              <a:ext cx="574" cy="540"/>
            </a:xfrm>
            <a:custGeom>
              <a:avLst/>
              <a:gdLst>
                <a:gd name="T0" fmla="*/ 0 w 574"/>
                <a:gd name="T1" fmla="*/ 59 h 540"/>
                <a:gd name="T2" fmla="*/ 0 w 574"/>
                <a:gd name="T3" fmla="*/ 118 h 540"/>
                <a:gd name="T4" fmla="*/ 0 w 574"/>
                <a:gd name="T5" fmla="*/ 177 h 540"/>
                <a:gd name="T6" fmla="*/ 0 w 574"/>
                <a:gd name="T7" fmla="*/ 236 h 540"/>
                <a:gd name="T8" fmla="*/ 0 w 574"/>
                <a:gd name="T9" fmla="*/ 294 h 540"/>
                <a:gd name="T10" fmla="*/ 0 w 574"/>
                <a:gd name="T11" fmla="*/ 354 h 540"/>
                <a:gd name="T12" fmla="*/ 0 w 574"/>
                <a:gd name="T13" fmla="*/ 414 h 540"/>
                <a:gd name="T14" fmla="*/ 0 w 574"/>
                <a:gd name="T15" fmla="*/ 474 h 540"/>
                <a:gd name="T16" fmla="*/ 2 w 574"/>
                <a:gd name="T17" fmla="*/ 482 h 540"/>
                <a:gd name="T18" fmla="*/ 8 w 574"/>
                <a:gd name="T19" fmla="*/ 488 h 540"/>
                <a:gd name="T20" fmla="*/ 16 w 574"/>
                <a:gd name="T21" fmla="*/ 495 h 540"/>
                <a:gd name="T22" fmla="*/ 26 w 574"/>
                <a:gd name="T23" fmla="*/ 501 h 540"/>
                <a:gd name="T24" fmla="*/ 39 w 574"/>
                <a:gd name="T25" fmla="*/ 507 h 540"/>
                <a:gd name="T26" fmla="*/ 54 w 574"/>
                <a:gd name="T27" fmla="*/ 512 h 540"/>
                <a:gd name="T28" fmla="*/ 71 w 574"/>
                <a:gd name="T29" fmla="*/ 517 h 540"/>
                <a:gd name="T30" fmla="*/ 95 w 574"/>
                <a:gd name="T31" fmla="*/ 523 h 540"/>
                <a:gd name="T32" fmla="*/ 116 w 574"/>
                <a:gd name="T33" fmla="*/ 526 h 540"/>
                <a:gd name="T34" fmla="*/ 139 w 574"/>
                <a:gd name="T35" fmla="*/ 530 h 540"/>
                <a:gd name="T36" fmla="*/ 163 w 574"/>
                <a:gd name="T37" fmla="*/ 533 h 540"/>
                <a:gd name="T38" fmla="*/ 188 w 574"/>
                <a:gd name="T39" fmla="*/ 535 h 540"/>
                <a:gd name="T40" fmla="*/ 215 w 574"/>
                <a:gd name="T41" fmla="*/ 537 h 540"/>
                <a:gd name="T42" fmla="*/ 242 w 574"/>
                <a:gd name="T43" fmla="*/ 538 h 540"/>
                <a:gd name="T44" fmla="*/ 271 w 574"/>
                <a:gd name="T45" fmla="*/ 539 h 540"/>
                <a:gd name="T46" fmla="*/ 307 w 574"/>
                <a:gd name="T47" fmla="*/ 539 h 540"/>
                <a:gd name="T48" fmla="*/ 336 w 574"/>
                <a:gd name="T49" fmla="*/ 538 h 540"/>
                <a:gd name="T50" fmla="*/ 363 w 574"/>
                <a:gd name="T51" fmla="*/ 536 h 540"/>
                <a:gd name="T52" fmla="*/ 390 w 574"/>
                <a:gd name="T53" fmla="*/ 534 h 540"/>
                <a:gd name="T54" fmla="*/ 414 w 574"/>
                <a:gd name="T55" fmla="*/ 532 h 540"/>
                <a:gd name="T56" fmla="*/ 438 w 574"/>
                <a:gd name="T57" fmla="*/ 529 h 540"/>
                <a:gd name="T58" fmla="*/ 461 w 574"/>
                <a:gd name="T59" fmla="*/ 526 h 540"/>
                <a:gd name="T60" fmla="*/ 481 w 574"/>
                <a:gd name="T61" fmla="*/ 522 h 540"/>
                <a:gd name="T62" fmla="*/ 504 w 574"/>
                <a:gd name="T63" fmla="*/ 516 h 540"/>
                <a:gd name="T64" fmla="*/ 521 w 574"/>
                <a:gd name="T65" fmla="*/ 511 h 540"/>
                <a:gd name="T66" fmla="*/ 535 w 574"/>
                <a:gd name="T67" fmla="*/ 506 h 540"/>
                <a:gd name="T68" fmla="*/ 547 w 574"/>
                <a:gd name="T69" fmla="*/ 501 h 540"/>
                <a:gd name="T70" fmla="*/ 556 w 574"/>
                <a:gd name="T71" fmla="*/ 495 h 540"/>
                <a:gd name="T72" fmla="*/ 563 w 574"/>
                <a:gd name="T73" fmla="*/ 489 h 540"/>
                <a:gd name="T74" fmla="*/ 568 w 574"/>
                <a:gd name="T75" fmla="*/ 482 h 540"/>
                <a:gd name="T76" fmla="*/ 569 w 574"/>
                <a:gd name="T77" fmla="*/ 476 h 540"/>
                <a:gd name="T78" fmla="*/ 570 w 574"/>
                <a:gd name="T79" fmla="*/ 402 h 540"/>
                <a:gd name="T80" fmla="*/ 571 w 574"/>
                <a:gd name="T81" fmla="*/ 343 h 540"/>
                <a:gd name="T82" fmla="*/ 572 w 574"/>
                <a:gd name="T83" fmla="*/ 284 h 540"/>
                <a:gd name="T84" fmla="*/ 572 w 574"/>
                <a:gd name="T85" fmla="*/ 225 h 540"/>
                <a:gd name="T86" fmla="*/ 572 w 574"/>
                <a:gd name="T87" fmla="*/ 166 h 540"/>
                <a:gd name="T88" fmla="*/ 572 w 574"/>
                <a:gd name="T89" fmla="*/ 106 h 540"/>
                <a:gd name="T90" fmla="*/ 572 w 574"/>
                <a:gd name="T91" fmla="*/ 47 h 540"/>
                <a:gd name="T92" fmla="*/ 537 w 574"/>
                <a:gd name="T93" fmla="*/ 2 h 540"/>
                <a:gd name="T94" fmla="*/ 465 w 574"/>
                <a:gd name="T95" fmla="*/ 2 h 540"/>
                <a:gd name="T96" fmla="*/ 394 w 574"/>
                <a:gd name="T97" fmla="*/ 2 h 540"/>
                <a:gd name="T98" fmla="*/ 322 w 574"/>
                <a:gd name="T99" fmla="*/ 2 h 540"/>
                <a:gd name="T100" fmla="*/ 250 w 574"/>
                <a:gd name="T101" fmla="*/ 1 h 540"/>
                <a:gd name="T102" fmla="*/ 179 w 574"/>
                <a:gd name="T103" fmla="*/ 1 h 540"/>
                <a:gd name="T104" fmla="*/ 107 w 574"/>
                <a:gd name="T105" fmla="*/ 0 h 540"/>
                <a:gd name="T106" fmla="*/ 36 w 574"/>
                <a:gd name="T107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74" h="540">
                  <a:moveTo>
                    <a:pt x="0" y="0"/>
                  </a:moveTo>
                  <a:lnTo>
                    <a:pt x="0" y="30"/>
                  </a:lnTo>
                  <a:lnTo>
                    <a:pt x="0" y="44"/>
                  </a:lnTo>
                  <a:lnTo>
                    <a:pt x="0" y="59"/>
                  </a:lnTo>
                  <a:lnTo>
                    <a:pt x="0" y="74"/>
                  </a:lnTo>
                  <a:lnTo>
                    <a:pt x="0" y="88"/>
                  </a:lnTo>
                  <a:lnTo>
                    <a:pt x="0" y="103"/>
                  </a:lnTo>
                  <a:lnTo>
                    <a:pt x="0" y="118"/>
                  </a:lnTo>
                  <a:lnTo>
                    <a:pt x="0" y="132"/>
                  </a:lnTo>
                  <a:lnTo>
                    <a:pt x="0" y="147"/>
                  </a:lnTo>
                  <a:lnTo>
                    <a:pt x="0" y="162"/>
                  </a:lnTo>
                  <a:lnTo>
                    <a:pt x="0" y="177"/>
                  </a:lnTo>
                  <a:lnTo>
                    <a:pt x="0" y="191"/>
                  </a:lnTo>
                  <a:lnTo>
                    <a:pt x="0" y="206"/>
                  </a:lnTo>
                  <a:lnTo>
                    <a:pt x="0" y="221"/>
                  </a:lnTo>
                  <a:lnTo>
                    <a:pt x="0" y="236"/>
                  </a:lnTo>
                  <a:lnTo>
                    <a:pt x="0" y="250"/>
                  </a:lnTo>
                  <a:lnTo>
                    <a:pt x="0" y="265"/>
                  </a:lnTo>
                  <a:lnTo>
                    <a:pt x="0" y="280"/>
                  </a:lnTo>
                  <a:lnTo>
                    <a:pt x="0" y="294"/>
                  </a:lnTo>
                  <a:lnTo>
                    <a:pt x="0" y="309"/>
                  </a:lnTo>
                  <a:lnTo>
                    <a:pt x="0" y="324"/>
                  </a:lnTo>
                  <a:lnTo>
                    <a:pt x="0" y="339"/>
                  </a:lnTo>
                  <a:lnTo>
                    <a:pt x="0" y="354"/>
                  </a:lnTo>
                  <a:lnTo>
                    <a:pt x="0" y="368"/>
                  </a:lnTo>
                  <a:lnTo>
                    <a:pt x="0" y="384"/>
                  </a:lnTo>
                  <a:lnTo>
                    <a:pt x="0" y="398"/>
                  </a:lnTo>
                  <a:lnTo>
                    <a:pt x="0" y="414"/>
                  </a:lnTo>
                  <a:lnTo>
                    <a:pt x="0" y="428"/>
                  </a:lnTo>
                  <a:lnTo>
                    <a:pt x="0" y="444"/>
                  </a:lnTo>
                  <a:lnTo>
                    <a:pt x="0" y="459"/>
                  </a:lnTo>
                  <a:lnTo>
                    <a:pt x="0" y="474"/>
                  </a:lnTo>
                  <a:lnTo>
                    <a:pt x="0" y="477"/>
                  </a:lnTo>
                  <a:lnTo>
                    <a:pt x="1" y="479"/>
                  </a:lnTo>
                  <a:lnTo>
                    <a:pt x="2" y="480"/>
                  </a:lnTo>
                  <a:lnTo>
                    <a:pt x="2" y="482"/>
                  </a:lnTo>
                  <a:lnTo>
                    <a:pt x="4" y="484"/>
                  </a:lnTo>
                  <a:lnTo>
                    <a:pt x="5" y="485"/>
                  </a:lnTo>
                  <a:lnTo>
                    <a:pt x="6" y="487"/>
                  </a:lnTo>
                  <a:lnTo>
                    <a:pt x="8" y="488"/>
                  </a:lnTo>
                  <a:lnTo>
                    <a:pt x="10" y="490"/>
                  </a:lnTo>
                  <a:lnTo>
                    <a:pt x="12" y="492"/>
                  </a:lnTo>
                  <a:lnTo>
                    <a:pt x="14" y="493"/>
                  </a:lnTo>
                  <a:lnTo>
                    <a:pt x="16" y="495"/>
                  </a:lnTo>
                  <a:lnTo>
                    <a:pt x="18" y="496"/>
                  </a:lnTo>
                  <a:lnTo>
                    <a:pt x="21" y="498"/>
                  </a:lnTo>
                  <a:lnTo>
                    <a:pt x="24" y="500"/>
                  </a:lnTo>
                  <a:lnTo>
                    <a:pt x="26" y="501"/>
                  </a:lnTo>
                  <a:lnTo>
                    <a:pt x="29" y="502"/>
                  </a:lnTo>
                  <a:lnTo>
                    <a:pt x="32" y="504"/>
                  </a:lnTo>
                  <a:lnTo>
                    <a:pt x="36" y="505"/>
                  </a:lnTo>
                  <a:lnTo>
                    <a:pt x="39" y="507"/>
                  </a:lnTo>
                  <a:lnTo>
                    <a:pt x="43" y="508"/>
                  </a:lnTo>
                  <a:lnTo>
                    <a:pt x="46" y="510"/>
                  </a:lnTo>
                  <a:lnTo>
                    <a:pt x="50" y="511"/>
                  </a:lnTo>
                  <a:lnTo>
                    <a:pt x="54" y="512"/>
                  </a:lnTo>
                  <a:lnTo>
                    <a:pt x="58" y="514"/>
                  </a:lnTo>
                  <a:lnTo>
                    <a:pt x="62" y="515"/>
                  </a:lnTo>
                  <a:lnTo>
                    <a:pt x="67" y="516"/>
                  </a:lnTo>
                  <a:lnTo>
                    <a:pt x="71" y="517"/>
                  </a:lnTo>
                  <a:lnTo>
                    <a:pt x="76" y="518"/>
                  </a:lnTo>
                  <a:lnTo>
                    <a:pt x="80" y="520"/>
                  </a:lnTo>
                  <a:lnTo>
                    <a:pt x="85" y="521"/>
                  </a:lnTo>
                  <a:lnTo>
                    <a:pt x="95" y="523"/>
                  </a:lnTo>
                  <a:lnTo>
                    <a:pt x="100" y="524"/>
                  </a:lnTo>
                  <a:lnTo>
                    <a:pt x="105" y="525"/>
                  </a:lnTo>
                  <a:lnTo>
                    <a:pt x="110" y="526"/>
                  </a:lnTo>
                  <a:lnTo>
                    <a:pt x="116" y="526"/>
                  </a:lnTo>
                  <a:lnTo>
                    <a:pt x="122" y="527"/>
                  </a:lnTo>
                  <a:lnTo>
                    <a:pt x="127" y="528"/>
                  </a:lnTo>
                  <a:lnTo>
                    <a:pt x="133" y="529"/>
                  </a:lnTo>
                  <a:lnTo>
                    <a:pt x="139" y="530"/>
                  </a:lnTo>
                  <a:lnTo>
                    <a:pt x="144" y="530"/>
                  </a:lnTo>
                  <a:lnTo>
                    <a:pt x="150" y="531"/>
                  </a:lnTo>
                  <a:lnTo>
                    <a:pt x="156" y="532"/>
                  </a:lnTo>
                  <a:lnTo>
                    <a:pt x="163" y="533"/>
                  </a:lnTo>
                  <a:lnTo>
                    <a:pt x="169" y="533"/>
                  </a:lnTo>
                  <a:lnTo>
                    <a:pt x="175" y="534"/>
                  </a:lnTo>
                  <a:lnTo>
                    <a:pt x="182" y="534"/>
                  </a:lnTo>
                  <a:lnTo>
                    <a:pt x="188" y="535"/>
                  </a:lnTo>
                  <a:lnTo>
                    <a:pt x="195" y="536"/>
                  </a:lnTo>
                  <a:lnTo>
                    <a:pt x="201" y="536"/>
                  </a:lnTo>
                  <a:lnTo>
                    <a:pt x="208" y="536"/>
                  </a:lnTo>
                  <a:lnTo>
                    <a:pt x="215" y="537"/>
                  </a:lnTo>
                  <a:lnTo>
                    <a:pt x="222" y="537"/>
                  </a:lnTo>
                  <a:lnTo>
                    <a:pt x="228" y="538"/>
                  </a:lnTo>
                  <a:lnTo>
                    <a:pt x="235" y="538"/>
                  </a:lnTo>
                  <a:lnTo>
                    <a:pt x="242" y="538"/>
                  </a:lnTo>
                  <a:lnTo>
                    <a:pt x="249" y="538"/>
                  </a:lnTo>
                  <a:lnTo>
                    <a:pt x="256" y="539"/>
                  </a:lnTo>
                  <a:lnTo>
                    <a:pt x="264" y="539"/>
                  </a:lnTo>
                  <a:lnTo>
                    <a:pt x="271" y="539"/>
                  </a:lnTo>
                  <a:lnTo>
                    <a:pt x="278" y="539"/>
                  </a:lnTo>
                  <a:lnTo>
                    <a:pt x="286" y="539"/>
                  </a:lnTo>
                  <a:lnTo>
                    <a:pt x="300" y="539"/>
                  </a:lnTo>
                  <a:lnTo>
                    <a:pt x="307" y="539"/>
                  </a:lnTo>
                  <a:lnTo>
                    <a:pt x="314" y="539"/>
                  </a:lnTo>
                  <a:lnTo>
                    <a:pt x="322" y="538"/>
                  </a:lnTo>
                  <a:lnTo>
                    <a:pt x="329" y="538"/>
                  </a:lnTo>
                  <a:lnTo>
                    <a:pt x="336" y="538"/>
                  </a:lnTo>
                  <a:lnTo>
                    <a:pt x="342" y="538"/>
                  </a:lnTo>
                  <a:lnTo>
                    <a:pt x="350" y="537"/>
                  </a:lnTo>
                  <a:lnTo>
                    <a:pt x="356" y="537"/>
                  </a:lnTo>
                  <a:lnTo>
                    <a:pt x="363" y="536"/>
                  </a:lnTo>
                  <a:lnTo>
                    <a:pt x="370" y="536"/>
                  </a:lnTo>
                  <a:lnTo>
                    <a:pt x="376" y="536"/>
                  </a:lnTo>
                  <a:lnTo>
                    <a:pt x="383" y="535"/>
                  </a:lnTo>
                  <a:lnTo>
                    <a:pt x="390" y="534"/>
                  </a:lnTo>
                  <a:lnTo>
                    <a:pt x="396" y="534"/>
                  </a:lnTo>
                  <a:lnTo>
                    <a:pt x="402" y="533"/>
                  </a:lnTo>
                  <a:lnTo>
                    <a:pt x="408" y="533"/>
                  </a:lnTo>
                  <a:lnTo>
                    <a:pt x="414" y="532"/>
                  </a:lnTo>
                  <a:lnTo>
                    <a:pt x="421" y="531"/>
                  </a:lnTo>
                  <a:lnTo>
                    <a:pt x="427" y="530"/>
                  </a:lnTo>
                  <a:lnTo>
                    <a:pt x="432" y="530"/>
                  </a:lnTo>
                  <a:lnTo>
                    <a:pt x="438" y="529"/>
                  </a:lnTo>
                  <a:lnTo>
                    <a:pt x="444" y="528"/>
                  </a:lnTo>
                  <a:lnTo>
                    <a:pt x="450" y="527"/>
                  </a:lnTo>
                  <a:lnTo>
                    <a:pt x="455" y="526"/>
                  </a:lnTo>
                  <a:lnTo>
                    <a:pt x="461" y="526"/>
                  </a:lnTo>
                  <a:lnTo>
                    <a:pt x="466" y="525"/>
                  </a:lnTo>
                  <a:lnTo>
                    <a:pt x="471" y="524"/>
                  </a:lnTo>
                  <a:lnTo>
                    <a:pt x="476" y="523"/>
                  </a:lnTo>
                  <a:lnTo>
                    <a:pt x="481" y="522"/>
                  </a:lnTo>
                  <a:lnTo>
                    <a:pt x="486" y="521"/>
                  </a:lnTo>
                  <a:lnTo>
                    <a:pt x="496" y="518"/>
                  </a:lnTo>
                  <a:lnTo>
                    <a:pt x="500" y="517"/>
                  </a:lnTo>
                  <a:lnTo>
                    <a:pt x="504" y="516"/>
                  </a:lnTo>
                  <a:lnTo>
                    <a:pt x="509" y="515"/>
                  </a:lnTo>
                  <a:lnTo>
                    <a:pt x="513" y="514"/>
                  </a:lnTo>
                  <a:lnTo>
                    <a:pt x="517" y="512"/>
                  </a:lnTo>
                  <a:lnTo>
                    <a:pt x="521" y="511"/>
                  </a:lnTo>
                  <a:lnTo>
                    <a:pt x="524" y="510"/>
                  </a:lnTo>
                  <a:lnTo>
                    <a:pt x="528" y="509"/>
                  </a:lnTo>
                  <a:lnTo>
                    <a:pt x="532" y="508"/>
                  </a:lnTo>
                  <a:lnTo>
                    <a:pt x="535" y="506"/>
                  </a:lnTo>
                  <a:lnTo>
                    <a:pt x="538" y="505"/>
                  </a:lnTo>
                  <a:lnTo>
                    <a:pt x="541" y="504"/>
                  </a:lnTo>
                  <a:lnTo>
                    <a:pt x="544" y="502"/>
                  </a:lnTo>
                  <a:lnTo>
                    <a:pt x="547" y="501"/>
                  </a:lnTo>
                  <a:lnTo>
                    <a:pt x="549" y="499"/>
                  </a:lnTo>
                  <a:lnTo>
                    <a:pt x="552" y="498"/>
                  </a:lnTo>
                  <a:lnTo>
                    <a:pt x="554" y="496"/>
                  </a:lnTo>
                  <a:lnTo>
                    <a:pt x="556" y="495"/>
                  </a:lnTo>
                  <a:lnTo>
                    <a:pt x="558" y="493"/>
                  </a:lnTo>
                  <a:lnTo>
                    <a:pt x="560" y="492"/>
                  </a:lnTo>
                  <a:lnTo>
                    <a:pt x="562" y="490"/>
                  </a:lnTo>
                  <a:lnTo>
                    <a:pt x="563" y="489"/>
                  </a:lnTo>
                  <a:lnTo>
                    <a:pt x="564" y="487"/>
                  </a:lnTo>
                  <a:lnTo>
                    <a:pt x="566" y="486"/>
                  </a:lnTo>
                  <a:lnTo>
                    <a:pt x="567" y="484"/>
                  </a:lnTo>
                  <a:lnTo>
                    <a:pt x="568" y="482"/>
                  </a:lnTo>
                  <a:lnTo>
                    <a:pt x="568" y="481"/>
                  </a:lnTo>
                  <a:lnTo>
                    <a:pt x="569" y="479"/>
                  </a:lnTo>
                  <a:lnTo>
                    <a:pt x="569" y="478"/>
                  </a:lnTo>
                  <a:lnTo>
                    <a:pt x="569" y="476"/>
                  </a:lnTo>
                  <a:lnTo>
                    <a:pt x="570" y="446"/>
                  </a:lnTo>
                  <a:lnTo>
                    <a:pt x="570" y="432"/>
                  </a:lnTo>
                  <a:lnTo>
                    <a:pt x="570" y="417"/>
                  </a:lnTo>
                  <a:lnTo>
                    <a:pt x="570" y="402"/>
                  </a:lnTo>
                  <a:lnTo>
                    <a:pt x="571" y="388"/>
                  </a:lnTo>
                  <a:lnTo>
                    <a:pt x="571" y="373"/>
                  </a:lnTo>
                  <a:lnTo>
                    <a:pt x="571" y="358"/>
                  </a:lnTo>
                  <a:lnTo>
                    <a:pt x="571" y="343"/>
                  </a:lnTo>
                  <a:lnTo>
                    <a:pt x="572" y="328"/>
                  </a:lnTo>
                  <a:lnTo>
                    <a:pt x="572" y="314"/>
                  </a:lnTo>
                  <a:lnTo>
                    <a:pt x="572" y="299"/>
                  </a:lnTo>
                  <a:lnTo>
                    <a:pt x="572" y="284"/>
                  </a:lnTo>
                  <a:lnTo>
                    <a:pt x="572" y="269"/>
                  </a:lnTo>
                  <a:lnTo>
                    <a:pt x="572" y="254"/>
                  </a:lnTo>
                  <a:lnTo>
                    <a:pt x="572" y="240"/>
                  </a:lnTo>
                  <a:lnTo>
                    <a:pt x="572" y="225"/>
                  </a:lnTo>
                  <a:lnTo>
                    <a:pt x="572" y="210"/>
                  </a:lnTo>
                  <a:lnTo>
                    <a:pt x="572" y="195"/>
                  </a:lnTo>
                  <a:lnTo>
                    <a:pt x="572" y="180"/>
                  </a:lnTo>
                  <a:lnTo>
                    <a:pt x="572" y="166"/>
                  </a:lnTo>
                  <a:lnTo>
                    <a:pt x="572" y="151"/>
                  </a:lnTo>
                  <a:lnTo>
                    <a:pt x="572" y="136"/>
                  </a:lnTo>
                  <a:lnTo>
                    <a:pt x="572" y="121"/>
                  </a:lnTo>
                  <a:lnTo>
                    <a:pt x="572" y="106"/>
                  </a:lnTo>
                  <a:lnTo>
                    <a:pt x="572" y="92"/>
                  </a:lnTo>
                  <a:lnTo>
                    <a:pt x="572" y="77"/>
                  </a:lnTo>
                  <a:lnTo>
                    <a:pt x="572" y="62"/>
                  </a:lnTo>
                  <a:lnTo>
                    <a:pt x="572" y="47"/>
                  </a:lnTo>
                  <a:lnTo>
                    <a:pt x="572" y="32"/>
                  </a:lnTo>
                  <a:lnTo>
                    <a:pt x="572" y="18"/>
                  </a:lnTo>
                  <a:lnTo>
                    <a:pt x="573" y="3"/>
                  </a:lnTo>
                  <a:lnTo>
                    <a:pt x="537" y="2"/>
                  </a:lnTo>
                  <a:lnTo>
                    <a:pt x="519" y="2"/>
                  </a:lnTo>
                  <a:lnTo>
                    <a:pt x="501" y="2"/>
                  </a:lnTo>
                  <a:lnTo>
                    <a:pt x="483" y="2"/>
                  </a:lnTo>
                  <a:lnTo>
                    <a:pt x="465" y="2"/>
                  </a:lnTo>
                  <a:lnTo>
                    <a:pt x="447" y="2"/>
                  </a:lnTo>
                  <a:lnTo>
                    <a:pt x="429" y="2"/>
                  </a:lnTo>
                  <a:lnTo>
                    <a:pt x="411" y="2"/>
                  </a:lnTo>
                  <a:lnTo>
                    <a:pt x="394" y="2"/>
                  </a:lnTo>
                  <a:lnTo>
                    <a:pt x="376" y="2"/>
                  </a:lnTo>
                  <a:lnTo>
                    <a:pt x="358" y="2"/>
                  </a:lnTo>
                  <a:lnTo>
                    <a:pt x="340" y="2"/>
                  </a:lnTo>
                  <a:lnTo>
                    <a:pt x="322" y="2"/>
                  </a:lnTo>
                  <a:lnTo>
                    <a:pt x="304" y="2"/>
                  </a:lnTo>
                  <a:lnTo>
                    <a:pt x="286" y="1"/>
                  </a:lnTo>
                  <a:lnTo>
                    <a:pt x="268" y="1"/>
                  </a:lnTo>
                  <a:lnTo>
                    <a:pt x="250" y="1"/>
                  </a:lnTo>
                  <a:lnTo>
                    <a:pt x="232" y="1"/>
                  </a:lnTo>
                  <a:lnTo>
                    <a:pt x="214" y="1"/>
                  </a:lnTo>
                  <a:lnTo>
                    <a:pt x="197" y="1"/>
                  </a:lnTo>
                  <a:lnTo>
                    <a:pt x="179" y="1"/>
                  </a:lnTo>
                  <a:lnTo>
                    <a:pt x="161" y="1"/>
                  </a:lnTo>
                  <a:lnTo>
                    <a:pt x="143" y="1"/>
                  </a:lnTo>
                  <a:lnTo>
                    <a:pt x="125" y="0"/>
                  </a:lnTo>
                  <a:lnTo>
                    <a:pt x="107" y="0"/>
                  </a:lnTo>
                  <a:lnTo>
                    <a:pt x="90" y="0"/>
                  </a:lnTo>
                  <a:lnTo>
                    <a:pt x="72" y="0"/>
                  </a:lnTo>
                  <a:lnTo>
                    <a:pt x="54" y="0"/>
                  </a:lnTo>
                  <a:lnTo>
                    <a:pt x="36" y="0"/>
                  </a:lnTo>
                  <a:lnTo>
                    <a:pt x="18" y="0"/>
                  </a:lnTo>
                  <a:lnTo>
                    <a:pt x="0" y="0"/>
                  </a:lnTo>
                </a:path>
              </a:pathLst>
            </a:custGeom>
            <a:grpFill/>
            <a:ln w="9525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0"/>
              </a:endParaRPr>
            </a:p>
          </p:txBody>
        </p:sp>
        <p:sp>
          <p:nvSpPr>
            <p:cNvPr id="46" name="Freeform 94"/>
            <p:cNvSpPr>
              <a:spLocks/>
            </p:cNvSpPr>
            <p:nvPr/>
          </p:nvSpPr>
          <p:spPr bwMode="auto">
            <a:xfrm>
              <a:off x="4662" y="2270"/>
              <a:ext cx="573" cy="127"/>
            </a:xfrm>
            <a:custGeom>
              <a:avLst/>
              <a:gdLst>
                <a:gd name="T0" fmla="*/ 315 w 573"/>
                <a:gd name="T1" fmla="*/ 125 h 127"/>
                <a:gd name="T2" fmla="*/ 344 w 573"/>
                <a:gd name="T3" fmla="*/ 124 h 127"/>
                <a:gd name="T4" fmla="*/ 371 w 573"/>
                <a:gd name="T5" fmla="*/ 123 h 127"/>
                <a:gd name="T6" fmla="*/ 397 w 573"/>
                <a:gd name="T7" fmla="*/ 121 h 127"/>
                <a:gd name="T8" fmla="*/ 422 w 573"/>
                <a:gd name="T9" fmla="*/ 118 h 127"/>
                <a:gd name="T10" fmla="*/ 446 w 573"/>
                <a:gd name="T11" fmla="*/ 115 h 127"/>
                <a:gd name="T12" fmla="*/ 468 w 573"/>
                <a:gd name="T13" fmla="*/ 111 h 127"/>
                <a:gd name="T14" fmla="*/ 488 w 573"/>
                <a:gd name="T15" fmla="*/ 107 h 127"/>
                <a:gd name="T16" fmla="*/ 511 w 573"/>
                <a:gd name="T17" fmla="*/ 101 h 127"/>
                <a:gd name="T18" fmla="*/ 527 w 573"/>
                <a:gd name="T19" fmla="*/ 97 h 127"/>
                <a:gd name="T20" fmla="*/ 541 w 573"/>
                <a:gd name="T21" fmla="*/ 91 h 127"/>
                <a:gd name="T22" fmla="*/ 552 w 573"/>
                <a:gd name="T23" fmla="*/ 86 h 127"/>
                <a:gd name="T24" fmla="*/ 561 w 573"/>
                <a:gd name="T25" fmla="*/ 80 h 127"/>
                <a:gd name="T26" fmla="*/ 567 w 573"/>
                <a:gd name="T27" fmla="*/ 74 h 127"/>
                <a:gd name="T28" fmla="*/ 571 w 573"/>
                <a:gd name="T29" fmla="*/ 67 h 127"/>
                <a:gd name="T30" fmla="*/ 572 w 573"/>
                <a:gd name="T31" fmla="*/ 59 h 127"/>
                <a:gd name="T32" fmla="*/ 569 w 573"/>
                <a:gd name="T33" fmla="*/ 53 h 127"/>
                <a:gd name="T34" fmla="*/ 563 w 573"/>
                <a:gd name="T35" fmla="*/ 47 h 127"/>
                <a:gd name="T36" fmla="*/ 555 w 573"/>
                <a:gd name="T37" fmla="*/ 41 h 127"/>
                <a:gd name="T38" fmla="*/ 544 w 573"/>
                <a:gd name="T39" fmla="*/ 35 h 127"/>
                <a:gd name="T40" fmla="*/ 531 w 573"/>
                <a:gd name="T41" fmla="*/ 30 h 127"/>
                <a:gd name="T42" fmla="*/ 515 w 573"/>
                <a:gd name="T43" fmla="*/ 25 h 127"/>
                <a:gd name="T44" fmla="*/ 497 w 573"/>
                <a:gd name="T45" fmla="*/ 20 h 127"/>
                <a:gd name="T46" fmla="*/ 473 w 573"/>
                <a:gd name="T47" fmla="*/ 15 h 127"/>
                <a:gd name="T48" fmla="*/ 451 w 573"/>
                <a:gd name="T49" fmla="*/ 11 h 127"/>
                <a:gd name="T50" fmla="*/ 428 w 573"/>
                <a:gd name="T51" fmla="*/ 8 h 127"/>
                <a:gd name="T52" fmla="*/ 404 w 573"/>
                <a:gd name="T53" fmla="*/ 5 h 127"/>
                <a:gd name="T54" fmla="*/ 378 w 573"/>
                <a:gd name="T55" fmla="*/ 3 h 127"/>
                <a:gd name="T56" fmla="*/ 351 w 573"/>
                <a:gd name="T57" fmla="*/ 1 h 127"/>
                <a:gd name="T58" fmla="*/ 323 w 573"/>
                <a:gd name="T59" fmla="*/ 0 h 127"/>
                <a:gd name="T60" fmla="*/ 293 w 573"/>
                <a:gd name="T61" fmla="*/ 0 h 127"/>
                <a:gd name="T62" fmla="*/ 257 w 573"/>
                <a:gd name="T63" fmla="*/ 0 h 127"/>
                <a:gd name="T64" fmla="*/ 229 w 573"/>
                <a:gd name="T65" fmla="*/ 1 h 127"/>
                <a:gd name="T66" fmla="*/ 201 w 573"/>
                <a:gd name="T67" fmla="*/ 3 h 127"/>
                <a:gd name="T68" fmla="*/ 175 w 573"/>
                <a:gd name="T69" fmla="*/ 5 h 127"/>
                <a:gd name="T70" fmla="*/ 150 w 573"/>
                <a:gd name="T71" fmla="*/ 7 h 127"/>
                <a:gd name="T72" fmla="*/ 126 w 573"/>
                <a:gd name="T73" fmla="*/ 11 h 127"/>
                <a:gd name="T74" fmla="*/ 104 w 573"/>
                <a:gd name="T75" fmla="*/ 14 h 127"/>
                <a:gd name="T76" fmla="*/ 84 w 573"/>
                <a:gd name="T77" fmla="*/ 18 h 127"/>
                <a:gd name="T78" fmla="*/ 61 w 573"/>
                <a:gd name="T79" fmla="*/ 24 h 127"/>
                <a:gd name="T80" fmla="*/ 45 w 573"/>
                <a:gd name="T81" fmla="*/ 29 h 127"/>
                <a:gd name="T82" fmla="*/ 31 w 573"/>
                <a:gd name="T83" fmla="*/ 34 h 127"/>
                <a:gd name="T84" fmla="*/ 20 w 573"/>
                <a:gd name="T85" fmla="*/ 40 h 127"/>
                <a:gd name="T86" fmla="*/ 11 w 573"/>
                <a:gd name="T87" fmla="*/ 46 h 127"/>
                <a:gd name="T88" fmla="*/ 5 w 573"/>
                <a:gd name="T89" fmla="*/ 52 h 127"/>
                <a:gd name="T90" fmla="*/ 1 w 573"/>
                <a:gd name="T91" fmla="*/ 58 h 127"/>
                <a:gd name="T92" fmla="*/ 0 w 573"/>
                <a:gd name="T93" fmla="*/ 66 h 127"/>
                <a:gd name="T94" fmla="*/ 3 w 573"/>
                <a:gd name="T95" fmla="*/ 72 h 127"/>
                <a:gd name="T96" fmla="*/ 9 w 573"/>
                <a:gd name="T97" fmla="*/ 79 h 127"/>
                <a:gd name="T98" fmla="*/ 17 w 573"/>
                <a:gd name="T99" fmla="*/ 84 h 127"/>
                <a:gd name="T100" fmla="*/ 28 w 573"/>
                <a:gd name="T101" fmla="*/ 90 h 127"/>
                <a:gd name="T102" fmla="*/ 41 w 573"/>
                <a:gd name="T103" fmla="*/ 95 h 127"/>
                <a:gd name="T104" fmla="*/ 57 w 573"/>
                <a:gd name="T105" fmla="*/ 101 h 127"/>
                <a:gd name="T106" fmla="*/ 74 w 573"/>
                <a:gd name="T107" fmla="*/ 105 h 127"/>
                <a:gd name="T108" fmla="*/ 99 w 573"/>
                <a:gd name="T109" fmla="*/ 110 h 127"/>
                <a:gd name="T110" fmla="*/ 120 w 573"/>
                <a:gd name="T111" fmla="*/ 114 h 127"/>
                <a:gd name="T112" fmla="*/ 144 w 573"/>
                <a:gd name="T113" fmla="*/ 117 h 127"/>
                <a:gd name="T114" fmla="*/ 168 w 573"/>
                <a:gd name="T115" fmla="*/ 120 h 127"/>
                <a:gd name="T116" fmla="*/ 194 w 573"/>
                <a:gd name="T117" fmla="*/ 122 h 127"/>
                <a:gd name="T118" fmla="*/ 221 w 573"/>
                <a:gd name="T119" fmla="*/ 124 h 127"/>
                <a:gd name="T120" fmla="*/ 250 w 573"/>
                <a:gd name="T121" fmla="*/ 125 h 127"/>
                <a:gd name="T122" fmla="*/ 279 w 573"/>
                <a:gd name="T123" fmla="*/ 125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3" h="127">
                  <a:moveTo>
                    <a:pt x="286" y="126"/>
                  </a:moveTo>
                  <a:lnTo>
                    <a:pt x="301" y="125"/>
                  </a:lnTo>
                  <a:lnTo>
                    <a:pt x="308" y="125"/>
                  </a:lnTo>
                  <a:lnTo>
                    <a:pt x="315" y="125"/>
                  </a:lnTo>
                  <a:lnTo>
                    <a:pt x="323" y="125"/>
                  </a:lnTo>
                  <a:lnTo>
                    <a:pt x="330" y="125"/>
                  </a:lnTo>
                  <a:lnTo>
                    <a:pt x="337" y="125"/>
                  </a:lnTo>
                  <a:lnTo>
                    <a:pt x="344" y="124"/>
                  </a:lnTo>
                  <a:lnTo>
                    <a:pt x="351" y="124"/>
                  </a:lnTo>
                  <a:lnTo>
                    <a:pt x="357" y="123"/>
                  </a:lnTo>
                  <a:lnTo>
                    <a:pt x="364" y="123"/>
                  </a:lnTo>
                  <a:lnTo>
                    <a:pt x="371" y="123"/>
                  </a:lnTo>
                  <a:lnTo>
                    <a:pt x="378" y="122"/>
                  </a:lnTo>
                  <a:lnTo>
                    <a:pt x="384" y="122"/>
                  </a:lnTo>
                  <a:lnTo>
                    <a:pt x="391" y="121"/>
                  </a:lnTo>
                  <a:lnTo>
                    <a:pt x="397" y="121"/>
                  </a:lnTo>
                  <a:lnTo>
                    <a:pt x="404" y="120"/>
                  </a:lnTo>
                  <a:lnTo>
                    <a:pt x="410" y="119"/>
                  </a:lnTo>
                  <a:lnTo>
                    <a:pt x="416" y="119"/>
                  </a:lnTo>
                  <a:lnTo>
                    <a:pt x="422" y="118"/>
                  </a:lnTo>
                  <a:lnTo>
                    <a:pt x="428" y="117"/>
                  </a:lnTo>
                  <a:lnTo>
                    <a:pt x="434" y="117"/>
                  </a:lnTo>
                  <a:lnTo>
                    <a:pt x="440" y="116"/>
                  </a:lnTo>
                  <a:lnTo>
                    <a:pt x="446" y="115"/>
                  </a:lnTo>
                  <a:lnTo>
                    <a:pt x="451" y="114"/>
                  </a:lnTo>
                  <a:lnTo>
                    <a:pt x="457" y="113"/>
                  </a:lnTo>
                  <a:lnTo>
                    <a:pt x="462" y="112"/>
                  </a:lnTo>
                  <a:lnTo>
                    <a:pt x="468" y="111"/>
                  </a:lnTo>
                  <a:lnTo>
                    <a:pt x="473" y="110"/>
                  </a:lnTo>
                  <a:lnTo>
                    <a:pt x="478" y="109"/>
                  </a:lnTo>
                  <a:lnTo>
                    <a:pt x="483" y="108"/>
                  </a:lnTo>
                  <a:lnTo>
                    <a:pt x="488" y="107"/>
                  </a:lnTo>
                  <a:lnTo>
                    <a:pt x="497" y="105"/>
                  </a:lnTo>
                  <a:lnTo>
                    <a:pt x="502" y="104"/>
                  </a:lnTo>
                  <a:lnTo>
                    <a:pt x="507" y="103"/>
                  </a:lnTo>
                  <a:lnTo>
                    <a:pt x="511" y="101"/>
                  </a:lnTo>
                  <a:lnTo>
                    <a:pt x="515" y="101"/>
                  </a:lnTo>
                  <a:lnTo>
                    <a:pt x="519" y="99"/>
                  </a:lnTo>
                  <a:lnTo>
                    <a:pt x="523" y="98"/>
                  </a:lnTo>
                  <a:lnTo>
                    <a:pt x="527" y="97"/>
                  </a:lnTo>
                  <a:lnTo>
                    <a:pt x="531" y="95"/>
                  </a:lnTo>
                  <a:lnTo>
                    <a:pt x="534" y="94"/>
                  </a:lnTo>
                  <a:lnTo>
                    <a:pt x="537" y="93"/>
                  </a:lnTo>
                  <a:lnTo>
                    <a:pt x="541" y="91"/>
                  </a:lnTo>
                  <a:lnTo>
                    <a:pt x="544" y="90"/>
                  </a:lnTo>
                  <a:lnTo>
                    <a:pt x="547" y="89"/>
                  </a:lnTo>
                  <a:lnTo>
                    <a:pt x="549" y="87"/>
                  </a:lnTo>
                  <a:lnTo>
                    <a:pt x="552" y="86"/>
                  </a:lnTo>
                  <a:lnTo>
                    <a:pt x="555" y="84"/>
                  </a:lnTo>
                  <a:lnTo>
                    <a:pt x="557" y="83"/>
                  </a:lnTo>
                  <a:lnTo>
                    <a:pt x="559" y="81"/>
                  </a:lnTo>
                  <a:lnTo>
                    <a:pt x="561" y="80"/>
                  </a:lnTo>
                  <a:lnTo>
                    <a:pt x="563" y="79"/>
                  </a:lnTo>
                  <a:lnTo>
                    <a:pt x="565" y="77"/>
                  </a:lnTo>
                  <a:lnTo>
                    <a:pt x="566" y="75"/>
                  </a:lnTo>
                  <a:lnTo>
                    <a:pt x="567" y="74"/>
                  </a:lnTo>
                  <a:lnTo>
                    <a:pt x="569" y="72"/>
                  </a:lnTo>
                  <a:lnTo>
                    <a:pt x="570" y="71"/>
                  </a:lnTo>
                  <a:lnTo>
                    <a:pt x="571" y="69"/>
                  </a:lnTo>
                  <a:lnTo>
                    <a:pt x="571" y="67"/>
                  </a:lnTo>
                  <a:lnTo>
                    <a:pt x="572" y="66"/>
                  </a:lnTo>
                  <a:lnTo>
                    <a:pt x="572" y="64"/>
                  </a:lnTo>
                  <a:lnTo>
                    <a:pt x="572" y="63"/>
                  </a:lnTo>
                  <a:lnTo>
                    <a:pt x="572" y="59"/>
                  </a:lnTo>
                  <a:lnTo>
                    <a:pt x="571" y="58"/>
                  </a:lnTo>
                  <a:lnTo>
                    <a:pt x="571" y="57"/>
                  </a:lnTo>
                  <a:lnTo>
                    <a:pt x="570" y="55"/>
                  </a:lnTo>
                  <a:lnTo>
                    <a:pt x="569" y="53"/>
                  </a:lnTo>
                  <a:lnTo>
                    <a:pt x="567" y="52"/>
                  </a:lnTo>
                  <a:lnTo>
                    <a:pt x="566" y="50"/>
                  </a:lnTo>
                  <a:lnTo>
                    <a:pt x="565" y="49"/>
                  </a:lnTo>
                  <a:lnTo>
                    <a:pt x="563" y="47"/>
                  </a:lnTo>
                  <a:lnTo>
                    <a:pt x="561" y="46"/>
                  </a:lnTo>
                  <a:lnTo>
                    <a:pt x="559" y="44"/>
                  </a:lnTo>
                  <a:lnTo>
                    <a:pt x="557" y="43"/>
                  </a:lnTo>
                  <a:lnTo>
                    <a:pt x="555" y="41"/>
                  </a:lnTo>
                  <a:lnTo>
                    <a:pt x="552" y="40"/>
                  </a:lnTo>
                  <a:lnTo>
                    <a:pt x="549" y="38"/>
                  </a:lnTo>
                  <a:lnTo>
                    <a:pt x="547" y="37"/>
                  </a:lnTo>
                  <a:lnTo>
                    <a:pt x="544" y="35"/>
                  </a:lnTo>
                  <a:lnTo>
                    <a:pt x="541" y="34"/>
                  </a:lnTo>
                  <a:lnTo>
                    <a:pt x="537" y="33"/>
                  </a:lnTo>
                  <a:lnTo>
                    <a:pt x="534" y="31"/>
                  </a:lnTo>
                  <a:lnTo>
                    <a:pt x="531" y="30"/>
                  </a:lnTo>
                  <a:lnTo>
                    <a:pt x="527" y="29"/>
                  </a:lnTo>
                  <a:lnTo>
                    <a:pt x="523" y="27"/>
                  </a:lnTo>
                  <a:lnTo>
                    <a:pt x="519" y="26"/>
                  </a:lnTo>
                  <a:lnTo>
                    <a:pt x="515" y="25"/>
                  </a:lnTo>
                  <a:lnTo>
                    <a:pt x="511" y="24"/>
                  </a:lnTo>
                  <a:lnTo>
                    <a:pt x="507" y="23"/>
                  </a:lnTo>
                  <a:lnTo>
                    <a:pt x="502" y="21"/>
                  </a:lnTo>
                  <a:lnTo>
                    <a:pt x="497" y="20"/>
                  </a:lnTo>
                  <a:lnTo>
                    <a:pt x="493" y="19"/>
                  </a:lnTo>
                  <a:lnTo>
                    <a:pt x="488" y="18"/>
                  </a:lnTo>
                  <a:lnTo>
                    <a:pt x="478" y="16"/>
                  </a:lnTo>
                  <a:lnTo>
                    <a:pt x="473" y="15"/>
                  </a:lnTo>
                  <a:lnTo>
                    <a:pt x="468" y="14"/>
                  </a:lnTo>
                  <a:lnTo>
                    <a:pt x="462" y="13"/>
                  </a:lnTo>
                  <a:lnTo>
                    <a:pt x="457" y="12"/>
                  </a:lnTo>
                  <a:lnTo>
                    <a:pt x="451" y="11"/>
                  </a:lnTo>
                  <a:lnTo>
                    <a:pt x="446" y="11"/>
                  </a:lnTo>
                  <a:lnTo>
                    <a:pt x="440" y="9"/>
                  </a:lnTo>
                  <a:lnTo>
                    <a:pt x="434" y="9"/>
                  </a:lnTo>
                  <a:lnTo>
                    <a:pt x="428" y="8"/>
                  </a:lnTo>
                  <a:lnTo>
                    <a:pt x="422" y="7"/>
                  </a:lnTo>
                  <a:lnTo>
                    <a:pt x="416" y="7"/>
                  </a:lnTo>
                  <a:lnTo>
                    <a:pt x="410" y="6"/>
                  </a:lnTo>
                  <a:lnTo>
                    <a:pt x="404" y="5"/>
                  </a:lnTo>
                  <a:lnTo>
                    <a:pt x="397" y="5"/>
                  </a:lnTo>
                  <a:lnTo>
                    <a:pt x="391" y="4"/>
                  </a:lnTo>
                  <a:lnTo>
                    <a:pt x="384" y="3"/>
                  </a:lnTo>
                  <a:lnTo>
                    <a:pt x="378" y="3"/>
                  </a:lnTo>
                  <a:lnTo>
                    <a:pt x="371" y="3"/>
                  </a:lnTo>
                  <a:lnTo>
                    <a:pt x="364" y="2"/>
                  </a:lnTo>
                  <a:lnTo>
                    <a:pt x="357" y="1"/>
                  </a:lnTo>
                  <a:lnTo>
                    <a:pt x="351" y="1"/>
                  </a:lnTo>
                  <a:lnTo>
                    <a:pt x="344" y="1"/>
                  </a:lnTo>
                  <a:lnTo>
                    <a:pt x="337" y="1"/>
                  </a:lnTo>
                  <a:lnTo>
                    <a:pt x="330" y="0"/>
                  </a:lnTo>
                  <a:lnTo>
                    <a:pt x="323" y="0"/>
                  </a:lnTo>
                  <a:lnTo>
                    <a:pt x="315" y="0"/>
                  </a:lnTo>
                  <a:lnTo>
                    <a:pt x="308" y="0"/>
                  </a:lnTo>
                  <a:lnTo>
                    <a:pt x="301" y="0"/>
                  </a:lnTo>
                  <a:lnTo>
                    <a:pt x="293" y="0"/>
                  </a:lnTo>
                  <a:lnTo>
                    <a:pt x="286" y="0"/>
                  </a:lnTo>
                  <a:lnTo>
                    <a:pt x="271" y="0"/>
                  </a:lnTo>
                  <a:lnTo>
                    <a:pt x="264" y="0"/>
                  </a:lnTo>
                  <a:lnTo>
                    <a:pt x="257" y="0"/>
                  </a:lnTo>
                  <a:lnTo>
                    <a:pt x="250" y="0"/>
                  </a:lnTo>
                  <a:lnTo>
                    <a:pt x="243" y="0"/>
                  </a:lnTo>
                  <a:lnTo>
                    <a:pt x="235" y="1"/>
                  </a:lnTo>
                  <a:lnTo>
                    <a:pt x="229" y="1"/>
                  </a:lnTo>
                  <a:lnTo>
                    <a:pt x="221" y="1"/>
                  </a:lnTo>
                  <a:lnTo>
                    <a:pt x="215" y="1"/>
                  </a:lnTo>
                  <a:lnTo>
                    <a:pt x="208" y="2"/>
                  </a:lnTo>
                  <a:lnTo>
                    <a:pt x="201" y="3"/>
                  </a:lnTo>
                  <a:lnTo>
                    <a:pt x="194" y="3"/>
                  </a:lnTo>
                  <a:lnTo>
                    <a:pt x="188" y="3"/>
                  </a:lnTo>
                  <a:lnTo>
                    <a:pt x="181" y="4"/>
                  </a:lnTo>
                  <a:lnTo>
                    <a:pt x="175" y="5"/>
                  </a:lnTo>
                  <a:lnTo>
                    <a:pt x="168" y="5"/>
                  </a:lnTo>
                  <a:lnTo>
                    <a:pt x="162" y="6"/>
                  </a:lnTo>
                  <a:lnTo>
                    <a:pt x="156" y="7"/>
                  </a:lnTo>
                  <a:lnTo>
                    <a:pt x="150" y="7"/>
                  </a:lnTo>
                  <a:lnTo>
                    <a:pt x="144" y="8"/>
                  </a:lnTo>
                  <a:lnTo>
                    <a:pt x="138" y="9"/>
                  </a:lnTo>
                  <a:lnTo>
                    <a:pt x="132" y="9"/>
                  </a:lnTo>
                  <a:lnTo>
                    <a:pt x="126" y="11"/>
                  </a:lnTo>
                  <a:lnTo>
                    <a:pt x="120" y="11"/>
                  </a:lnTo>
                  <a:lnTo>
                    <a:pt x="115" y="12"/>
                  </a:lnTo>
                  <a:lnTo>
                    <a:pt x="109" y="13"/>
                  </a:lnTo>
                  <a:lnTo>
                    <a:pt x="104" y="14"/>
                  </a:lnTo>
                  <a:lnTo>
                    <a:pt x="99" y="15"/>
                  </a:lnTo>
                  <a:lnTo>
                    <a:pt x="93" y="16"/>
                  </a:lnTo>
                  <a:lnTo>
                    <a:pt x="89" y="17"/>
                  </a:lnTo>
                  <a:lnTo>
                    <a:pt x="84" y="18"/>
                  </a:lnTo>
                  <a:lnTo>
                    <a:pt x="74" y="20"/>
                  </a:lnTo>
                  <a:lnTo>
                    <a:pt x="70" y="21"/>
                  </a:lnTo>
                  <a:lnTo>
                    <a:pt x="65" y="23"/>
                  </a:lnTo>
                  <a:lnTo>
                    <a:pt x="61" y="24"/>
                  </a:lnTo>
                  <a:lnTo>
                    <a:pt x="57" y="25"/>
                  </a:lnTo>
                  <a:lnTo>
                    <a:pt x="53" y="26"/>
                  </a:lnTo>
                  <a:lnTo>
                    <a:pt x="49" y="27"/>
                  </a:lnTo>
                  <a:lnTo>
                    <a:pt x="45" y="29"/>
                  </a:lnTo>
                  <a:lnTo>
                    <a:pt x="41" y="30"/>
                  </a:lnTo>
                  <a:lnTo>
                    <a:pt x="38" y="31"/>
                  </a:lnTo>
                  <a:lnTo>
                    <a:pt x="35" y="33"/>
                  </a:lnTo>
                  <a:lnTo>
                    <a:pt x="31" y="34"/>
                  </a:lnTo>
                  <a:lnTo>
                    <a:pt x="28" y="35"/>
                  </a:lnTo>
                  <a:lnTo>
                    <a:pt x="25" y="37"/>
                  </a:lnTo>
                  <a:lnTo>
                    <a:pt x="23" y="38"/>
                  </a:lnTo>
                  <a:lnTo>
                    <a:pt x="20" y="40"/>
                  </a:lnTo>
                  <a:lnTo>
                    <a:pt x="17" y="41"/>
                  </a:lnTo>
                  <a:lnTo>
                    <a:pt x="15" y="43"/>
                  </a:lnTo>
                  <a:lnTo>
                    <a:pt x="13" y="44"/>
                  </a:lnTo>
                  <a:lnTo>
                    <a:pt x="11" y="46"/>
                  </a:lnTo>
                  <a:lnTo>
                    <a:pt x="9" y="47"/>
                  </a:lnTo>
                  <a:lnTo>
                    <a:pt x="7" y="49"/>
                  </a:lnTo>
                  <a:lnTo>
                    <a:pt x="6" y="50"/>
                  </a:lnTo>
                  <a:lnTo>
                    <a:pt x="5" y="52"/>
                  </a:lnTo>
                  <a:lnTo>
                    <a:pt x="3" y="53"/>
                  </a:lnTo>
                  <a:lnTo>
                    <a:pt x="2" y="55"/>
                  </a:lnTo>
                  <a:lnTo>
                    <a:pt x="1" y="57"/>
                  </a:lnTo>
                  <a:lnTo>
                    <a:pt x="1" y="58"/>
                  </a:lnTo>
                  <a:lnTo>
                    <a:pt x="0" y="59"/>
                  </a:lnTo>
                  <a:lnTo>
                    <a:pt x="0" y="61"/>
                  </a:lnTo>
                  <a:lnTo>
                    <a:pt x="0" y="63"/>
                  </a:lnTo>
                  <a:lnTo>
                    <a:pt x="0" y="66"/>
                  </a:lnTo>
                  <a:lnTo>
                    <a:pt x="1" y="67"/>
                  </a:lnTo>
                  <a:lnTo>
                    <a:pt x="1" y="69"/>
                  </a:lnTo>
                  <a:lnTo>
                    <a:pt x="2" y="71"/>
                  </a:lnTo>
                  <a:lnTo>
                    <a:pt x="3" y="72"/>
                  </a:lnTo>
                  <a:lnTo>
                    <a:pt x="5" y="74"/>
                  </a:lnTo>
                  <a:lnTo>
                    <a:pt x="6" y="75"/>
                  </a:lnTo>
                  <a:lnTo>
                    <a:pt x="7" y="77"/>
                  </a:lnTo>
                  <a:lnTo>
                    <a:pt x="9" y="79"/>
                  </a:lnTo>
                  <a:lnTo>
                    <a:pt x="11" y="80"/>
                  </a:lnTo>
                  <a:lnTo>
                    <a:pt x="13" y="81"/>
                  </a:lnTo>
                  <a:lnTo>
                    <a:pt x="15" y="83"/>
                  </a:lnTo>
                  <a:lnTo>
                    <a:pt x="17" y="84"/>
                  </a:lnTo>
                  <a:lnTo>
                    <a:pt x="20" y="86"/>
                  </a:lnTo>
                  <a:lnTo>
                    <a:pt x="23" y="87"/>
                  </a:lnTo>
                  <a:lnTo>
                    <a:pt x="25" y="89"/>
                  </a:lnTo>
                  <a:lnTo>
                    <a:pt x="28" y="90"/>
                  </a:lnTo>
                  <a:lnTo>
                    <a:pt x="31" y="91"/>
                  </a:lnTo>
                  <a:lnTo>
                    <a:pt x="35" y="93"/>
                  </a:lnTo>
                  <a:lnTo>
                    <a:pt x="38" y="94"/>
                  </a:lnTo>
                  <a:lnTo>
                    <a:pt x="41" y="95"/>
                  </a:lnTo>
                  <a:lnTo>
                    <a:pt x="45" y="97"/>
                  </a:lnTo>
                  <a:lnTo>
                    <a:pt x="49" y="98"/>
                  </a:lnTo>
                  <a:lnTo>
                    <a:pt x="53" y="99"/>
                  </a:lnTo>
                  <a:lnTo>
                    <a:pt x="57" y="101"/>
                  </a:lnTo>
                  <a:lnTo>
                    <a:pt x="61" y="101"/>
                  </a:lnTo>
                  <a:lnTo>
                    <a:pt x="65" y="103"/>
                  </a:lnTo>
                  <a:lnTo>
                    <a:pt x="70" y="104"/>
                  </a:lnTo>
                  <a:lnTo>
                    <a:pt x="74" y="105"/>
                  </a:lnTo>
                  <a:lnTo>
                    <a:pt x="79" y="106"/>
                  </a:lnTo>
                  <a:lnTo>
                    <a:pt x="84" y="107"/>
                  </a:lnTo>
                  <a:lnTo>
                    <a:pt x="93" y="109"/>
                  </a:lnTo>
                  <a:lnTo>
                    <a:pt x="99" y="110"/>
                  </a:lnTo>
                  <a:lnTo>
                    <a:pt x="104" y="111"/>
                  </a:lnTo>
                  <a:lnTo>
                    <a:pt x="109" y="112"/>
                  </a:lnTo>
                  <a:lnTo>
                    <a:pt x="115" y="113"/>
                  </a:lnTo>
                  <a:lnTo>
                    <a:pt x="120" y="114"/>
                  </a:lnTo>
                  <a:lnTo>
                    <a:pt x="126" y="115"/>
                  </a:lnTo>
                  <a:lnTo>
                    <a:pt x="132" y="116"/>
                  </a:lnTo>
                  <a:lnTo>
                    <a:pt x="138" y="117"/>
                  </a:lnTo>
                  <a:lnTo>
                    <a:pt x="144" y="117"/>
                  </a:lnTo>
                  <a:lnTo>
                    <a:pt x="150" y="118"/>
                  </a:lnTo>
                  <a:lnTo>
                    <a:pt x="156" y="119"/>
                  </a:lnTo>
                  <a:lnTo>
                    <a:pt x="162" y="119"/>
                  </a:lnTo>
                  <a:lnTo>
                    <a:pt x="168" y="120"/>
                  </a:lnTo>
                  <a:lnTo>
                    <a:pt x="175" y="121"/>
                  </a:lnTo>
                  <a:lnTo>
                    <a:pt x="181" y="121"/>
                  </a:lnTo>
                  <a:lnTo>
                    <a:pt x="188" y="122"/>
                  </a:lnTo>
                  <a:lnTo>
                    <a:pt x="194" y="122"/>
                  </a:lnTo>
                  <a:lnTo>
                    <a:pt x="201" y="123"/>
                  </a:lnTo>
                  <a:lnTo>
                    <a:pt x="208" y="123"/>
                  </a:lnTo>
                  <a:lnTo>
                    <a:pt x="215" y="123"/>
                  </a:lnTo>
                  <a:lnTo>
                    <a:pt x="221" y="124"/>
                  </a:lnTo>
                  <a:lnTo>
                    <a:pt x="229" y="124"/>
                  </a:lnTo>
                  <a:lnTo>
                    <a:pt x="235" y="125"/>
                  </a:lnTo>
                  <a:lnTo>
                    <a:pt x="243" y="125"/>
                  </a:lnTo>
                  <a:lnTo>
                    <a:pt x="250" y="125"/>
                  </a:lnTo>
                  <a:lnTo>
                    <a:pt x="257" y="125"/>
                  </a:lnTo>
                  <a:lnTo>
                    <a:pt x="264" y="125"/>
                  </a:lnTo>
                  <a:lnTo>
                    <a:pt x="271" y="125"/>
                  </a:lnTo>
                  <a:lnTo>
                    <a:pt x="279" y="125"/>
                  </a:lnTo>
                  <a:lnTo>
                    <a:pt x="286" y="126"/>
                  </a:lnTo>
                </a:path>
              </a:pathLst>
            </a:custGeom>
            <a:grpFill/>
            <a:ln w="9525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0"/>
              </a:endParaRPr>
            </a:p>
          </p:txBody>
        </p:sp>
      </p:grpSp>
      <p:sp>
        <p:nvSpPr>
          <p:cNvPr id="47" name="Freeform 18"/>
          <p:cNvSpPr>
            <a:spLocks/>
          </p:cNvSpPr>
          <p:nvPr/>
        </p:nvSpPr>
        <p:spPr bwMode="auto">
          <a:xfrm>
            <a:off x="3460011" y="2262164"/>
            <a:ext cx="382947" cy="87422"/>
          </a:xfrm>
          <a:custGeom>
            <a:avLst/>
            <a:gdLst>
              <a:gd name="T0" fmla="*/ 571 w 572"/>
              <a:gd name="T1" fmla="*/ 1 h 141"/>
              <a:gd name="T2" fmla="*/ 571 w 572"/>
              <a:gd name="T3" fmla="*/ 3 h 141"/>
              <a:gd name="T4" fmla="*/ 571 w 572"/>
              <a:gd name="T5" fmla="*/ 14 h 141"/>
              <a:gd name="T6" fmla="*/ 570 w 572"/>
              <a:gd name="T7" fmla="*/ 29 h 141"/>
              <a:gd name="T8" fmla="*/ 569 w 572"/>
              <a:gd name="T9" fmla="*/ 47 h 141"/>
              <a:gd name="T10" fmla="*/ 569 w 572"/>
              <a:gd name="T11" fmla="*/ 65 h 141"/>
              <a:gd name="T12" fmla="*/ 568 w 572"/>
              <a:gd name="T13" fmla="*/ 77 h 141"/>
              <a:gd name="T14" fmla="*/ 568 w 572"/>
              <a:gd name="T15" fmla="*/ 83 h 141"/>
              <a:gd name="T16" fmla="*/ 563 w 572"/>
              <a:gd name="T17" fmla="*/ 90 h 141"/>
              <a:gd name="T18" fmla="*/ 557 w 572"/>
              <a:gd name="T19" fmla="*/ 95 h 141"/>
              <a:gd name="T20" fmla="*/ 549 w 572"/>
              <a:gd name="T21" fmla="*/ 100 h 141"/>
              <a:gd name="T22" fmla="*/ 540 w 572"/>
              <a:gd name="T23" fmla="*/ 105 h 141"/>
              <a:gd name="T24" fmla="*/ 529 w 572"/>
              <a:gd name="T25" fmla="*/ 110 h 141"/>
              <a:gd name="T26" fmla="*/ 515 w 572"/>
              <a:gd name="T27" fmla="*/ 114 h 141"/>
              <a:gd name="T28" fmla="*/ 501 w 572"/>
              <a:gd name="T29" fmla="*/ 118 h 141"/>
              <a:gd name="T30" fmla="*/ 479 w 572"/>
              <a:gd name="T31" fmla="*/ 123 h 141"/>
              <a:gd name="T32" fmla="*/ 458 w 572"/>
              <a:gd name="T33" fmla="*/ 127 h 141"/>
              <a:gd name="T34" fmla="*/ 435 w 572"/>
              <a:gd name="T35" fmla="*/ 131 h 141"/>
              <a:gd name="T36" fmla="*/ 411 w 572"/>
              <a:gd name="T37" fmla="*/ 133 h 141"/>
              <a:gd name="T38" fmla="*/ 386 w 572"/>
              <a:gd name="T39" fmla="*/ 136 h 141"/>
              <a:gd name="T40" fmla="*/ 360 w 572"/>
              <a:gd name="T41" fmla="*/ 138 h 141"/>
              <a:gd name="T42" fmla="*/ 332 w 572"/>
              <a:gd name="T43" fmla="*/ 139 h 141"/>
              <a:gd name="T44" fmla="*/ 303 w 572"/>
              <a:gd name="T45" fmla="*/ 140 h 141"/>
              <a:gd name="T46" fmla="*/ 267 w 572"/>
              <a:gd name="T47" fmla="*/ 140 h 141"/>
              <a:gd name="T48" fmla="*/ 238 w 572"/>
              <a:gd name="T49" fmla="*/ 139 h 141"/>
              <a:gd name="T50" fmla="*/ 210 w 572"/>
              <a:gd name="T51" fmla="*/ 137 h 141"/>
              <a:gd name="T52" fmla="*/ 183 w 572"/>
              <a:gd name="T53" fmla="*/ 135 h 141"/>
              <a:gd name="T54" fmla="*/ 158 w 572"/>
              <a:gd name="T55" fmla="*/ 133 h 141"/>
              <a:gd name="T56" fmla="*/ 134 w 572"/>
              <a:gd name="T57" fmla="*/ 130 h 141"/>
              <a:gd name="T58" fmla="*/ 111 w 572"/>
              <a:gd name="T59" fmla="*/ 126 h 141"/>
              <a:gd name="T60" fmla="*/ 90 w 572"/>
              <a:gd name="T61" fmla="*/ 122 h 141"/>
              <a:gd name="T62" fmla="*/ 77 w 572"/>
              <a:gd name="T63" fmla="*/ 119 h 141"/>
              <a:gd name="T64" fmla="*/ 70 w 572"/>
              <a:gd name="T65" fmla="*/ 117 h 141"/>
              <a:gd name="T66" fmla="*/ 62 w 572"/>
              <a:gd name="T67" fmla="*/ 115 h 141"/>
              <a:gd name="T68" fmla="*/ 55 w 572"/>
              <a:gd name="T69" fmla="*/ 113 h 141"/>
              <a:gd name="T70" fmla="*/ 47 w 572"/>
              <a:gd name="T71" fmla="*/ 110 h 141"/>
              <a:gd name="T72" fmla="*/ 41 w 572"/>
              <a:gd name="T73" fmla="*/ 107 h 141"/>
              <a:gd name="T74" fmla="*/ 35 w 572"/>
              <a:gd name="T75" fmla="*/ 105 h 141"/>
              <a:gd name="T76" fmla="*/ 29 w 572"/>
              <a:gd name="T77" fmla="*/ 103 h 141"/>
              <a:gd name="T78" fmla="*/ 23 w 572"/>
              <a:gd name="T79" fmla="*/ 99 h 141"/>
              <a:gd name="T80" fmla="*/ 18 w 572"/>
              <a:gd name="T81" fmla="*/ 97 h 141"/>
              <a:gd name="T82" fmla="*/ 14 w 572"/>
              <a:gd name="T83" fmla="*/ 94 h 141"/>
              <a:gd name="T84" fmla="*/ 11 w 572"/>
              <a:gd name="T85" fmla="*/ 91 h 141"/>
              <a:gd name="T86" fmla="*/ 8 w 572"/>
              <a:gd name="T87" fmla="*/ 89 h 141"/>
              <a:gd name="T88" fmla="*/ 6 w 572"/>
              <a:gd name="T89" fmla="*/ 87 h 141"/>
              <a:gd name="T90" fmla="*/ 4 w 572"/>
              <a:gd name="T91" fmla="*/ 84 h 141"/>
              <a:gd name="T92" fmla="*/ 2 w 572"/>
              <a:gd name="T93" fmla="*/ 81 h 141"/>
              <a:gd name="T94" fmla="*/ 1 w 572"/>
              <a:gd name="T95" fmla="*/ 72 h 141"/>
              <a:gd name="T96" fmla="*/ 0 w 572"/>
              <a:gd name="T97" fmla="*/ 59 h 141"/>
              <a:gd name="T98" fmla="*/ 0 w 572"/>
              <a:gd name="T99" fmla="*/ 43 h 141"/>
              <a:gd name="T100" fmla="*/ 0 w 572"/>
              <a:gd name="T101" fmla="*/ 28 h 141"/>
              <a:gd name="T102" fmla="*/ 0 w 572"/>
              <a:gd name="T103" fmla="*/ 15 h 141"/>
              <a:gd name="T104" fmla="*/ 0 w 572"/>
              <a:gd name="T105" fmla="*/ 6 h 141"/>
              <a:gd name="T106" fmla="*/ 0 w 572"/>
              <a:gd name="T107" fmla="*/ 5 h 141"/>
              <a:gd name="T108" fmla="*/ 53 w 572"/>
              <a:gd name="T109" fmla="*/ 7 h 141"/>
              <a:gd name="T110" fmla="*/ 125 w 572"/>
              <a:gd name="T111" fmla="*/ 7 h 141"/>
              <a:gd name="T112" fmla="*/ 196 w 572"/>
              <a:gd name="T113" fmla="*/ 8 h 141"/>
              <a:gd name="T114" fmla="*/ 267 w 572"/>
              <a:gd name="T115" fmla="*/ 8 h 141"/>
              <a:gd name="T116" fmla="*/ 339 w 572"/>
              <a:gd name="T117" fmla="*/ 9 h 141"/>
              <a:gd name="T118" fmla="*/ 410 w 572"/>
              <a:gd name="T119" fmla="*/ 9 h 141"/>
              <a:gd name="T120" fmla="*/ 482 w 572"/>
              <a:gd name="T121" fmla="*/ 9 h 141"/>
              <a:gd name="T122" fmla="*/ 553 w 572"/>
              <a:gd name="T123" fmla="*/ 10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72" h="141">
                <a:moveTo>
                  <a:pt x="571" y="10"/>
                </a:moveTo>
                <a:lnTo>
                  <a:pt x="571" y="3"/>
                </a:lnTo>
                <a:lnTo>
                  <a:pt x="571" y="2"/>
                </a:lnTo>
                <a:lnTo>
                  <a:pt x="571" y="1"/>
                </a:lnTo>
                <a:lnTo>
                  <a:pt x="571" y="0"/>
                </a:lnTo>
                <a:lnTo>
                  <a:pt x="571" y="1"/>
                </a:lnTo>
                <a:lnTo>
                  <a:pt x="571" y="1"/>
                </a:lnTo>
                <a:lnTo>
                  <a:pt x="571" y="3"/>
                </a:lnTo>
                <a:lnTo>
                  <a:pt x="571" y="5"/>
                </a:lnTo>
                <a:lnTo>
                  <a:pt x="571" y="7"/>
                </a:lnTo>
                <a:lnTo>
                  <a:pt x="571" y="10"/>
                </a:lnTo>
                <a:lnTo>
                  <a:pt x="571" y="14"/>
                </a:lnTo>
                <a:lnTo>
                  <a:pt x="571" y="17"/>
                </a:lnTo>
                <a:lnTo>
                  <a:pt x="570" y="21"/>
                </a:lnTo>
                <a:lnTo>
                  <a:pt x="570" y="25"/>
                </a:lnTo>
                <a:lnTo>
                  <a:pt x="570" y="29"/>
                </a:lnTo>
                <a:lnTo>
                  <a:pt x="570" y="34"/>
                </a:lnTo>
                <a:lnTo>
                  <a:pt x="570" y="39"/>
                </a:lnTo>
                <a:lnTo>
                  <a:pt x="570" y="43"/>
                </a:lnTo>
                <a:lnTo>
                  <a:pt x="569" y="47"/>
                </a:lnTo>
                <a:lnTo>
                  <a:pt x="569" y="52"/>
                </a:lnTo>
                <a:lnTo>
                  <a:pt x="569" y="56"/>
                </a:lnTo>
                <a:lnTo>
                  <a:pt x="569" y="61"/>
                </a:lnTo>
                <a:lnTo>
                  <a:pt x="569" y="65"/>
                </a:lnTo>
                <a:lnTo>
                  <a:pt x="569" y="68"/>
                </a:lnTo>
                <a:lnTo>
                  <a:pt x="569" y="71"/>
                </a:lnTo>
                <a:lnTo>
                  <a:pt x="568" y="75"/>
                </a:lnTo>
                <a:lnTo>
                  <a:pt x="568" y="77"/>
                </a:lnTo>
                <a:lnTo>
                  <a:pt x="568" y="79"/>
                </a:lnTo>
                <a:lnTo>
                  <a:pt x="568" y="81"/>
                </a:lnTo>
                <a:lnTo>
                  <a:pt x="568" y="82"/>
                </a:lnTo>
                <a:lnTo>
                  <a:pt x="568" y="83"/>
                </a:lnTo>
                <a:lnTo>
                  <a:pt x="566" y="85"/>
                </a:lnTo>
                <a:lnTo>
                  <a:pt x="565" y="87"/>
                </a:lnTo>
                <a:lnTo>
                  <a:pt x="564" y="88"/>
                </a:lnTo>
                <a:lnTo>
                  <a:pt x="563" y="90"/>
                </a:lnTo>
                <a:lnTo>
                  <a:pt x="561" y="91"/>
                </a:lnTo>
                <a:lnTo>
                  <a:pt x="560" y="92"/>
                </a:lnTo>
                <a:lnTo>
                  <a:pt x="558" y="94"/>
                </a:lnTo>
                <a:lnTo>
                  <a:pt x="557" y="95"/>
                </a:lnTo>
                <a:lnTo>
                  <a:pt x="555" y="96"/>
                </a:lnTo>
                <a:lnTo>
                  <a:pt x="553" y="97"/>
                </a:lnTo>
                <a:lnTo>
                  <a:pt x="551" y="99"/>
                </a:lnTo>
                <a:lnTo>
                  <a:pt x="549" y="100"/>
                </a:lnTo>
                <a:lnTo>
                  <a:pt x="547" y="101"/>
                </a:lnTo>
                <a:lnTo>
                  <a:pt x="545" y="103"/>
                </a:lnTo>
                <a:lnTo>
                  <a:pt x="542" y="104"/>
                </a:lnTo>
                <a:lnTo>
                  <a:pt x="540" y="105"/>
                </a:lnTo>
                <a:lnTo>
                  <a:pt x="537" y="106"/>
                </a:lnTo>
                <a:lnTo>
                  <a:pt x="534" y="107"/>
                </a:lnTo>
                <a:lnTo>
                  <a:pt x="531" y="109"/>
                </a:lnTo>
                <a:lnTo>
                  <a:pt x="529" y="110"/>
                </a:lnTo>
                <a:lnTo>
                  <a:pt x="525" y="111"/>
                </a:lnTo>
                <a:lnTo>
                  <a:pt x="522" y="112"/>
                </a:lnTo>
                <a:lnTo>
                  <a:pt x="519" y="113"/>
                </a:lnTo>
                <a:lnTo>
                  <a:pt x="515" y="114"/>
                </a:lnTo>
                <a:lnTo>
                  <a:pt x="512" y="115"/>
                </a:lnTo>
                <a:lnTo>
                  <a:pt x="509" y="116"/>
                </a:lnTo>
                <a:lnTo>
                  <a:pt x="505" y="117"/>
                </a:lnTo>
                <a:lnTo>
                  <a:pt x="501" y="118"/>
                </a:lnTo>
                <a:lnTo>
                  <a:pt x="497" y="119"/>
                </a:lnTo>
                <a:lnTo>
                  <a:pt x="493" y="120"/>
                </a:lnTo>
                <a:lnTo>
                  <a:pt x="489" y="121"/>
                </a:lnTo>
                <a:lnTo>
                  <a:pt x="479" y="123"/>
                </a:lnTo>
                <a:lnTo>
                  <a:pt x="474" y="124"/>
                </a:lnTo>
                <a:lnTo>
                  <a:pt x="469" y="125"/>
                </a:lnTo>
                <a:lnTo>
                  <a:pt x="463" y="126"/>
                </a:lnTo>
                <a:lnTo>
                  <a:pt x="458" y="127"/>
                </a:lnTo>
                <a:lnTo>
                  <a:pt x="453" y="128"/>
                </a:lnTo>
                <a:lnTo>
                  <a:pt x="447" y="129"/>
                </a:lnTo>
                <a:lnTo>
                  <a:pt x="441" y="130"/>
                </a:lnTo>
                <a:lnTo>
                  <a:pt x="435" y="131"/>
                </a:lnTo>
                <a:lnTo>
                  <a:pt x="430" y="131"/>
                </a:lnTo>
                <a:lnTo>
                  <a:pt x="424" y="132"/>
                </a:lnTo>
                <a:lnTo>
                  <a:pt x="418" y="133"/>
                </a:lnTo>
                <a:lnTo>
                  <a:pt x="411" y="133"/>
                </a:lnTo>
                <a:lnTo>
                  <a:pt x="405" y="134"/>
                </a:lnTo>
                <a:lnTo>
                  <a:pt x="399" y="135"/>
                </a:lnTo>
                <a:lnTo>
                  <a:pt x="393" y="135"/>
                </a:lnTo>
                <a:lnTo>
                  <a:pt x="386" y="136"/>
                </a:lnTo>
                <a:lnTo>
                  <a:pt x="380" y="137"/>
                </a:lnTo>
                <a:lnTo>
                  <a:pt x="373" y="137"/>
                </a:lnTo>
                <a:lnTo>
                  <a:pt x="367" y="137"/>
                </a:lnTo>
                <a:lnTo>
                  <a:pt x="360" y="138"/>
                </a:lnTo>
                <a:lnTo>
                  <a:pt x="353" y="138"/>
                </a:lnTo>
                <a:lnTo>
                  <a:pt x="346" y="139"/>
                </a:lnTo>
                <a:lnTo>
                  <a:pt x="339" y="139"/>
                </a:lnTo>
                <a:lnTo>
                  <a:pt x="332" y="139"/>
                </a:lnTo>
                <a:lnTo>
                  <a:pt x="325" y="139"/>
                </a:lnTo>
                <a:lnTo>
                  <a:pt x="318" y="140"/>
                </a:lnTo>
                <a:lnTo>
                  <a:pt x="311" y="140"/>
                </a:lnTo>
                <a:lnTo>
                  <a:pt x="303" y="140"/>
                </a:lnTo>
                <a:lnTo>
                  <a:pt x="296" y="140"/>
                </a:lnTo>
                <a:lnTo>
                  <a:pt x="289" y="140"/>
                </a:lnTo>
                <a:lnTo>
                  <a:pt x="274" y="140"/>
                </a:lnTo>
                <a:lnTo>
                  <a:pt x="267" y="140"/>
                </a:lnTo>
                <a:lnTo>
                  <a:pt x="259" y="140"/>
                </a:lnTo>
                <a:lnTo>
                  <a:pt x="252" y="139"/>
                </a:lnTo>
                <a:lnTo>
                  <a:pt x="245" y="139"/>
                </a:lnTo>
                <a:lnTo>
                  <a:pt x="238" y="139"/>
                </a:lnTo>
                <a:lnTo>
                  <a:pt x="231" y="139"/>
                </a:lnTo>
                <a:lnTo>
                  <a:pt x="224" y="138"/>
                </a:lnTo>
                <a:lnTo>
                  <a:pt x="217" y="138"/>
                </a:lnTo>
                <a:lnTo>
                  <a:pt x="210" y="137"/>
                </a:lnTo>
                <a:lnTo>
                  <a:pt x="203" y="137"/>
                </a:lnTo>
                <a:lnTo>
                  <a:pt x="197" y="137"/>
                </a:lnTo>
                <a:lnTo>
                  <a:pt x="190" y="136"/>
                </a:lnTo>
                <a:lnTo>
                  <a:pt x="183" y="135"/>
                </a:lnTo>
                <a:lnTo>
                  <a:pt x="177" y="135"/>
                </a:lnTo>
                <a:lnTo>
                  <a:pt x="171" y="134"/>
                </a:lnTo>
                <a:lnTo>
                  <a:pt x="164" y="133"/>
                </a:lnTo>
                <a:lnTo>
                  <a:pt x="158" y="133"/>
                </a:lnTo>
                <a:lnTo>
                  <a:pt x="152" y="132"/>
                </a:lnTo>
                <a:lnTo>
                  <a:pt x="145" y="131"/>
                </a:lnTo>
                <a:lnTo>
                  <a:pt x="139" y="131"/>
                </a:lnTo>
                <a:lnTo>
                  <a:pt x="134" y="130"/>
                </a:lnTo>
                <a:lnTo>
                  <a:pt x="128" y="129"/>
                </a:lnTo>
                <a:lnTo>
                  <a:pt x="122" y="128"/>
                </a:lnTo>
                <a:lnTo>
                  <a:pt x="117" y="127"/>
                </a:lnTo>
                <a:lnTo>
                  <a:pt x="111" y="126"/>
                </a:lnTo>
                <a:lnTo>
                  <a:pt x="106" y="125"/>
                </a:lnTo>
                <a:lnTo>
                  <a:pt x="100" y="124"/>
                </a:lnTo>
                <a:lnTo>
                  <a:pt x="95" y="123"/>
                </a:lnTo>
                <a:lnTo>
                  <a:pt x="90" y="122"/>
                </a:lnTo>
                <a:lnTo>
                  <a:pt x="85" y="121"/>
                </a:lnTo>
                <a:lnTo>
                  <a:pt x="81" y="120"/>
                </a:lnTo>
                <a:lnTo>
                  <a:pt x="79" y="120"/>
                </a:lnTo>
                <a:lnTo>
                  <a:pt x="77" y="119"/>
                </a:lnTo>
                <a:lnTo>
                  <a:pt x="75" y="119"/>
                </a:lnTo>
                <a:lnTo>
                  <a:pt x="73" y="118"/>
                </a:lnTo>
                <a:lnTo>
                  <a:pt x="71" y="118"/>
                </a:lnTo>
                <a:lnTo>
                  <a:pt x="70" y="117"/>
                </a:lnTo>
                <a:lnTo>
                  <a:pt x="68" y="117"/>
                </a:lnTo>
                <a:lnTo>
                  <a:pt x="66" y="116"/>
                </a:lnTo>
                <a:lnTo>
                  <a:pt x="64" y="115"/>
                </a:lnTo>
                <a:lnTo>
                  <a:pt x="62" y="115"/>
                </a:lnTo>
                <a:lnTo>
                  <a:pt x="60" y="114"/>
                </a:lnTo>
                <a:lnTo>
                  <a:pt x="58" y="114"/>
                </a:lnTo>
                <a:lnTo>
                  <a:pt x="57" y="113"/>
                </a:lnTo>
                <a:lnTo>
                  <a:pt x="55" y="113"/>
                </a:lnTo>
                <a:lnTo>
                  <a:pt x="53" y="112"/>
                </a:lnTo>
                <a:lnTo>
                  <a:pt x="51" y="111"/>
                </a:lnTo>
                <a:lnTo>
                  <a:pt x="49" y="111"/>
                </a:lnTo>
                <a:lnTo>
                  <a:pt x="47" y="110"/>
                </a:lnTo>
                <a:lnTo>
                  <a:pt x="46" y="109"/>
                </a:lnTo>
                <a:lnTo>
                  <a:pt x="44" y="109"/>
                </a:lnTo>
                <a:lnTo>
                  <a:pt x="42" y="108"/>
                </a:lnTo>
                <a:lnTo>
                  <a:pt x="41" y="107"/>
                </a:lnTo>
                <a:lnTo>
                  <a:pt x="39" y="107"/>
                </a:lnTo>
                <a:lnTo>
                  <a:pt x="37" y="106"/>
                </a:lnTo>
                <a:lnTo>
                  <a:pt x="36" y="105"/>
                </a:lnTo>
                <a:lnTo>
                  <a:pt x="35" y="105"/>
                </a:lnTo>
                <a:lnTo>
                  <a:pt x="33" y="104"/>
                </a:lnTo>
                <a:lnTo>
                  <a:pt x="31" y="104"/>
                </a:lnTo>
                <a:lnTo>
                  <a:pt x="30" y="103"/>
                </a:lnTo>
                <a:lnTo>
                  <a:pt x="29" y="103"/>
                </a:lnTo>
                <a:lnTo>
                  <a:pt x="26" y="101"/>
                </a:lnTo>
                <a:lnTo>
                  <a:pt x="25" y="100"/>
                </a:lnTo>
                <a:lnTo>
                  <a:pt x="24" y="100"/>
                </a:lnTo>
                <a:lnTo>
                  <a:pt x="23" y="99"/>
                </a:lnTo>
                <a:lnTo>
                  <a:pt x="21" y="98"/>
                </a:lnTo>
                <a:lnTo>
                  <a:pt x="20" y="98"/>
                </a:lnTo>
                <a:lnTo>
                  <a:pt x="19" y="97"/>
                </a:lnTo>
                <a:lnTo>
                  <a:pt x="18" y="97"/>
                </a:lnTo>
                <a:lnTo>
                  <a:pt x="17" y="96"/>
                </a:lnTo>
                <a:lnTo>
                  <a:pt x="16" y="95"/>
                </a:lnTo>
                <a:lnTo>
                  <a:pt x="15" y="95"/>
                </a:lnTo>
                <a:lnTo>
                  <a:pt x="14" y="94"/>
                </a:lnTo>
                <a:lnTo>
                  <a:pt x="13" y="93"/>
                </a:lnTo>
                <a:lnTo>
                  <a:pt x="13" y="93"/>
                </a:lnTo>
                <a:lnTo>
                  <a:pt x="12" y="92"/>
                </a:lnTo>
                <a:lnTo>
                  <a:pt x="11" y="91"/>
                </a:lnTo>
                <a:lnTo>
                  <a:pt x="10" y="91"/>
                </a:lnTo>
                <a:lnTo>
                  <a:pt x="9" y="90"/>
                </a:lnTo>
                <a:lnTo>
                  <a:pt x="9" y="89"/>
                </a:lnTo>
                <a:lnTo>
                  <a:pt x="8" y="89"/>
                </a:lnTo>
                <a:lnTo>
                  <a:pt x="7" y="88"/>
                </a:lnTo>
                <a:lnTo>
                  <a:pt x="7" y="88"/>
                </a:lnTo>
                <a:lnTo>
                  <a:pt x="6" y="87"/>
                </a:lnTo>
                <a:lnTo>
                  <a:pt x="6" y="87"/>
                </a:lnTo>
                <a:lnTo>
                  <a:pt x="5" y="86"/>
                </a:lnTo>
                <a:lnTo>
                  <a:pt x="5" y="85"/>
                </a:lnTo>
                <a:lnTo>
                  <a:pt x="4" y="85"/>
                </a:lnTo>
                <a:lnTo>
                  <a:pt x="4" y="84"/>
                </a:lnTo>
                <a:lnTo>
                  <a:pt x="3" y="84"/>
                </a:lnTo>
                <a:lnTo>
                  <a:pt x="3" y="83"/>
                </a:lnTo>
                <a:lnTo>
                  <a:pt x="3" y="83"/>
                </a:lnTo>
                <a:lnTo>
                  <a:pt x="2" y="81"/>
                </a:lnTo>
                <a:lnTo>
                  <a:pt x="2" y="79"/>
                </a:lnTo>
                <a:lnTo>
                  <a:pt x="1" y="77"/>
                </a:lnTo>
                <a:lnTo>
                  <a:pt x="1" y="75"/>
                </a:lnTo>
                <a:lnTo>
                  <a:pt x="1" y="72"/>
                </a:lnTo>
                <a:lnTo>
                  <a:pt x="1" y="69"/>
                </a:lnTo>
                <a:lnTo>
                  <a:pt x="1" y="66"/>
                </a:lnTo>
                <a:lnTo>
                  <a:pt x="1" y="62"/>
                </a:lnTo>
                <a:lnTo>
                  <a:pt x="0" y="59"/>
                </a:lnTo>
                <a:lnTo>
                  <a:pt x="0" y="55"/>
                </a:lnTo>
                <a:lnTo>
                  <a:pt x="0" y="51"/>
                </a:lnTo>
                <a:lnTo>
                  <a:pt x="0" y="47"/>
                </a:lnTo>
                <a:lnTo>
                  <a:pt x="0" y="43"/>
                </a:lnTo>
                <a:lnTo>
                  <a:pt x="0" y="39"/>
                </a:lnTo>
                <a:lnTo>
                  <a:pt x="0" y="35"/>
                </a:lnTo>
                <a:lnTo>
                  <a:pt x="0" y="31"/>
                </a:lnTo>
                <a:lnTo>
                  <a:pt x="0" y="28"/>
                </a:lnTo>
                <a:lnTo>
                  <a:pt x="0" y="24"/>
                </a:lnTo>
                <a:lnTo>
                  <a:pt x="0" y="21"/>
                </a:lnTo>
                <a:lnTo>
                  <a:pt x="0" y="17"/>
                </a:lnTo>
                <a:lnTo>
                  <a:pt x="0" y="15"/>
                </a:lnTo>
                <a:lnTo>
                  <a:pt x="0" y="12"/>
                </a:lnTo>
                <a:lnTo>
                  <a:pt x="0" y="10"/>
                </a:lnTo>
                <a:lnTo>
                  <a:pt x="0" y="8"/>
                </a:lnTo>
                <a:lnTo>
                  <a:pt x="0" y="6"/>
                </a:lnTo>
                <a:lnTo>
                  <a:pt x="0" y="5"/>
                </a:lnTo>
                <a:lnTo>
                  <a:pt x="0" y="5"/>
                </a:lnTo>
                <a:lnTo>
                  <a:pt x="0" y="5"/>
                </a:lnTo>
                <a:lnTo>
                  <a:pt x="0" y="5"/>
                </a:lnTo>
                <a:lnTo>
                  <a:pt x="0" y="6"/>
                </a:lnTo>
                <a:lnTo>
                  <a:pt x="0" y="8"/>
                </a:lnTo>
                <a:lnTo>
                  <a:pt x="35" y="7"/>
                </a:lnTo>
                <a:lnTo>
                  <a:pt x="53" y="7"/>
                </a:lnTo>
                <a:lnTo>
                  <a:pt x="71" y="7"/>
                </a:lnTo>
                <a:lnTo>
                  <a:pt x="89" y="7"/>
                </a:lnTo>
                <a:lnTo>
                  <a:pt x="107" y="7"/>
                </a:lnTo>
                <a:lnTo>
                  <a:pt x="125" y="7"/>
                </a:lnTo>
                <a:lnTo>
                  <a:pt x="143" y="8"/>
                </a:lnTo>
                <a:lnTo>
                  <a:pt x="160" y="8"/>
                </a:lnTo>
                <a:lnTo>
                  <a:pt x="178" y="8"/>
                </a:lnTo>
                <a:lnTo>
                  <a:pt x="196" y="8"/>
                </a:lnTo>
                <a:lnTo>
                  <a:pt x="214" y="8"/>
                </a:lnTo>
                <a:lnTo>
                  <a:pt x="232" y="8"/>
                </a:lnTo>
                <a:lnTo>
                  <a:pt x="249" y="8"/>
                </a:lnTo>
                <a:lnTo>
                  <a:pt x="267" y="8"/>
                </a:lnTo>
                <a:lnTo>
                  <a:pt x="285" y="9"/>
                </a:lnTo>
                <a:lnTo>
                  <a:pt x="303" y="9"/>
                </a:lnTo>
                <a:lnTo>
                  <a:pt x="321" y="9"/>
                </a:lnTo>
                <a:lnTo>
                  <a:pt x="339" y="9"/>
                </a:lnTo>
                <a:lnTo>
                  <a:pt x="357" y="9"/>
                </a:lnTo>
                <a:lnTo>
                  <a:pt x="375" y="9"/>
                </a:lnTo>
                <a:lnTo>
                  <a:pt x="392" y="9"/>
                </a:lnTo>
                <a:lnTo>
                  <a:pt x="410" y="9"/>
                </a:lnTo>
                <a:lnTo>
                  <a:pt x="428" y="9"/>
                </a:lnTo>
                <a:lnTo>
                  <a:pt x="446" y="9"/>
                </a:lnTo>
                <a:lnTo>
                  <a:pt x="464" y="9"/>
                </a:lnTo>
                <a:lnTo>
                  <a:pt x="482" y="9"/>
                </a:lnTo>
                <a:lnTo>
                  <a:pt x="499" y="9"/>
                </a:lnTo>
                <a:lnTo>
                  <a:pt x="517" y="9"/>
                </a:lnTo>
                <a:lnTo>
                  <a:pt x="535" y="10"/>
                </a:lnTo>
                <a:lnTo>
                  <a:pt x="553" y="10"/>
                </a:lnTo>
                <a:lnTo>
                  <a:pt x="571" y="10"/>
                </a:ln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/>
        </p:spPr>
        <p:txBody>
          <a:bodyPr lIns="130585" tIns="65293" rIns="130585" bIns="65293"/>
          <a:lstStyle/>
          <a:p>
            <a:pPr>
              <a:defRPr/>
            </a:pPr>
            <a:endParaRPr lang="en-US">
              <a:latin typeface="Calibri" charset="0"/>
              <a:ea typeface="ＭＳ Ｐゴシック" charset="0"/>
            </a:endParaRPr>
          </a:p>
        </p:txBody>
      </p:sp>
      <p:sp>
        <p:nvSpPr>
          <p:cNvPr id="48" name="Freeform 18"/>
          <p:cNvSpPr>
            <a:spLocks/>
          </p:cNvSpPr>
          <p:nvPr/>
        </p:nvSpPr>
        <p:spPr bwMode="auto">
          <a:xfrm>
            <a:off x="3460011" y="2200900"/>
            <a:ext cx="382947" cy="111180"/>
          </a:xfrm>
          <a:custGeom>
            <a:avLst/>
            <a:gdLst>
              <a:gd name="T0" fmla="*/ 571 w 572"/>
              <a:gd name="T1" fmla="*/ 1 h 141"/>
              <a:gd name="T2" fmla="*/ 571 w 572"/>
              <a:gd name="T3" fmla="*/ 3 h 141"/>
              <a:gd name="T4" fmla="*/ 571 w 572"/>
              <a:gd name="T5" fmla="*/ 14 h 141"/>
              <a:gd name="T6" fmla="*/ 570 w 572"/>
              <a:gd name="T7" fmla="*/ 29 h 141"/>
              <a:gd name="T8" fmla="*/ 569 w 572"/>
              <a:gd name="T9" fmla="*/ 47 h 141"/>
              <a:gd name="T10" fmla="*/ 569 w 572"/>
              <a:gd name="T11" fmla="*/ 65 h 141"/>
              <a:gd name="T12" fmla="*/ 568 w 572"/>
              <a:gd name="T13" fmla="*/ 77 h 141"/>
              <a:gd name="T14" fmla="*/ 568 w 572"/>
              <a:gd name="T15" fmla="*/ 83 h 141"/>
              <a:gd name="T16" fmla="*/ 563 w 572"/>
              <a:gd name="T17" fmla="*/ 90 h 141"/>
              <a:gd name="T18" fmla="*/ 557 w 572"/>
              <a:gd name="T19" fmla="*/ 95 h 141"/>
              <a:gd name="T20" fmla="*/ 549 w 572"/>
              <a:gd name="T21" fmla="*/ 100 h 141"/>
              <a:gd name="T22" fmla="*/ 540 w 572"/>
              <a:gd name="T23" fmla="*/ 105 h 141"/>
              <a:gd name="T24" fmla="*/ 529 w 572"/>
              <a:gd name="T25" fmla="*/ 110 h 141"/>
              <a:gd name="T26" fmla="*/ 515 w 572"/>
              <a:gd name="T27" fmla="*/ 114 h 141"/>
              <a:gd name="T28" fmla="*/ 501 w 572"/>
              <a:gd name="T29" fmla="*/ 118 h 141"/>
              <a:gd name="T30" fmla="*/ 479 w 572"/>
              <a:gd name="T31" fmla="*/ 123 h 141"/>
              <a:gd name="T32" fmla="*/ 458 w 572"/>
              <a:gd name="T33" fmla="*/ 127 h 141"/>
              <a:gd name="T34" fmla="*/ 435 w 572"/>
              <a:gd name="T35" fmla="*/ 131 h 141"/>
              <a:gd name="T36" fmla="*/ 411 w 572"/>
              <a:gd name="T37" fmla="*/ 133 h 141"/>
              <a:gd name="T38" fmla="*/ 386 w 572"/>
              <a:gd name="T39" fmla="*/ 136 h 141"/>
              <a:gd name="T40" fmla="*/ 360 w 572"/>
              <a:gd name="T41" fmla="*/ 138 h 141"/>
              <a:gd name="T42" fmla="*/ 332 w 572"/>
              <a:gd name="T43" fmla="*/ 139 h 141"/>
              <a:gd name="T44" fmla="*/ 303 w 572"/>
              <a:gd name="T45" fmla="*/ 140 h 141"/>
              <a:gd name="T46" fmla="*/ 267 w 572"/>
              <a:gd name="T47" fmla="*/ 140 h 141"/>
              <a:gd name="T48" fmla="*/ 238 w 572"/>
              <a:gd name="T49" fmla="*/ 139 h 141"/>
              <a:gd name="T50" fmla="*/ 210 w 572"/>
              <a:gd name="T51" fmla="*/ 137 h 141"/>
              <a:gd name="T52" fmla="*/ 183 w 572"/>
              <a:gd name="T53" fmla="*/ 135 h 141"/>
              <a:gd name="T54" fmla="*/ 158 w 572"/>
              <a:gd name="T55" fmla="*/ 133 h 141"/>
              <a:gd name="T56" fmla="*/ 134 w 572"/>
              <a:gd name="T57" fmla="*/ 130 h 141"/>
              <a:gd name="T58" fmla="*/ 111 w 572"/>
              <a:gd name="T59" fmla="*/ 126 h 141"/>
              <a:gd name="T60" fmla="*/ 90 w 572"/>
              <a:gd name="T61" fmla="*/ 122 h 141"/>
              <a:gd name="T62" fmla="*/ 77 w 572"/>
              <a:gd name="T63" fmla="*/ 119 h 141"/>
              <a:gd name="T64" fmla="*/ 70 w 572"/>
              <a:gd name="T65" fmla="*/ 117 h 141"/>
              <a:gd name="T66" fmla="*/ 62 w 572"/>
              <a:gd name="T67" fmla="*/ 115 h 141"/>
              <a:gd name="T68" fmla="*/ 55 w 572"/>
              <a:gd name="T69" fmla="*/ 113 h 141"/>
              <a:gd name="T70" fmla="*/ 47 w 572"/>
              <a:gd name="T71" fmla="*/ 110 h 141"/>
              <a:gd name="T72" fmla="*/ 41 w 572"/>
              <a:gd name="T73" fmla="*/ 107 h 141"/>
              <a:gd name="T74" fmla="*/ 35 w 572"/>
              <a:gd name="T75" fmla="*/ 105 h 141"/>
              <a:gd name="T76" fmla="*/ 29 w 572"/>
              <a:gd name="T77" fmla="*/ 103 h 141"/>
              <a:gd name="T78" fmla="*/ 23 w 572"/>
              <a:gd name="T79" fmla="*/ 99 h 141"/>
              <a:gd name="T80" fmla="*/ 18 w 572"/>
              <a:gd name="T81" fmla="*/ 97 h 141"/>
              <a:gd name="T82" fmla="*/ 14 w 572"/>
              <a:gd name="T83" fmla="*/ 94 h 141"/>
              <a:gd name="T84" fmla="*/ 11 w 572"/>
              <a:gd name="T85" fmla="*/ 91 h 141"/>
              <a:gd name="T86" fmla="*/ 8 w 572"/>
              <a:gd name="T87" fmla="*/ 89 h 141"/>
              <a:gd name="T88" fmla="*/ 6 w 572"/>
              <a:gd name="T89" fmla="*/ 87 h 141"/>
              <a:gd name="T90" fmla="*/ 4 w 572"/>
              <a:gd name="T91" fmla="*/ 84 h 141"/>
              <a:gd name="T92" fmla="*/ 2 w 572"/>
              <a:gd name="T93" fmla="*/ 81 h 141"/>
              <a:gd name="T94" fmla="*/ 1 w 572"/>
              <a:gd name="T95" fmla="*/ 72 h 141"/>
              <a:gd name="T96" fmla="*/ 0 w 572"/>
              <a:gd name="T97" fmla="*/ 59 h 141"/>
              <a:gd name="T98" fmla="*/ 0 w 572"/>
              <a:gd name="T99" fmla="*/ 43 h 141"/>
              <a:gd name="T100" fmla="*/ 0 w 572"/>
              <a:gd name="T101" fmla="*/ 28 h 141"/>
              <a:gd name="T102" fmla="*/ 0 w 572"/>
              <a:gd name="T103" fmla="*/ 15 h 141"/>
              <a:gd name="T104" fmla="*/ 0 w 572"/>
              <a:gd name="T105" fmla="*/ 6 h 141"/>
              <a:gd name="T106" fmla="*/ 0 w 572"/>
              <a:gd name="T107" fmla="*/ 5 h 141"/>
              <a:gd name="T108" fmla="*/ 53 w 572"/>
              <a:gd name="T109" fmla="*/ 7 h 141"/>
              <a:gd name="T110" fmla="*/ 125 w 572"/>
              <a:gd name="T111" fmla="*/ 7 h 141"/>
              <a:gd name="T112" fmla="*/ 196 w 572"/>
              <a:gd name="T113" fmla="*/ 8 h 141"/>
              <a:gd name="T114" fmla="*/ 267 w 572"/>
              <a:gd name="T115" fmla="*/ 8 h 141"/>
              <a:gd name="T116" fmla="*/ 339 w 572"/>
              <a:gd name="T117" fmla="*/ 9 h 141"/>
              <a:gd name="T118" fmla="*/ 410 w 572"/>
              <a:gd name="T119" fmla="*/ 9 h 141"/>
              <a:gd name="T120" fmla="*/ 482 w 572"/>
              <a:gd name="T121" fmla="*/ 9 h 141"/>
              <a:gd name="T122" fmla="*/ 553 w 572"/>
              <a:gd name="T123" fmla="*/ 10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72" h="141">
                <a:moveTo>
                  <a:pt x="571" y="10"/>
                </a:moveTo>
                <a:lnTo>
                  <a:pt x="571" y="3"/>
                </a:lnTo>
                <a:lnTo>
                  <a:pt x="571" y="2"/>
                </a:lnTo>
                <a:lnTo>
                  <a:pt x="571" y="1"/>
                </a:lnTo>
                <a:lnTo>
                  <a:pt x="571" y="0"/>
                </a:lnTo>
                <a:lnTo>
                  <a:pt x="571" y="1"/>
                </a:lnTo>
                <a:lnTo>
                  <a:pt x="571" y="1"/>
                </a:lnTo>
                <a:lnTo>
                  <a:pt x="571" y="3"/>
                </a:lnTo>
                <a:lnTo>
                  <a:pt x="571" y="5"/>
                </a:lnTo>
                <a:lnTo>
                  <a:pt x="571" y="7"/>
                </a:lnTo>
                <a:lnTo>
                  <a:pt x="571" y="10"/>
                </a:lnTo>
                <a:lnTo>
                  <a:pt x="571" y="14"/>
                </a:lnTo>
                <a:lnTo>
                  <a:pt x="571" y="17"/>
                </a:lnTo>
                <a:lnTo>
                  <a:pt x="570" y="21"/>
                </a:lnTo>
                <a:lnTo>
                  <a:pt x="570" y="25"/>
                </a:lnTo>
                <a:lnTo>
                  <a:pt x="570" y="29"/>
                </a:lnTo>
                <a:lnTo>
                  <a:pt x="570" y="34"/>
                </a:lnTo>
                <a:lnTo>
                  <a:pt x="570" y="39"/>
                </a:lnTo>
                <a:lnTo>
                  <a:pt x="570" y="43"/>
                </a:lnTo>
                <a:lnTo>
                  <a:pt x="569" y="47"/>
                </a:lnTo>
                <a:lnTo>
                  <a:pt x="569" y="52"/>
                </a:lnTo>
                <a:lnTo>
                  <a:pt x="569" y="56"/>
                </a:lnTo>
                <a:lnTo>
                  <a:pt x="569" y="61"/>
                </a:lnTo>
                <a:lnTo>
                  <a:pt x="569" y="65"/>
                </a:lnTo>
                <a:lnTo>
                  <a:pt x="569" y="68"/>
                </a:lnTo>
                <a:lnTo>
                  <a:pt x="569" y="71"/>
                </a:lnTo>
                <a:lnTo>
                  <a:pt x="568" y="75"/>
                </a:lnTo>
                <a:lnTo>
                  <a:pt x="568" y="77"/>
                </a:lnTo>
                <a:lnTo>
                  <a:pt x="568" y="79"/>
                </a:lnTo>
                <a:lnTo>
                  <a:pt x="568" y="81"/>
                </a:lnTo>
                <a:lnTo>
                  <a:pt x="568" y="82"/>
                </a:lnTo>
                <a:lnTo>
                  <a:pt x="568" y="83"/>
                </a:lnTo>
                <a:lnTo>
                  <a:pt x="566" y="85"/>
                </a:lnTo>
                <a:lnTo>
                  <a:pt x="565" y="87"/>
                </a:lnTo>
                <a:lnTo>
                  <a:pt x="564" y="88"/>
                </a:lnTo>
                <a:lnTo>
                  <a:pt x="563" y="90"/>
                </a:lnTo>
                <a:lnTo>
                  <a:pt x="561" y="91"/>
                </a:lnTo>
                <a:lnTo>
                  <a:pt x="560" y="92"/>
                </a:lnTo>
                <a:lnTo>
                  <a:pt x="558" y="94"/>
                </a:lnTo>
                <a:lnTo>
                  <a:pt x="557" y="95"/>
                </a:lnTo>
                <a:lnTo>
                  <a:pt x="555" y="96"/>
                </a:lnTo>
                <a:lnTo>
                  <a:pt x="553" y="97"/>
                </a:lnTo>
                <a:lnTo>
                  <a:pt x="551" y="99"/>
                </a:lnTo>
                <a:lnTo>
                  <a:pt x="549" y="100"/>
                </a:lnTo>
                <a:lnTo>
                  <a:pt x="547" y="101"/>
                </a:lnTo>
                <a:lnTo>
                  <a:pt x="545" y="103"/>
                </a:lnTo>
                <a:lnTo>
                  <a:pt x="542" y="104"/>
                </a:lnTo>
                <a:lnTo>
                  <a:pt x="540" y="105"/>
                </a:lnTo>
                <a:lnTo>
                  <a:pt x="537" y="106"/>
                </a:lnTo>
                <a:lnTo>
                  <a:pt x="534" y="107"/>
                </a:lnTo>
                <a:lnTo>
                  <a:pt x="531" y="109"/>
                </a:lnTo>
                <a:lnTo>
                  <a:pt x="529" y="110"/>
                </a:lnTo>
                <a:lnTo>
                  <a:pt x="525" y="111"/>
                </a:lnTo>
                <a:lnTo>
                  <a:pt x="522" y="112"/>
                </a:lnTo>
                <a:lnTo>
                  <a:pt x="519" y="113"/>
                </a:lnTo>
                <a:lnTo>
                  <a:pt x="515" y="114"/>
                </a:lnTo>
                <a:lnTo>
                  <a:pt x="512" y="115"/>
                </a:lnTo>
                <a:lnTo>
                  <a:pt x="509" y="116"/>
                </a:lnTo>
                <a:lnTo>
                  <a:pt x="505" y="117"/>
                </a:lnTo>
                <a:lnTo>
                  <a:pt x="501" y="118"/>
                </a:lnTo>
                <a:lnTo>
                  <a:pt x="497" y="119"/>
                </a:lnTo>
                <a:lnTo>
                  <a:pt x="493" y="120"/>
                </a:lnTo>
                <a:lnTo>
                  <a:pt x="489" y="121"/>
                </a:lnTo>
                <a:lnTo>
                  <a:pt x="479" y="123"/>
                </a:lnTo>
                <a:lnTo>
                  <a:pt x="474" y="124"/>
                </a:lnTo>
                <a:lnTo>
                  <a:pt x="469" y="125"/>
                </a:lnTo>
                <a:lnTo>
                  <a:pt x="463" y="126"/>
                </a:lnTo>
                <a:lnTo>
                  <a:pt x="458" y="127"/>
                </a:lnTo>
                <a:lnTo>
                  <a:pt x="453" y="128"/>
                </a:lnTo>
                <a:lnTo>
                  <a:pt x="447" y="129"/>
                </a:lnTo>
                <a:lnTo>
                  <a:pt x="441" y="130"/>
                </a:lnTo>
                <a:lnTo>
                  <a:pt x="435" y="131"/>
                </a:lnTo>
                <a:lnTo>
                  <a:pt x="430" y="131"/>
                </a:lnTo>
                <a:lnTo>
                  <a:pt x="424" y="132"/>
                </a:lnTo>
                <a:lnTo>
                  <a:pt x="418" y="133"/>
                </a:lnTo>
                <a:lnTo>
                  <a:pt x="411" y="133"/>
                </a:lnTo>
                <a:lnTo>
                  <a:pt x="405" y="134"/>
                </a:lnTo>
                <a:lnTo>
                  <a:pt x="399" y="135"/>
                </a:lnTo>
                <a:lnTo>
                  <a:pt x="393" y="135"/>
                </a:lnTo>
                <a:lnTo>
                  <a:pt x="386" y="136"/>
                </a:lnTo>
                <a:lnTo>
                  <a:pt x="380" y="137"/>
                </a:lnTo>
                <a:lnTo>
                  <a:pt x="373" y="137"/>
                </a:lnTo>
                <a:lnTo>
                  <a:pt x="367" y="137"/>
                </a:lnTo>
                <a:lnTo>
                  <a:pt x="360" y="138"/>
                </a:lnTo>
                <a:lnTo>
                  <a:pt x="353" y="138"/>
                </a:lnTo>
                <a:lnTo>
                  <a:pt x="346" y="139"/>
                </a:lnTo>
                <a:lnTo>
                  <a:pt x="339" y="139"/>
                </a:lnTo>
                <a:lnTo>
                  <a:pt x="332" y="139"/>
                </a:lnTo>
                <a:lnTo>
                  <a:pt x="325" y="139"/>
                </a:lnTo>
                <a:lnTo>
                  <a:pt x="318" y="140"/>
                </a:lnTo>
                <a:lnTo>
                  <a:pt x="311" y="140"/>
                </a:lnTo>
                <a:lnTo>
                  <a:pt x="303" y="140"/>
                </a:lnTo>
                <a:lnTo>
                  <a:pt x="296" y="140"/>
                </a:lnTo>
                <a:lnTo>
                  <a:pt x="289" y="140"/>
                </a:lnTo>
                <a:lnTo>
                  <a:pt x="274" y="140"/>
                </a:lnTo>
                <a:lnTo>
                  <a:pt x="267" y="140"/>
                </a:lnTo>
                <a:lnTo>
                  <a:pt x="259" y="140"/>
                </a:lnTo>
                <a:lnTo>
                  <a:pt x="252" y="139"/>
                </a:lnTo>
                <a:lnTo>
                  <a:pt x="245" y="139"/>
                </a:lnTo>
                <a:lnTo>
                  <a:pt x="238" y="139"/>
                </a:lnTo>
                <a:lnTo>
                  <a:pt x="231" y="139"/>
                </a:lnTo>
                <a:lnTo>
                  <a:pt x="224" y="138"/>
                </a:lnTo>
                <a:lnTo>
                  <a:pt x="217" y="138"/>
                </a:lnTo>
                <a:lnTo>
                  <a:pt x="210" y="137"/>
                </a:lnTo>
                <a:lnTo>
                  <a:pt x="203" y="137"/>
                </a:lnTo>
                <a:lnTo>
                  <a:pt x="197" y="137"/>
                </a:lnTo>
                <a:lnTo>
                  <a:pt x="190" y="136"/>
                </a:lnTo>
                <a:lnTo>
                  <a:pt x="183" y="135"/>
                </a:lnTo>
                <a:lnTo>
                  <a:pt x="177" y="135"/>
                </a:lnTo>
                <a:lnTo>
                  <a:pt x="171" y="134"/>
                </a:lnTo>
                <a:lnTo>
                  <a:pt x="164" y="133"/>
                </a:lnTo>
                <a:lnTo>
                  <a:pt x="158" y="133"/>
                </a:lnTo>
                <a:lnTo>
                  <a:pt x="152" y="132"/>
                </a:lnTo>
                <a:lnTo>
                  <a:pt x="145" y="131"/>
                </a:lnTo>
                <a:lnTo>
                  <a:pt x="139" y="131"/>
                </a:lnTo>
                <a:lnTo>
                  <a:pt x="134" y="130"/>
                </a:lnTo>
                <a:lnTo>
                  <a:pt x="128" y="129"/>
                </a:lnTo>
                <a:lnTo>
                  <a:pt x="122" y="128"/>
                </a:lnTo>
                <a:lnTo>
                  <a:pt x="117" y="127"/>
                </a:lnTo>
                <a:lnTo>
                  <a:pt x="111" y="126"/>
                </a:lnTo>
                <a:lnTo>
                  <a:pt x="106" y="125"/>
                </a:lnTo>
                <a:lnTo>
                  <a:pt x="100" y="124"/>
                </a:lnTo>
                <a:lnTo>
                  <a:pt x="95" y="123"/>
                </a:lnTo>
                <a:lnTo>
                  <a:pt x="90" y="122"/>
                </a:lnTo>
                <a:lnTo>
                  <a:pt x="85" y="121"/>
                </a:lnTo>
                <a:lnTo>
                  <a:pt x="81" y="120"/>
                </a:lnTo>
                <a:lnTo>
                  <a:pt x="79" y="120"/>
                </a:lnTo>
                <a:lnTo>
                  <a:pt x="77" y="119"/>
                </a:lnTo>
                <a:lnTo>
                  <a:pt x="75" y="119"/>
                </a:lnTo>
                <a:lnTo>
                  <a:pt x="73" y="118"/>
                </a:lnTo>
                <a:lnTo>
                  <a:pt x="71" y="118"/>
                </a:lnTo>
                <a:lnTo>
                  <a:pt x="70" y="117"/>
                </a:lnTo>
                <a:lnTo>
                  <a:pt x="68" y="117"/>
                </a:lnTo>
                <a:lnTo>
                  <a:pt x="66" y="116"/>
                </a:lnTo>
                <a:lnTo>
                  <a:pt x="64" y="115"/>
                </a:lnTo>
                <a:lnTo>
                  <a:pt x="62" y="115"/>
                </a:lnTo>
                <a:lnTo>
                  <a:pt x="60" y="114"/>
                </a:lnTo>
                <a:lnTo>
                  <a:pt x="58" y="114"/>
                </a:lnTo>
                <a:lnTo>
                  <a:pt x="57" y="113"/>
                </a:lnTo>
                <a:lnTo>
                  <a:pt x="55" y="113"/>
                </a:lnTo>
                <a:lnTo>
                  <a:pt x="53" y="112"/>
                </a:lnTo>
                <a:lnTo>
                  <a:pt x="51" y="111"/>
                </a:lnTo>
                <a:lnTo>
                  <a:pt x="49" y="111"/>
                </a:lnTo>
                <a:lnTo>
                  <a:pt x="47" y="110"/>
                </a:lnTo>
                <a:lnTo>
                  <a:pt x="46" y="109"/>
                </a:lnTo>
                <a:lnTo>
                  <a:pt x="44" y="109"/>
                </a:lnTo>
                <a:lnTo>
                  <a:pt x="42" y="108"/>
                </a:lnTo>
                <a:lnTo>
                  <a:pt x="41" y="107"/>
                </a:lnTo>
                <a:lnTo>
                  <a:pt x="39" y="107"/>
                </a:lnTo>
                <a:lnTo>
                  <a:pt x="37" y="106"/>
                </a:lnTo>
                <a:lnTo>
                  <a:pt x="36" y="105"/>
                </a:lnTo>
                <a:lnTo>
                  <a:pt x="35" y="105"/>
                </a:lnTo>
                <a:lnTo>
                  <a:pt x="33" y="104"/>
                </a:lnTo>
                <a:lnTo>
                  <a:pt x="31" y="104"/>
                </a:lnTo>
                <a:lnTo>
                  <a:pt x="30" y="103"/>
                </a:lnTo>
                <a:lnTo>
                  <a:pt x="29" y="103"/>
                </a:lnTo>
                <a:lnTo>
                  <a:pt x="26" y="101"/>
                </a:lnTo>
                <a:lnTo>
                  <a:pt x="25" y="100"/>
                </a:lnTo>
                <a:lnTo>
                  <a:pt x="24" y="100"/>
                </a:lnTo>
                <a:lnTo>
                  <a:pt x="23" y="99"/>
                </a:lnTo>
                <a:lnTo>
                  <a:pt x="21" y="98"/>
                </a:lnTo>
                <a:lnTo>
                  <a:pt x="20" y="98"/>
                </a:lnTo>
                <a:lnTo>
                  <a:pt x="19" y="97"/>
                </a:lnTo>
                <a:lnTo>
                  <a:pt x="18" y="97"/>
                </a:lnTo>
                <a:lnTo>
                  <a:pt x="17" y="96"/>
                </a:lnTo>
                <a:lnTo>
                  <a:pt x="16" y="95"/>
                </a:lnTo>
                <a:lnTo>
                  <a:pt x="15" y="95"/>
                </a:lnTo>
                <a:lnTo>
                  <a:pt x="14" y="94"/>
                </a:lnTo>
                <a:lnTo>
                  <a:pt x="13" y="93"/>
                </a:lnTo>
                <a:lnTo>
                  <a:pt x="13" y="93"/>
                </a:lnTo>
                <a:lnTo>
                  <a:pt x="12" y="92"/>
                </a:lnTo>
                <a:lnTo>
                  <a:pt x="11" y="91"/>
                </a:lnTo>
                <a:lnTo>
                  <a:pt x="10" y="91"/>
                </a:lnTo>
                <a:lnTo>
                  <a:pt x="9" y="90"/>
                </a:lnTo>
                <a:lnTo>
                  <a:pt x="9" y="89"/>
                </a:lnTo>
                <a:lnTo>
                  <a:pt x="8" y="89"/>
                </a:lnTo>
                <a:lnTo>
                  <a:pt x="7" y="88"/>
                </a:lnTo>
                <a:lnTo>
                  <a:pt x="7" y="88"/>
                </a:lnTo>
                <a:lnTo>
                  <a:pt x="6" y="87"/>
                </a:lnTo>
                <a:lnTo>
                  <a:pt x="6" y="87"/>
                </a:lnTo>
                <a:lnTo>
                  <a:pt x="5" y="86"/>
                </a:lnTo>
                <a:lnTo>
                  <a:pt x="5" y="85"/>
                </a:lnTo>
                <a:lnTo>
                  <a:pt x="4" y="85"/>
                </a:lnTo>
                <a:lnTo>
                  <a:pt x="4" y="84"/>
                </a:lnTo>
                <a:lnTo>
                  <a:pt x="3" y="84"/>
                </a:lnTo>
                <a:lnTo>
                  <a:pt x="3" y="83"/>
                </a:lnTo>
                <a:lnTo>
                  <a:pt x="3" y="83"/>
                </a:lnTo>
                <a:lnTo>
                  <a:pt x="2" y="81"/>
                </a:lnTo>
                <a:lnTo>
                  <a:pt x="2" y="79"/>
                </a:lnTo>
                <a:lnTo>
                  <a:pt x="1" y="77"/>
                </a:lnTo>
                <a:lnTo>
                  <a:pt x="1" y="75"/>
                </a:lnTo>
                <a:lnTo>
                  <a:pt x="1" y="72"/>
                </a:lnTo>
                <a:lnTo>
                  <a:pt x="1" y="69"/>
                </a:lnTo>
                <a:lnTo>
                  <a:pt x="1" y="66"/>
                </a:lnTo>
                <a:lnTo>
                  <a:pt x="1" y="62"/>
                </a:lnTo>
                <a:lnTo>
                  <a:pt x="0" y="59"/>
                </a:lnTo>
                <a:lnTo>
                  <a:pt x="0" y="55"/>
                </a:lnTo>
                <a:lnTo>
                  <a:pt x="0" y="51"/>
                </a:lnTo>
                <a:lnTo>
                  <a:pt x="0" y="47"/>
                </a:lnTo>
                <a:lnTo>
                  <a:pt x="0" y="43"/>
                </a:lnTo>
                <a:lnTo>
                  <a:pt x="0" y="39"/>
                </a:lnTo>
                <a:lnTo>
                  <a:pt x="0" y="35"/>
                </a:lnTo>
                <a:lnTo>
                  <a:pt x="0" y="31"/>
                </a:lnTo>
                <a:lnTo>
                  <a:pt x="0" y="28"/>
                </a:lnTo>
                <a:lnTo>
                  <a:pt x="0" y="24"/>
                </a:lnTo>
                <a:lnTo>
                  <a:pt x="0" y="21"/>
                </a:lnTo>
                <a:lnTo>
                  <a:pt x="0" y="17"/>
                </a:lnTo>
                <a:lnTo>
                  <a:pt x="0" y="15"/>
                </a:lnTo>
                <a:lnTo>
                  <a:pt x="0" y="12"/>
                </a:lnTo>
                <a:lnTo>
                  <a:pt x="0" y="10"/>
                </a:lnTo>
                <a:lnTo>
                  <a:pt x="0" y="8"/>
                </a:lnTo>
                <a:lnTo>
                  <a:pt x="0" y="6"/>
                </a:lnTo>
                <a:lnTo>
                  <a:pt x="0" y="5"/>
                </a:lnTo>
                <a:lnTo>
                  <a:pt x="0" y="5"/>
                </a:lnTo>
                <a:lnTo>
                  <a:pt x="0" y="5"/>
                </a:lnTo>
                <a:lnTo>
                  <a:pt x="0" y="5"/>
                </a:lnTo>
                <a:lnTo>
                  <a:pt x="0" y="6"/>
                </a:lnTo>
                <a:lnTo>
                  <a:pt x="0" y="8"/>
                </a:lnTo>
                <a:lnTo>
                  <a:pt x="35" y="7"/>
                </a:lnTo>
                <a:lnTo>
                  <a:pt x="53" y="7"/>
                </a:lnTo>
                <a:lnTo>
                  <a:pt x="71" y="7"/>
                </a:lnTo>
                <a:lnTo>
                  <a:pt x="89" y="7"/>
                </a:lnTo>
                <a:lnTo>
                  <a:pt x="107" y="7"/>
                </a:lnTo>
                <a:lnTo>
                  <a:pt x="125" y="7"/>
                </a:lnTo>
                <a:lnTo>
                  <a:pt x="143" y="8"/>
                </a:lnTo>
                <a:lnTo>
                  <a:pt x="160" y="8"/>
                </a:lnTo>
                <a:lnTo>
                  <a:pt x="178" y="8"/>
                </a:lnTo>
                <a:lnTo>
                  <a:pt x="196" y="8"/>
                </a:lnTo>
                <a:lnTo>
                  <a:pt x="214" y="8"/>
                </a:lnTo>
                <a:lnTo>
                  <a:pt x="232" y="8"/>
                </a:lnTo>
                <a:lnTo>
                  <a:pt x="249" y="8"/>
                </a:lnTo>
                <a:lnTo>
                  <a:pt x="267" y="8"/>
                </a:lnTo>
                <a:lnTo>
                  <a:pt x="285" y="9"/>
                </a:lnTo>
                <a:lnTo>
                  <a:pt x="303" y="9"/>
                </a:lnTo>
                <a:lnTo>
                  <a:pt x="321" y="9"/>
                </a:lnTo>
                <a:lnTo>
                  <a:pt x="339" y="9"/>
                </a:lnTo>
                <a:lnTo>
                  <a:pt x="357" y="9"/>
                </a:lnTo>
                <a:lnTo>
                  <a:pt x="375" y="9"/>
                </a:lnTo>
                <a:lnTo>
                  <a:pt x="392" y="9"/>
                </a:lnTo>
                <a:lnTo>
                  <a:pt x="410" y="9"/>
                </a:lnTo>
                <a:lnTo>
                  <a:pt x="428" y="9"/>
                </a:lnTo>
                <a:lnTo>
                  <a:pt x="446" y="9"/>
                </a:lnTo>
                <a:lnTo>
                  <a:pt x="464" y="9"/>
                </a:lnTo>
                <a:lnTo>
                  <a:pt x="482" y="9"/>
                </a:lnTo>
                <a:lnTo>
                  <a:pt x="499" y="9"/>
                </a:lnTo>
                <a:lnTo>
                  <a:pt x="517" y="9"/>
                </a:lnTo>
                <a:lnTo>
                  <a:pt x="535" y="10"/>
                </a:lnTo>
                <a:lnTo>
                  <a:pt x="553" y="10"/>
                </a:lnTo>
                <a:lnTo>
                  <a:pt x="571" y="10"/>
                </a:ln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 cap="rnd" cmpd="sng">
            <a:noFill/>
            <a:prstDash val="solid"/>
            <a:round/>
            <a:headEnd/>
            <a:tailEnd/>
          </a:ln>
          <a:effectLst/>
          <a:extLst/>
        </p:spPr>
        <p:txBody>
          <a:bodyPr lIns="130585" tIns="65293" rIns="130585" bIns="65293"/>
          <a:lstStyle/>
          <a:p>
            <a:pPr>
              <a:defRPr/>
            </a:pPr>
            <a:endParaRPr lang="en-US">
              <a:latin typeface="Calibri" charset="0"/>
              <a:ea typeface="ＭＳ Ｐゴシック" charset="0"/>
            </a:endParaRPr>
          </a:p>
        </p:txBody>
      </p:sp>
      <p:sp>
        <p:nvSpPr>
          <p:cNvPr id="49" name="Freeform 19"/>
          <p:cNvSpPr>
            <a:spLocks/>
          </p:cNvSpPr>
          <p:nvPr/>
        </p:nvSpPr>
        <p:spPr bwMode="auto">
          <a:xfrm>
            <a:off x="3457747" y="2162329"/>
            <a:ext cx="385212" cy="77145"/>
          </a:xfrm>
          <a:custGeom>
            <a:avLst/>
            <a:gdLst>
              <a:gd name="T0" fmla="*/ 315 w 573"/>
              <a:gd name="T1" fmla="*/ 126 h 127"/>
              <a:gd name="T2" fmla="*/ 344 w 573"/>
              <a:gd name="T3" fmla="*/ 125 h 127"/>
              <a:gd name="T4" fmla="*/ 371 w 573"/>
              <a:gd name="T5" fmla="*/ 123 h 127"/>
              <a:gd name="T6" fmla="*/ 397 w 573"/>
              <a:gd name="T7" fmla="*/ 121 h 127"/>
              <a:gd name="T8" fmla="*/ 422 w 573"/>
              <a:gd name="T9" fmla="*/ 118 h 127"/>
              <a:gd name="T10" fmla="*/ 446 w 573"/>
              <a:gd name="T11" fmla="*/ 115 h 127"/>
              <a:gd name="T12" fmla="*/ 468 w 573"/>
              <a:gd name="T13" fmla="*/ 112 h 127"/>
              <a:gd name="T14" fmla="*/ 488 w 573"/>
              <a:gd name="T15" fmla="*/ 108 h 127"/>
              <a:gd name="T16" fmla="*/ 511 w 573"/>
              <a:gd name="T17" fmla="*/ 102 h 127"/>
              <a:gd name="T18" fmla="*/ 527 w 573"/>
              <a:gd name="T19" fmla="*/ 97 h 127"/>
              <a:gd name="T20" fmla="*/ 540 w 573"/>
              <a:gd name="T21" fmla="*/ 92 h 127"/>
              <a:gd name="T22" fmla="*/ 552 w 573"/>
              <a:gd name="T23" fmla="*/ 86 h 127"/>
              <a:gd name="T24" fmla="*/ 561 w 573"/>
              <a:gd name="T25" fmla="*/ 80 h 127"/>
              <a:gd name="T26" fmla="*/ 567 w 573"/>
              <a:gd name="T27" fmla="*/ 74 h 127"/>
              <a:gd name="T28" fmla="*/ 571 w 573"/>
              <a:gd name="T29" fmla="*/ 68 h 127"/>
              <a:gd name="T30" fmla="*/ 572 w 573"/>
              <a:gd name="T31" fmla="*/ 60 h 127"/>
              <a:gd name="T32" fmla="*/ 568 w 573"/>
              <a:gd name="T33" fmla="*/ 54 h 127"/>
              <a:gd name="T34" fmla="*/ 563 w 573"/>
              <a:gd name="T35" fmla="*/ 47 h 127"/>
              <a:gd name="T36" fmla="*/ 554 w 573"/>
              <a:gd name="T37" fmla="*/ 41 h 127"/>
              <a:gd name="T38" fmla="*/ 544 w 573"/>
              <a:gd name="T39" fmla="*/ 36 h 127"/>
              <a:gd name="T40" fmla="*/ 530 w 573"/>
              <a:gd name="T41" fmla="*/ 30 h 127"/>
              <a:gd name="T42" fmla="*/ 515 w 573"/>
              <a:gd name="T43" fmla="*/ 25 h 127"/>
              <a:gd name="T44" fmla="*/ 498 w 573"/>
              <a:gd name="T45" fmla="*/ 21 h 127"/>
              <a:gd name="T46" fmla="*/ 473 w 573"/>
              <a:gd name="T47" fmla="*/ 15 h 127"/>
              <a:gd name="T48" fmla="*/ 452 w 573"/>
              <a:gd name="T49" fmla="*/ 12 h 127"/>
              <a:gd name="T50" fmla="*/ 428 w 573"/>
              <a:gd name="T51" fmla="*/ 8 h 127"/>
              <a:gd name="T52" fmla="*/ 404 w 573"/>
              <a:gd name="T53" fmla="*/ 6 h 127"/>
              <a:gd name="T54" fmla="*/ 378 w 573"/>
              <a:gd name="T55" fmla="*/ 3 h 127"/>
              <a:gd name="T56" fmla="*/ 350 w 573"/>
              <a:gd name="T57" fmla="*/ 2 h 127"/>
              <a:gd name="T58" fmla="*/ 322 w 573"/>
              <a:gd name="T59" fmla="*/ 1 h 127"/>
              <a:gd name="T60" fmla="*/ 293 w 573"/>
              <a:gd name="T61" fmla="*/ 0 h 127"/>
              <a:gd name="T62" fmla="*/ 257 w 573"/>
              <a:gd name="T63" fmla="*/ 0 h 127"/>
              <a:gd name="T64" fmla="*/ 228 w 573"/>
              <a:gd name="T65" fmla="*/ 1 h 127"/>
              <a:gd name="T66" fmla="*/ 201 w 573"/>
              <a:gd name="T67" fmla="*/ 3 h 127"/>
              <a:gd name="T68" fmla="*/ 175 w 573"/>
              <a:gd name="T69" fmla="*/ 5 h 127"/>
              <a:gd name="T70" fmla="*/ 150 w 573"/>
              <a:gd name="T71" fmla="*/ 8 h 127"/>
              <a:gd name="T72" fmla="*/ 126 w 573"/>
              <a:gd name="T73" fmla="*/ 11 h 127"/>
              <a:gd name="T74" fmla="*/ 104 w 573"/>
              <a:gd name="T75" fmla="*/ 14 h 127"/>
              <a:gd name="T76" fmla="*/ 84 w 573"/>
              <a:gd name="T77" fmla="*/ 19 h 127"/>
              <a:gd name="T78" fmla="*/ 61 w 573"/>
              <a:gd name="T79" fmla="*/ 24 h 127"/>
              <a:gd name="T80" fmla="*/ 45 w 573"/>
              <a:gd name="T81" fmla="*/ 29 h 127"/>
              <a:gd name="T82" fmla="*/ 31 w 573"/>
              <a:gd name="T83" fmla="*/ 34 h 127"/>
              <a:gd name="T84" fmla="*/ 20 w 573"/>
              <a:gd name="T85" fmla="*/ 40 h 127"/>
              <a:gd name="T86" fmla="*/ 11 w 573"/>
              <a:gd name="T87" fmla="*/ 46 h 127"/>
              <a:gd name="T88" fmla="*/ 4 w 573"/>
              <a:gd name="T89" fmla="*/ 52 h 127"/>
              <a:gd name="T90" fmla="*/ 1 w 573"/>
              <a:gd name="T91" fmla="*/ 58 h 127"/>
              <a:gd name="T92" fmla="*/ 0 w 573"/>
              <a:gd name="T93" fmla="*/ 66 h 127"/>
              <a:gd name="T94" fmla="*/ 3 w 573"/>
              <a:gd name="T95" fmla="*/ 73 h 127"/>
              <a:gd name="T96" fmla="*/ 9 w 573"/>
              <a:gd name="T97" fmla="*/ 79 h 127"/>
              <a:gd name="T98" fmla="*/ 17 w 573"/>
              <a:gd name="T99" fmla="*/ 85 h 127"/>
              <a:gd name="T100" fmla="*/ 28 w 573"/>
              <a:gd name="T101" fmla="*/ 90 h 127"/>
              <a:gd name="T102" fmla="*/ 42 w 573"/>
              <a:gd name="T103" fmla="*/ 96 h 127"/>
              <a:gd name="T104" fmla="*/ 57 w 573"/>
              <a:gd name="T105" fmla="*/ 101 h 127"/>
              <a:gd name="T106" fmla="*/ 74 w 573"/>
              <a:gd name="T107" fmla="*/ 105 h 127"/>
              <a:gd name="T108" fmla="*/ 99 w 573"/>
              <a:gd name="T109" fmla="*/ 111 h 127"/>
              <a:gd name="T110" fmla="*/ 120 w 573"/>
              <a:gd name="T111" fmla="*/ 114 h 127"/>
              <a:gd name="T112" fmla="*/ 144 w 573"/>
              <a:gd name="T113" fmla="*/ 117 h 127"/>
              <a:gd name="T114" fmla="*/ 168 w 573"/>
              <a:gd name="T115" fmla="*/ 120 h 127"/>
              <a:gd name="T116" fmla="*/ 194 w 573"/>
              <a:gd name="T117" fmla="*/ 123 h 127"/>
              <a:gd name="T118" fmla="*/ 221 w 573"/>
              <a:gd name="T119" fmla="*/ 124 h 127"/>
              <a:gd name="T120" fmla="*/ 250 w 573"/>
              <a:gd name="T121" fmla="*/ 125 h 127"/>
              <a:gd name="T122" fmla="*/ 278 w 573"/>
              <a:gd name="T123" fmla="*/ 126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73" h="127">
                <a:moveTo>
                  <a:pt x="286" y="126"/>
                </a:moveTo>
                <a:lnTo>
                  <a:pt x="300" y="126"/>
                </a:lnTo>
                <a:lnTo>
                  <a:pt x="308" y="126"/>
                </a:lnTo>
                <a:lnTo>
                  <a:pt x="315" y="126"/>
                </a:lnTo>
                <a:lnTo>
                  <a:pt x="322" y="125"/>
                </a:lnTo>
                <a:lnTo>
                  <a:pt x="330" y="125"/>
                </a:lnTo>
                <a:lnTo>
                  <a:pt x="336" y="125"/>
                </a:lnTo>
                <a:lnTo>
                  <a:pt x="344" y="125"/>
                </a:lnTo>
                <a:lnTo>
                  <a:pt x="350" y="124"/>
                </a:lnTo>
                <a:lnTo>
                  <a:pt x="357" y="124"/>
                </a:lnTo>
                <a:lnTo>
                  <a:pt x="364" y="123"/>
                </a:lnTo>
                <a:lnTo>
                  <a:pt x="371" y="123"/>
                </a:lnTo>
                <a:lnTo>
                  <a:pt x="378" y="123"/>
                </a:lnTo>
                <a:lnTo>
                  <a:pt x="384" y="122"/>
                </a:lnTo>
                <a:lnTo>
                  <a:pt x="391" y="121"/>
                </a:lnTo>
                <a:lnTo>
                  <a:pt x="397" y="121"/>
                </a:lnTo>
                <a:lnTo>
                  <a:pt x="404" y="120"/>
                </a:lnTo>
                <a:lnTo>
                  <a:pt x="410" y="120"/>
                </a:lnTo>
                <a:lnTo>
                  <a:pt x="416" y="119"/>
                </a:lnTo>
                <a:lnTo>
                  <a:pt x="422" y="118"/>
                </a:lnTo>
                <a:lnTo>
                  <a:pt x="428" y="117"/>
                </a:lnTo>
                <a:lnTo>
                  <a:pt x="434" y="117"/>
                </a:lnTo>
                <a:lnTo>
                  <a:pt x="440" y="116"/>
                </a:lnTo>
                <a:lnTo>
                  <a:pt x="446" y="115"/>
                </a:lnTo>
                <a:lnTo>
                  <a:pt x="452" y="114"/>
                </a:lnTo>
                <a:lnTo>
                  <a:pt x="457" y="113"/>
                </a:lnTo>
                <a:lnTo>
                  <a:pt x="462" y="113"/>
                </a:lnTo>
                <a:lnTo>
                  <a:pt x="468" y="112"/>
                </a:lnTo>
                <a:lnTo>
                  <a:pt x="473" y="111"/>
                </a:lnTo>
                <a:lnTo>
                  <a:pt x="478" y="110"/>
                </a:lnTo>
                <a:lnTo>
                  <a:pt x="483" y="109"/>
                </a:lnTo>
                <a:lnTo>
                  <a:pt x="488" y="108"/>
                </a:lnTo>
                <a:lnTo>
                  <a:pt x="498" y="105"/>
                </a:lnTo>
                <a:lnTo>
                  <a:pt x="502" y="104"/>
                </a:lnTo>
                <a:lnTo>
                  <a:pt x="506" y="103"/>
                </a:lnTo>
                <a:lnTo>
                  <a:pt x="511" y="102"/>
                </a:lnTo>
                <a:lnTo>
                  <a:pt x="515" y="101"/>
                </a:lnTo>
                <a:lnTo>
                  <a:pt x="519" y="99"/>
                </a:lnTo>
                <a:lnTo>
                  <a:pt x="523" y="98"/>
                </a:lnTo>
                <a:lnTo>
                  <a:pt x="527" y="97"/>
                </a:lnTo>
                <a:lnTo>
                  <a:pt x="530" y="96"/>
                </a:lnTo>
                <a:lnTo>
                  <a:pt x="534" y="94"/>
                </a:lnTo>
                <a:lnTo>
                  <a:pt x="537" y="93"/>
                </a:lnTo>
                <a:lnTo>
                  <a:pt x="540" y="92"/>
                </a:lnTo>
                <a:lnTo>
                  <a:pt x="544" y="90"/>
                </a:lnTo>
                <a:lnTo>
                  <a:pt x="546" y="89"/>
                </a:lnTo>
                <a:lnTo>
                  <a:pt x="549" y="87"/>
                </a:lnTo>
                <a:lnTo>
                  <a:pt x="552" y="86"/>
                </a:lnTo>
                <a:lnTo>
                  <a:pt x="554" y="85"/>
                </a:lnTo>
                <a:lnTo>
                  <a:pt x="557" y="83"/>
                </a:lnTo>
                <a:lnTo>
                  <a:pt x="559" y="82"/>
                </a:lnTo>
                <a:lnTo>
                  <a:pt x="561" y="80"/>
                </a:lnTo>
                <a:lnTo>
                  <a:pt x="563" y="79"/>
                </a:lnTo>
                <a:lnTo>
                  <a:pt x="564" y="77"/>
                </a:lnTo>
                <a:lnTo>
                  <a:pt x="566" y="76"/>
                </a:lnTo>
                <a:lnTo>
                  <a:pt x="567" y="74"/>
                </a:lnTo>
                <a:lnTo>
                  <a:pt x="568" y="73"/>
                </a:lnTo>
                <a:lnTo>
                  <a:pt x="570" y="71"/>
                </a:lnTo>
                <a:lnTo>
                  <a:pt x="570" y="69"/>
                </a:lnTo>
                <a:lnTo>
                  <a:pt x="571" y="68"/>
                </a:lnTo>
                <a:lnTo>
                  <a:pt x="572" y="66"/>
                </a:lnTo>
                <a:lnTo>
                  <a:pt x="572" y="65"/>
                </a:lnTo>
                <a:lnTo>
                  <a:pt x="572" y="63"/>
                </a:lnTo>
                <a:lnTo>
                  <a:pt x="572" y="60"/>
                </a:lnTo>
                <a:lnTo>
                  <a:pt x="571" y="58"/>
                </a:lnTo>
                <a:lnTo>
                  <a:pt x="570" y="57"/>
                </a:lnTo>
                <a:lnTo>
                  <a:pt x="570" y="55"/>
                </a:lnTo>
                <a:lnTo>
                  <a:pt x="568" y="54"/>
                </a:lnTo>
                <a:lnTo>
                  <a:pt x="567" y="52"/>
                </a:lnTo>
                <a:lnTo>
                  <a:pt x="566" y="51"/>
                </a:lnTo>
                <a:lnTo>
                  <a:pt x="564" y="49"/>
                </a:lnTo>
                <a:lnTo>
                  <a:pt x="563" y="47"/>
                </a:lnTo>
                <a:lnTo>
                  <a:pt x="561" y="46"/>
                </a:lnTo>
                <a:lnTo>
                  <a:pt x="559" y="45"/>
                </a:lnTo>
                <a:lnTo>
                  <a:pt x="557" y="43"/>
                </a:lnTo>
                <a:lnTo>
                  <a:pt x="554" y="41"/>
                </a:lnTo>
                <a:lnTo>
                  <a:pt x="552" y="40"/>
                </a:lnTo>
                <a:lnTo>
                  <a:pt x="549" y="39"/>
                </a:lnTo>
                <a:lnTo>
                  <a:pt x="546" y="37"/>
                </a:lnTo>
                <a:lnTo>
                  <a:pt x="544" y="36"/>
                </a:lnTo>
                <a:lnTo>
                  <a:pt x="540" y="34"/>
                </a:lnTo>
                <a:lnTo>
                  <a:pt x="537" y="33"/>
                </a:lnTo>
                <a:lnTo>
                  <a:pt x="534" y="31"/>
                </a:lnTo>
                <a:lnTo>
                  <a:pt x="530" y="30"/>
                </a:lnTo>
                <a:lnTo>
                  <a:pt x="527" y="29"/>
                </a:lnTo>
                <a:lnTo>
                  <a:pt x="523" y="28"/>
                </a:lnTo>
                <a:lnTo>
                  <a:pt x="519" y="27"/>
                </a:lnTo>
                <a:lnTo>
                  <a:pt x="515" y="25"/>
                </a:lnTo>
                <a:lnTo>
                  <a:pt x="511" y="24"/>
                </a:lnTo>
                <a:lnTo>
                  <a:pt x="506" y="23"/>
                </a:lnTo>
                <a:lnTo>
                  <a:pt x="502" y="22"/>
                </a:lnTo>
                <a:lnTo>
                  <a:pt x="498" y="21"/>
                </a:lnTo>
                <a:lnTo>
                  <a:pt x="493" y="19"/>
                </a:lnTo>
                <a:lnTo>
                  <a:pt x="488" y="19"/>
                </a:lnTo>
                <a:lnTo>
                  <a:pt x="478" y="16"/>
                </a:lnTo>
                <a:lnTo>
                  <a:pt x="473" y="15"/>
                </a:lnTo>
                <a:lnTo>
                  <a:pt x="468" y="14"/>
                </a:lnTo>
                <a:lnTo>
                  <a:pt x="462" y="13"/>
                </a:lnTo>
                <a:lnTo>
                  <a:pt x="457" y="13"/>
                </a:lnTo>
                <a:lnTo>
                  <a:pt x="452" y="12"/>
                </a:lnTo>
                <a:lnTo>
                  <a:pt x="446" y="11"/>
                </a:lnTo>
                <a:lnTo>
                  <a:pt x="440" y="10"/>
                </a:lnTo>
                <a:lnTo>
                  <a:pt x="434" y="9"/>
                </a:lnTo>
                <a:lnTo>
                  <a:pt x="428" y="8"/>
                </a:lnTo>
                <a:lnTo>
                  <a:pt x="422" y="8"/>
                </a:lnTo>
                <a:lnTo>
                  <a:pt x="416" y="7"/>
                </a:lnTo>
                <a:lnTo>
                  <a:pt x="410" y="6"/>
                </a:lnTo>
                <a:lnTo>
                  <a:pt x="404" y="6"/>
                </a:lnTo>
                <a:lnTo>
                  <a:pt x="397" y="5"/>
                </a:lnTo>
                <a:lnTo>
                  <a:pt x="391" y="5"/>
                </a:lnTo>
                <a:lnTo>
                  <a:pt x="384" y="4"/>
                </a:lnTo>
                <a:lnTo>
                  <a:pt x="378" y="3"/>
                </a:lnTo>
                <a:lnTo>
                  <a:pt x="371" y="3"/>
                </a:lnTo>
                <a:lnTo>
                  <a:pt x="364" y="3"/>
                </a:lnTo>
                <a:lnTo>
                  <a:pt x="357" y="2"/>
                </a:lnTo>
                <a:lnTo>
                  <a:pt x="350" y="2"/>
                </a:lnTo>
                <a:lnTo>
                  <a:pt x="344" y="1"/>
                </a:lnTo>
                <a:lnTo>
                  <a:pt x="336" y="1"/>
                </a:lnTo>
                <a:lnTo>
                  <a:pt x="330" y="1"/>
                </a:lnTo>
                <a:lnTo>
                  <a:pt x="322" y="1"/>
                </a:lnTo>
                <a:lnTo>
                  <a:pt x="315" y="0"/>
                </a:lnTo>
                <a:lnTo>
                  <a:pt x="308" y="0"/>
                </a:lnTo>
                <a:lnTo>
                  <a:pt x="300" y="0"/>
                </a:lnTo>
                <a:lnTo>
                  <a:pt x="293" y="0"/>
                </a:lnTo>
                <a:lnTo>
                  <a:pt x="286" y="0"/>
                </a:lnTo>
                <a:lnTo>
                  <a:pt x="271" y="0"/>
                </a:lnTo>
                <a:lnTo>
                  <a:pt x="264" y="0"/>
                </a:lnTo>
                <a:lnTo>
                  <a:pt x="257" y="0"/>
                </a:lnTo>
                <a:lnTo>
                  <a:pt x="250" y="1"/>
                </a:lnTo>
                <a:lnTo>
                  <a:pt x="242" y="1"/>
                </a:lnTo>
                <a:lnTo>
                  <a:pt x="235" y="1"/>
                </a:lnTo>
                <a:lnTo>
                  <a:pt x="228" y="1"/>
                </a:lnTo>
                <a:lnTo>
                  <a:pt x="221" y="2"/>
                </a:lnTo>
                <a:lnTo>
                  <a:pt x="214" y="2"/>
                </a:lnTo>
                <a:lnTo>
                  <a:pt x="208" y="3"/>
                </a:lnTo>
                <a:lnTo>
                  <a:pt x="201" y="3"/>
                </a:lnTo>
                <a:lnTo>
                  <a:pt x="194" y="3"/>
                </a:lnTo>
                <a:lnTo>
                  <a:pt x="188" y="4"/>
                </a:lnTo>
                <a:lnTo>
                  <a:pt x="181" y="5"/>
                </a:lnTo>
                <a:lnTo>
                  <a:pt x="175" y="5"/>
                </a:lnTo>
                <a:lnTo>
                  <a:pt x="168" y="6"/>
                </a:lnTo>
                <a:lnTo>
                  <a:pt x="162" y="6"/>
                </a:lnTo>
                <a:lnTo>
                  <a:pt x="156" y="7"/>
                </a:lnTo>
                <a:lnTo>
                  <a:pt x="150" y="8"/>
                </a:lnTo>
                <a:lnTo>
                  <a:pt x="144" y="8"/>
                </a:lnTo>
                <a:lnTo>
                  <a:pt x="138" y="9"/>
                </a:lnTo>
                <a:lnTo>
                  <a:pt x="132" y="10"/>
                </a:lnTo>
                <a:lnTo>
                  <a:pt x="126" y="11"/>
                </a:lnTo>
                <a:lnTo>
                  <a:pt x="120" y="12"/>
                </a:lnTo>
                <a:lnTo>
                  <a:pt x="115" y="13"/>
                </a:lnTo>
                <a:lnTo>
                  <a:pt x="109" y="13"/>
                </a:lnTo>
                <a:lnTo>
                  <a:pt x="104" y="14"/>
                </a:lnTo>
                <a:lnTo>
                  <a:pt x="99" y="15"/>
                </a:lnTo>
                <a:lnTo>
                  <a:pt x="94" y="16"/>
                </a:lnTo>
                <a:lnTo>
                  <a:pt x="89" y="17"/>
                </a:lnTo>
                <a:lnTo>
                  <a:pt x="84" y="19"/>
                </a:lnTo>
                <a:lnTo>
                  <a:pt x="74" y="21"/>
                </a:lnTo>
                <a:lnTo>
                  <a:pt x="70" y="22"/>
                </a:lnTo>
                <a:lnTo>
                  <a:pt x="65" y="23"/>
                </a:lnTo>
                <a:lnTo>
                  <a:pt x="61" y="24"/>
                </a:lnTo>
                <a:lnTo>
                  <a:pt x="57" y="25"/>
                </a:lnTo>
                <a:lnTo>
                  <a:pt x="53" y="27"/>
                </a:lnTo>
                <a:lnTo>
                  <a:pt x="49" y="28"/>
                </a:lnTo>
                <a:lnTo>
                  <a:pt x="45" y="29"/>
                </a:lnTo>
                <a:lnTo>
                  <a:pt x="42" y="30"/>
                </a:lnTo>
                <a:lnTo>
                  <a:pt x="38" y="31"/>
                </a:lnTo>
                <a:lnTo>
                  <a:pt x="34" y="33"/>
                </a:lnTo>
                <a:lnTo>
                  <a:pt x="31" y="34"/>
                </a:lnTo>
                <a:lnTo>
                  <a:pt x="28" y="36"/>
                </a:lnTo>
                <a:lnTo>
                  <a:pt x="25" y="37"/>
                </a:lnTo>
                <a:lnTo>
                  <a:pt x="22" y="39"/>
                </a:lnTo>
                <a:lnTo>
                  <a:pt x="20" y="40"/>
                </a:lnTo>
                <a:lnTo>
                  <a:pt x="17" y="41"/>
                </a:lnTo>
                <a:lnTo>
                  <a:pt x="15" y="43"/>
                </a:lnTo>
                <a:lnTo>
                  <a:pt x="13" y="45"/>
                </a:lnTo>
                <a:lnTo>
                  <a:pt x="11" y="46"/>
                </a:lnTo>
                <a:lnTo>
                  <a:pt x="9" y="47"/>
                </a:lnTo>
                <a:lnTo>
                  <a:pt x="7" y="49"/>
                </a:lnTo>
                <a:lnTo>
                  <a:pt x="6" y="51"/>
                </a:lnTo>
                <a:lnTo>
                  <a:pt x="4" y="52"/>
                </a:lnTo>
                <a:lnTo>
                  <a:pt x="3" y="54"/>
                </a:lnTo>
                <a:lnTo>
                  <a:pt x="2" y="55"/>
                </a:lnTo>
                <a:lnTo>
                  <a:pt x="1" y="57"/>
                </a:lnTo>
                <a:lnTo>
                  <a:pt x="1" y="58"/>
                </a:lnTo>
                <a:lnTo>
                  <a:pt x="0" y="60"/>
                </a:lnTo>
                <a:lnTo>
                  <a:pt x="0" y="61"/>
                </a:lnTo>
                <a:lnTo>
                  <a:pt x="0" y="63"/>
                </a:lnTo>
                <a:lnTo>
                  <a:pt x="0" y="66"/>
                </a:lnTo>
                <a:lnTo>
                  <a:pt x="1" y="68"/>
                </a:lnTo>
                <a:lnTo>
                  <a:pt x="1" y="69"/>
                </a:lnTo>
                <a:lnTo>
                  <a:pt x="2" y="71"/>
                </a:lnTo>
                <a:lnTo>
                  <a:pt x="3" y="73"/>
                </a:lnTo>
                <a:lnTo>
                  <a:pt x="4" y="74"/>
                </a:lnTo>
                <a:lnTo>
                  <a:pt x="6" y="76"/>
                </a:lnTo>
                <a:lnTo>
                  <a:pt x="7" y="77"/>
                </a:lnTo>
                <a:lnTo>
                  <a:pt x="9" y="79"/>
                </a:lnTo>
                <a:lnTo>
                  <a:pt x="11" y="80"/>
                </a:lnTo>
                <a:lnTo>
                  <a:pt x="13" y="82"/>
                </a:lnTo>
                <a:lnTo>
                  <a:pt x="15" y="83"/>
                </a:lnTo>
                <a:lnTo>
                  <a:pt x="17" y="85"/>
                </a:lnTo>
                <a:lnTo>
                  <a:pt x="20" y="86"/>
                </a:lnTo>
                <a:lnTo>
                  <a:pt x="22" y="87"/>
                </a:lnTo>
                <a:lnTo>
                  <a:pt x="25" y="89"/>
                </a:lnTo>
                <a:lnTo>
                  <a:pt x="28" y="90"/>
                </a:lnTo>
                <a:lnTo>
                  <a:pt x="31" y="92"/>
                </a:lnTo>
                <a:lnTo>
                  <a:pt x="34" y="93"/>
                </a:lnTo>
                <a:lnTo>
                  <a:pt x="38" y="94"/>
                </a:lnTo>
                <a:lnTo>
                  <a:pt x="42" y="96"/>
                </a:lnTo>
                <a:lnTo>
                  <a:pt x="45" y="97"/>
                </a:lnTo>
                <a:lnTo>
                  <a:pt x="49" y="98"/>
                </a:lnTo>
                <a:lnTo>
                  <a:pt x="53" y="99"/>
                </a:lnTo>
                <a:lnTo>
                  <a:pt x="57" y="101"/>
                </a:lnTo>
                <a:lnTo>
                  <a:pt x="61" y="102"/>
                </a:lnTo>
                <a:lnTo>
                  <a:pt x="65" y="103"/>
                </a:lnTo>
                <a:lnTo>
                  <a:pt x="70" y="104"/>
                </a:lnTo>
                <a:lnTo>
                  <a:pt x="74" y="105"/>
                </a:lnTo>
                <a:lnTo>
                  <a:pt x="79" y="107"/>
                </a:lnTo>
                <a:lnTo>
                  <a:pt x="84" y="108"/>
                </a:lnTo>
                <a:lnTo>
                  <a:pt x="94" y="110"/>
                </a:lnTo>
                <a:lnTo>
                  <a:pt x="99" y="111"/>
                </a:lnTo>
                <a:lnTo>
                  <a:pt x="104" y="112"/>
                </a:lnTo>
                <a:lnTo>
                  <a:pt x="109" y="113"/>
                </a:lnTo>
                <a:lnTo>
                  <a:pt x="115" y="113"/>
                </a:lnTo>
                <a:lnTo>
                  <a:pt x="120" y="114"/>
                </a:lnTo>
                <a:lnTo>
                  <a:pt x="126" y="115"/>
                </a:lnTo>
                <a:lnTo>
                  <a:pt x="132" y="116"/>
                </a:lnTo>
                <a:lnTo>
                  <a:pt x="138" y="117"/>
                </a:lnTo>
                <a:lnTo>
                  <a:pt x="144" y="117"/>
                </a:lnTo>
                <a:lnTo>
                  <a:pt x="150" y="118"/>
                </a:lnTo>
                <a:lnTo>
                  <a:pt x="156" y="119"/>
                </a:lnTo>
                <a:lnTo>
                  <a:pt x="162" y="120"/>
                </a:lnTo>
                <a:lnTo>
                  <a:pt x="168" y="120"/>
                </a:lnTo>
                <a:lnTo>
                  <a:pt x="175" y="121"/>
                </a:lnTo>
                <a:lnTo>
                  <a:pt x="181" y="121"/>
                </a:lnTo>
                <a:lnTo>
                  <a:pt x="188" y="122"/>
                </a:lnTo>
                <a:lnTo>
                  <a:pt x="194" y="123"/>
                </a:lnTo>
                <a:lnTo>
                  <a:pt x="201" y="123"/>
                </a:lnTo>
                <a:lnTo>
                  <a:pt x="208" y="123"/>
                </a:lnTo>
                <a:lnTo>
                  <a:pt x="214" y="124"/>
                </a:lnTo>
                <a:lnTo>
                  <a:pt x="221" y="124"/>
                </a:lnTo>
                <a:lnTo>
                  <a:pt x="228" y="125"/>
                </a:lnTo>
                <a:lnTo>
                  <a:pt x="235" y="125"/>
                </a:lnTo>
                <a:lnTo>
                  <a:pt x="242" y="125"/>
                </a:lnTo>
                <a:lnTo>
                  <a:pt x="250" y="125"/>
                </a:lnTo>
                <a:lnTo>
                  <a:pt x="257" y="126"/>
                </a:lnTo>
                <a:lnTo>
                  <a:pt x="264" y="126"/>
                </a:lnTo>
                <a:lnTo>
                  <a:pt x="271" y="126"/>
                </a:lnTo>
                <a:lnTo>
                  <a:pt x="278" y="126"/>
                </a:lnTo>
                <a:lnTo>
                  <a:pt x="286" y="126"/>
                </a:ln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/>
        </p:spPr>
        <p:txBody>
          <a:bodyPr lIns="130585" tIns="65293" rIns="130585" bIns="65293"/>
          <a:lstStyle/>
          <a:p>
            <a:pPr>
              <a:defRPr/>
            </a:pPr>
            <a:endParaRPr lang="en-US">
              <a:latin typeface="Calibri" charset="0"/>
              <a:ea typeface="ＭＳ Ｐゴシック" charset="0"/>
            </a:endParaRPr>
          </a:p>
        </p:txBody>
      </p:sp>
      <p:cxnSp>
        <p:nvCxnSpPr>
          <p:cNvPr id="50" name="Straight Connector 188"/>
          <p:cNvCxnSpPr>
            <a:stCxn id="46" idx="15"/>
            <a:endCxn id="45" idx="36"/>
          </p:cNvCxnSpPr>
          <p:nvPr/>
        </p:nvCxnSpPr>
        <p:spPr bwMode="auto">
          <a:xfrm flipH="1">
            <a:off x="3836160" y="2121487"/>
            <a:ext cx="4532" cy="206475"/>
          </a:xfrm>
          <a:prstGeom prst="line">
            <a:avLst/>
          </a:prstGeom>
          <a:ln w="9525" cmpd="sng">
            <a:solidFill>
              <a:srgbClr val="00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189"/>
          <p:cNvCxnSpPr>
            <a:stCxn id="46" idx="45"/>
            <a:endCxn id="45" idx="7"/>
          </p:cNvCxnSpPr>
          <p:nvPr/>
        </p:nvCxnSpPr>
        <p:spPr bwMode="auto">
          <a:xfrm>
            <a:off x="3457747" y="2121487"/>
            <a:ext cx="2265" cy="201938"/>
          </a:xfrm>
          <a:prstGeom prst="line">
            <a:avLst/>
          </a:prstGeom>
          <a:ln w="9525" cmpd="sng">
            <a:solidFill>
              <a:srgbClr val="00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020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7532" y="142946"/>
            <a:ext cx="3886112" cy="462870"/>
          </a:xfrm>
        </p:spPr>
        <p:txBody>
          <a:bodyPr/>
          <a:lstStyle/>
          <a:p>
            <a:r>
              <a:rPr lang="en-US" dirty="0">
                <a:latin typeface="Arial" pitchFamily="34" charset="0"/>
              </a:rPr>
              <a:t>H</a:t>
            </a:r>
            <a:r>
              <a:rPr lang="el-GR" dirty="0">
                <a:latin typeface="Arial" pitchFamily="34" charset="0"/>
              </a:rPr>
              <a:t> άντωση</a:t>
            </a:r>
            <a:r>
              <a:rPr lang="en-US" dirty="0">
                <a:latin typeface="Arial" pitchFamily="34" charset="0"/>
              </a:rPr>
              <a:t> </a:t>
            </a:r>
            <a:r>
              <a:rPr lang="el-GR" dirty="0">
                <a:latin typeface="Arial" pitchFamily="34" charset="0"/>
              </a:rPr>
              <a:t>που δέχεται ένα σώμα βυθιζόμενο σε υγρό ισούται με το βάρος του υγρού που εκτοπίζεται.</a:t>
            </a:r>
            <a:endParaRPr lang="en-US" dirty="0" smtClean="0">
              <a:latin typeface="Arial" pitchFamily="34" charset="0"/>
            </a:endParaRPr>
          </a:p>
        </p:txBody>
      </p:sp>
      <p:sp>
        <p:nvSpPr>
          <p:cNvPr id="172" name="Rectangle 171"/>
          <p:cNvSpPr/>
          <p:nvPr/>
        </p:nvSpPr>
        <p:spPr bwMode="auto">
          <a:xfrm>
            <a:off x="1685771" y="1837866"/>
            <a:ext cx="1355040" cy="92347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6945" tIns="68473" rIns="136945" bIns="68473"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76" name="Straight Connector 175"/>
          <p:cNvCxnSpPr/>
          <p:nvPr/>
        </p:nvCxnSpPr>
        <p:spPr bwMode="auto">
          <a:xfrm>
            <a:off x="3031746" y="1846941"/>
            <a:ext cx="577818" cy="79415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 bwMode="auto">
          <a:xfrm>
            <a:off x="3031746" y="1740300"/>
            <a:ext cx="577818" cy="81683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688" name="Group 8"/>
          <p:cNvGrpSpPr>
            <a:grpSpLocks/>
          </p:cNvGrpSpPr>
          <p:nvPr/>
        </p:nvGrpSpPr>
        <p:grpSpPr bwMode="auto">
          <a:xfrm>
            <a:off x="2064184" y="1542900"/>
            <a:ext cx="614074" cy="485559"/>
            <a:chOff x="1336675" y="1079500"/>
            <a:chExt cx="430213" cy="339725"/>
          </a:xfrm>
        </p:grpSpPr>
        <p:grpSp>
          <p:nvGrpSpPr>
            <p:cNvPr id="28696" name="Group 15"/>
            <p:cNvGrpSpPr>
              <a:grpSpLocks/>
            </p:cNvGrpSpPr>
            <p:nvPr/>
          </p:nvGrpSpPr>
          <p:grpSpPr bwMode="auto">
            <a:xfrm>
              <a:off x="1336675" y="1079500"/>
              <a:ext cx="430213" cy="339725"/>
              <a:chOff x="1112844" y="1000031"/>
              <a:chExt cx="480223" cy="342391"/>
            </a:xfrm>
          </p:grpSpPr>
          <p:sp>
            <p:nvSpPr>
              <p:cNvPr id="50" name="Rounded Rectangle 49"/>
              <p:cNvSpPr/>
              <p:nvPr/>
            </p:nvSpPr>
            <p:spPr>
              <a:xfrm>
                <a:off x="1163571" y="1080029"/>
                <a:ext cx="377444" cy="262393"/>
              </a:xfrm>
              <a:prstGeom prst="roundRect">
                <a:avLst>
                  <a:gd name="adj" fmla="val 28607"/>
                </a:avLst>
              </a:prstGeom>
              <a:solidFill>
                <a:schemeClr val="bg1"/>
              </a:solidFill>
              <a:ln w="9525">
                <a:solidFill>
                  <a:schemeClr val="accent6">
                    <a:lumMod val="50000"/>
                  </a:schemeClr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1" name="Straight Connector 50"/>
              <p:cNvCxnSpPr/>
              <p:nvPr/>
            </p:nvCxnSpPr>
            <p:spPr>
              <a:xfrm flipV="1">
                <a:off x="1545221" y="1174427"/>
                <a:ext cx="0" cy="17599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1167778" y="1065630"/>
                <a:ext cx="380988" cy="0"/>
              </a:xfrm>
              <a:prstGeom prst="line">
                <a:avLst/>
              </a:prstGeom>
              <a:ln w="9525">
                <a:solidFill>
                  <a:srgbClr val="FFFF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Rectangle 52"/>
              <p:cNvSpPr/>
              <p:nvPr/>
            </p:nvSpPr>
            <p:spPr>
              <a:xfrm>
                <a:off x="1112844" y="1000031"/>
                <a:ext cx="480223" cy="207995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cxnSp>
          <p:nvCxnSpPr>
            <p:cNvPr id="54" name="Straight Connector 53"/>
            <p:cNvCxnSpPr/>
            <p:nvPr/>
          </p:nvCxnSpPr>
          <p:spPr>
            <a:xfrm>
              <a:off x="1379597" y="1284288"/>
              <a:ext cx="343008" cy="0"/>
            </a:xfrm>
            <a:prstGeom prst="line">
              <a:avLst/>
            </a:prstGeom>
            <a:ln w="9525">
              <a:solidFill>
                <a:schemeClr val="accent6">
                  <a:lumMod val="50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1" name="Straight Connector 170"/>
          <p:cNvCxnSpPr/>
          <p:nvPr/>
        </p:nvCxnSpPr>
        <p:spPr bwMode="auto">
          <a:xfrm>
            <a:off x="1678972" y="1751644"/>
            <a:ext cx="450926" cy="0"/>
          </a:xfrm>
          <a:prstGeom prst="line">
            <a:avLst/>
          </a:prstGeom>
          <a:ln w="9525" cmpd="sng">
            <a:solidFill>
              <a:schemeClr val="accent3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 bwMode="auto">
          <a:xfrm>
            <a:off x="2614811" y="1751644"/>
            <a:ext cx="412404" cy="0"/>
          </a:xfrm>
          <a:prstGeom prst="line">
            <a:avLst/>
          </a:prstGeom>
          <a:ln w="9525" cmpd="sng">
            <a:solidFill>
              <a:schemeClr val="accent3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3" name="Rectangle 172"/>
          <p:cNvSpPr/>
          <p:nvPr/>
        </p:nvSpPr>
        <p:spPr bwMode="auto">
          <a:xfrm>
            <a:off x="1685771" y="1313735"/>
            <a:ext cx="1355040" cy="1447602"/>
          </a:xfrm>
          <a:prstGeom prst="rect">
            <a:avLst/>
          </a:prstGeom>
          <a:noFill/>
          <a:ln w="952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6945" tIns="68473" rIns="136945" bIns="68473"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75" name="Straight Connector 174"/>
          <p:cNvCxnSpPr/>
          <p:nvPr/>
        </p:nvCxnSpPr>
        <p:spPr bwMode="auto">
          <a:xfrm>
            <a:off x="3043075" y="1747106"/>
            <a:ext cx="0" cy="90759"/>
          </a:xfrm>
          <a:prstGeom prst="line">
            <a:avLst/>
          </a:prstGeom>
          <a:ln w="190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/>
          <p:nvPr/>
        </p:nvCxnSpPr>
        <p:spPr bwMode="auto">
          <a:xfrm>
            <a:off x="1651781" y="1313734"/>
            <a:ext cx="1447945" cy="0"/>
          </a:xfrm>
          <a:prstGeom prst="line">
            <a:avLst/>
          </a:prstGeom>
          <a:ln w="190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 bwMode="auto">
          <a:xfrm>
            <a:off x="2129897" y="1749376"/>
            <a:ext cx="0" cy="88489"/>
          </a:xfrm>
          <a:prstGeom prst="line">
            <a:avLst/>
          </a:prstGeom>
          <a:ln w="9525" cmpd="sng">
            <a:solidFill>
              <a:schemeClr val="accent3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 bwMode="auto">
          <a:xfrm>
            <a:off x="2614811" y="1751645"/>
            <a:ext cx="0" cy="88491"/>
          </a:xfrm>
          <a:prstGeom prst="line">
            <a:avLst/>
          </a:prstGeom>
          <a:ln w="9525" cmpd="sng">
            <a:solidFill>
              <a:schemeClr val="accent3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95"/>
          <p:cNvSpPr>
            <a:spLocks noChangeArrowheads="1"/>
          </p:cNvSpPr>
          <p:nvPr/>
        </p:nvSpPr>
        <p:spPr bwMode="auto">
          <a:xfrm>
            <a:off x="3616362" y="2325695"/>
            <a:ext cx="70244" cy="158828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6945" tIns="68473" rIns="136945" bIns="68473" anchor="ctr"/>
          <a:lstStyle/>
          <a:p>
            <a:endParaRPr lang="el-GR"/>
          </a:p>
        </p:txBody>
      </p:sp>
      <p:sp>
        <p:nvSpPr>
          <p:cNvPr id="34" name="Oval 86"/>
          <p:cNvSpPr>
            <a:spLocks noChangeArrowheads="1"/>
          </p:cNvSpPr>
          <p:nvPr/>
        </p:nvSpPr>
        <p:spPr bwMode="auto">
          <a:xfrm>
            <a:off x="3342181" y="2298467"/>
            <a:ext cx="618606" cy="88489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136945" tIns="68473" rIns="136945" bIns="68473" anchor="ctr"/>
          <a:lstStyle/>
          <a:p>
            <a:endParaRPr lang="el-GR"/>
          </a:p>
        </p:txBody>
      </p:sp>
      <p:sp>
        <p:nvSpPr>
          <p:cNvPr id="35" name="Freeform 79"/>
          <p:cNvSpPr>
            <a:spLocks/>
          </p:cNvSpPr>
          <p:nvPr/>
        </p:nvSpPr>
        <p:spPr bwMode="auto">
          <a:xfrm>
            <a:off x="3367107" y="2613852"/>
            <a:ext cx="577818" cy="147484"/>
          </a:xfrm>
          <a:custGeom>
            <a:avLst/>
            <a:gdLst>
              <a:gd name="T0" fmla="*/ 0 w 842"/>
              <a:gd name="T1" fmla="*/ 2147483647 h 289"/>
              <a:gd name="T2" fmla="*/ 2147483647 w 842"/>
              <a:gd name="T3" fmla="*/ 2147483647 h 289"/>
              <a:gd name="T4" fmla="*/ 2147483647 w 842"/>
              <a:gd name="T5" fmla="*/ 0 h 289"/>
              <a:gd name="T6" fmla="*/ 2147483647 w 842"/>
              <a:gd name="T7" fmla="*/ 0 h 289"/>
              <a:gd name="T8" fmla="*/ 0 w 842"/>
              <a:gd name="T9" fmla="*/ 2147483647 h 2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42"/>
              <a:gd name="T16" fmla="*/ 0 h 289"/>
              <a:gd name="T17" fmla="*/ 842 w 842"/>
              <a:gd name="T18" fmla="*/ 289 h 2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42" h="289">
                <a:moveTo>
                  <a:pt x="0" y="288"/>
                </a:moveTo>
                <a:lnTo>
                  <a:pt x="841" y="288"/>
                </a:lnTo>
                <a:lnTo>
                  <a:pt x="700" y="0"/>
                </a:lnTo>
                <a:lnTo>
                  <a:pt x="140" y="0"/>
                </a:lnTo>
                <a:lnTo>
                  <a:pt x="0" y="288"/>
                </a:lnTo>
              </a:path>
            </a:pathLst>
          </a:custGeom>
          <a:solidFill>
            <a:srgbClr val="FFFF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 lIns="136945" tIns="68473" rIns="136945" bIns="68473"/>
          <a:lstStyle/>
          <a:p>
            <a:endParaRPr lang="el-GR"/>
          </a:p>
        </p:txBody>
      </p:sp>
      <p:sp>
        <p:nvSpPr>
          <p:cNvPr id="36" name="Oval 80"/>
          <p:cNvSpPr>
            <a:spLocks noChangeArrowheads="1"/>
          </p:cNvSpPr>
          <p:nvPr/>
        </p:nvSpPr>
        <p:spPr bwMode="auto">
          <a:xfrm>
            <a:off x="3496267" y="2443681"/>
            <a:ext cx="314968" cy="242779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136945" tIns="68473" rIns="136945" bIns="68473" anchor="ctr"/>
          <a:lstStyle/>
          <a:p>
            <a:endParaRPr lang="el-GR"/>
          </a:p>
        </p:txBody>
      </p:sp>
      <p:sp>
        <p:nvSpPr>
          <p:cNvPr id="37" name="Rectangle 81"/>
          <p:cNvSpPr>
            <a:spLocks noChangeArrowheads="1"/>
          </p:cNvSpPr>
          <p:nvPr/>
        </p:nvSpPr>
        <p:spPr bwMode="auto">
          <a:xfrm>
            <a:off x="3496267" y="2494688"/>
            <a:ext cx="31496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>
            <a:spAutoFit/>
          </a:bodyPr>
          <a:lstStyle/>
          <a:p>
            <a:pPr eaLnBrk="0" hangingPunct="0"/>
            <a:r>
              <a:rPr lang="el-GR">
                <a:latin typeface="Arial" pitchFamily="34" charset="0"/>
                <a:cs typeface="Arial" pitchFamily="34" charset="0"/>
              </a:rPr>
              <a:t>14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8" name="Group 92"/>
          <p:cNvGrpSpPr>
            <a:grpSpLocks/>
          </p:cNvGrpSpPr>
          <p:nvPr/>
        </p:nvGrpSpPr>
        <p:grpSpPr bwMode="auto">
          <a:xfrm>
            <a:off x="3458346" y="2097299"/>
            <a:ext cx="384233" cy="252287"/>
            <a:chOff x="4662" y="2270"/>
            <a:chExt cx="577" cy="603"/>
          </a:xfrm>
          <a:solidFill>
            <a:schemeClr val="bg1"/>
          </a:solidFill>
        </p:grpSpPr>
        <p:sp>
          <p:nvSpPr>
            <p:cNvPr id="39" name="Freeform 93"/>
            <p:cNvSpPr>
              <a:spLocks/>
            </p:cNvSpPr>
            <p:nvPr/>
          </p:nvSpPr>
          <p:spPr bwMode="auto">
            <a:xfrm>
              <a:off x="4665" y="2333"/>
              <a:ext cx="574" cy="540"/>
            </a:xfrm>
            <a:custGeom>
              <a:avLst/>
              <a:gdLst>
                <a:gd name="T0" fmla="*/ 0 w 574"/>
                <a:gd name="T1" fmla="*/ 59 h 540"/>
                <a:gd name="T2" fmla="*/ 0 w 574"/>
                <a:gd name="T3" fmla="*/ 118 h 540"/>
                <a:gd name="T4" fmla="*/ 0 w 574"/>
                <a:gd name="T5" fmla="*/ 177 h 540"/>
                <a:gd name="T6" fmla="*/ 0 w 574"/>
                <a:gd name="T7" fmla="*/ 236 h 540"/>
                <a:gd name="T8" fmla="*/ 0 w 574"/>
                <a:gd name="T9" fmla="*/ 294 h 540"/>
                <a:gd name="T10" fmla="*/ 0 w 574"/>
                <a:gd name="T11" fmla="*/ 354 h 540"/>
                <a:gd name="T12" fmla="*/ 0 w 574"/>
                <a:gd name="T13" fmla="*/ 414 h 540"/>
                <a:gd name="T14" fmla="*/ 0 w 574"/>
                <a:gd name="T15" fmla="*/ 474 h 540"/>
                <a:gd name="T16" fmla="*/ 2 w 574"/>
                <a:gd name="T17" fmla="*/ 482 h 540"/>
                <a:gd name="T18" fmla="*/ 8 w 574"/>
                <a:gd name="T19" fmla="*/ 488 h 540"/>
                <a:gd name="T20" fmla="*/ 16 w 574"/>
                <a:gd name="T21" fmla="*/ 495 h 540"/>
                <a:gd name="T22" fmla="*/ 26 w 574"/>
                <a:gd name="T23" fmla="*/ 501 h 540"/>
                <a:gd name="T24" fmla="*/ 39 w 574"/>
                <a:gd name="T25" fmla="*/ 507 h 540"/>
                <a:gd name="T26" fmla="*/ 54 w 574"/>
                <a:gd name="T27" fmla="*/ 512 h 540"/>
                <a:gd name="T28" fmla="*/ 71 w 574"/>
                <a:gd name="T29" fmla="*/ 517 h 540"/>
                <a:gd name="T30" fmla="*/ 95 w 574"/>
                <a:gd name="T31" fmla="*/ 523 h 540"/>
                <a:gd name="T32" fmla="*/ 116 w 574"/>
                <a:gd name="T33" fmla="*/ 526 h 540"/>
                <a:gd name="T34" fmla="*/ 139 w 574"/>
                <a:gd name="T35" fmla="*/ 530 h 540"/>
                <a:gd name="T36" fmla="*/ 163 w 574"/>
                <a:gd name="T37" fmla="*/ 533 h 540"/>
                <a:gd name="T38" fmla="*/ 188 w 574"/>
                <a:gd name="T39" fmla="*/ 535 h 540"/>
                <a:gd name="T40" fmla="*/ 215 w 574"/>
                <a:gd name="T41" fmla="*/ 537 h 540"/>
                <a:gd name="T42" fmla="*/ 242 w 574"/>
                <a:gd name="T43" fmla="*/ 538 h 540"/>
                <a:gd name="T44" fmla="*/ 271 w 574"/>
                <a:gd name="T45" fmla="*/ 539 h 540"/>
                <a:gd name="T46" fmla="*/ 307 w 574"/>
                <a:gd name="T47" fmla="*/ 539 h 540"/>
                <a:gd name="T48" fmla="*/ 336 w 574"/>
                <a:gd name="T49" fmla="*/ 538 h 540"/>
                <a:gd name="T50" fmla="*/ 363 w 574"/>
                <a:gd name="T51" fmla="*/ 536 h 540"/>
                <a:gd name="T52" fmla="*/ 390 w 574"/>
                <a:gd name="T53" fmla="*/ 534 h 540"/>
                <a:gd name="T54" fmla="*/ 414 w 574"/>
                <a:gd name="T55" fmla="*/ 532 h 540"/>
                <a:gd name="T56" fmla="*/ 438 w 574"/>
                <a:gd name="T57" fmla="*/ 529 h 540"/>
                <a:gd name="T58" fmla="*/ 461 w 574"/>
                <a:gd name="T59" fmla="*/ 526 h 540"/>
                <a:gd name="T60" fmla="*/ 481 w 574"/>
                <a:gd name="T61" fmla="*/ 522 h 540"/>
                <a:gd name="T62" fmla="*/ 504 w 574"/>
                <a:gd name="T63" fmla="*/ 516 h 540"/>
                <a:gd name="T64" fmla="*/ 521 w 574"/>
                <a:gd name="T65" fmla="*/ 511 h 540"/>
                <a:gd name="T66" fmla="*/ 535 w 574"/>
                <a:gd name="T67" fmla="*/ 506 h 540"/>
                <a:gd name="T68" fmla="*/ 547 w 574"/>
                <a:gd name="T69" fmla="*/ 501 h 540"/>
                <a:gd name="T70" fmla="*/ 556 w 574"/>
                <a:gd name="T71" fmla="*/ 495 h 540"/>
                <a:gd name="T72" fmla="*/ 563 w 574"/>
                <a:gd name="T73" fmla="*/ 489 h 540"/>
                <a:gd name="T74" fmla="*/ 568 w 574"/>
                <a:gd name="T75" fmla="*/ 482 h 540"/>
                <a:gd name="T76" fmla="*/ 569 w 574"/>
                <a:gd name="T77" fmla="*/ 476 h 540"/>
                <a:gd name="T78" fmla="*/ 570 w 574"/>
                <a:gd name="T79" fmla="*/ 402 h 540"/>
                <a:gd name="T80" fmla="*/ 571 w 574"/>
                <a:gd name="T81" fmla="*/ 343 h 540"/>
                <a:gd name="T82" fmla="*/ 572 w 574"/>
                <a:gd name="T83" fmla="*/ 284 h 540"/>
                <a:gd name="T84" fmla="*/ 572 w 574"/>
                <a:gd name="T85" fmla="*/ 225 h 540"/>
                <a:gd name="T86" fmla="*/ 572 w 574"/>
                <a:gd name="T87" fmla="*/ 166 h 540"/>
                <a:gd name="T88" fmla="*/ 572 w 574"/>
                <a:gd name="T89" fmla="*/ 106 h 540"/>
                <a:gd name="T90" fmla="*/ 572 w 574"/>
                <a:gd name="T91" fmla="*/ 47 h 540"/>
                <a:gd name="T92" fmla="*/ 537 w 574"/>
                <a:gd name="T93" fmla="*/ 2 h 540"/>
                <a:gd name="T94" fmla="*/ 465 w 574"/>
                <a:gd name="T95" fmla="*/ 2 h 540"/>
                <a:gd name="T96" fmla="*/ 394 w 574"/>
                <a:gd name="T97" fmla="*/ 2 h 540"/>
                <a:gd name="T98" fmla="*/ 322 w 574"/>
                <a:gd name="T99" fmla="*/ 2 h 540"/>
                <a:gd name="T100" fmla="*/ 250 w 574"/>
                <a:gd name="T101" fmla="*/ 1 h 540"/>
                <a:gd name="T102" fmla="*/ 179 w 574"/>
                <a:gd name="T103" fmla="*/ 1 h 540"/>
                <a:gd name="T104" fmla="*/ 107 w 574"/>
                <a:gd name="T105" fmla="*/ 0 h 540"/>
                <a:gd name="T106" fmla="*/ 36 w 574"/>
                <a:gd name="T107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74" h="540">
                  <a:moveTo>
                    <a:pt x="0" y="0"/>
                  </a:moveTo>
                  <a:lnTo>
                    <a:pt x="0" y="30"/>
                  </a:lnTo>
                  <a:lnTo>
                    <a:pt x="0" y="44"/>
                  </a:lnTo>
                  <a:lnTo>
                    <a:pt x="0" y="59"/>
                  </a:lnTo>
                  <a:lnTo>
                    <a:pt x="0" y="74"/>
                  </a:lnTo>
                  <a:lnTo>
                    <a:pt x="0" y="88"/>
                  </a:lnTo>
                  <a:lnTo>
                    <a:pt x="0" y="103"/>
                  </a:lnTo>
                  <a:lnTo>
                    <a:pt x="0" y="118"/>
                  </a:lnTo>
                  <a:lnTo>
                    <a:pt x="0" y="132"/>
                  </a:lnTo>
                  <a:lnTo>
                    <a:pt x="0" y="147"/>
                  </a:lnTo>
                  <a:lnTo>
                    <a:pt x="0" y="162"/>
                  </a:lnTo>
                  <a:lnTo>
                    <a:pt x="0" y="177"/>
                  </a:lnTo>
                  <a:lnTo>
                    <a:pt x="0" y="191"/>
                  </a:lnTo>
                  <a:lnTo>
                    <a:pt x="0" y="206"/>
                  </a:lnTo>
                  <a:lnTo>
                    <a:pt x="0" y="221"/>
                  </a:lnTo>
                  <a:lnTo>
                    <a:pt x="0" y="236"/>
                  </a:lnTo>
                  <a:lnTo>
                    <a:pt x="0" y="250"/>
                  </a:lnTo>
                  <a:lnTo>
                    <a:pt x="0" y="265"/>
                  </a:lnTo>
                  <a:lnTo>
                    <a:pt x="0" y="280"/>
                  </a:lnTo>
                  <a:lnTo>
                    <a:pt x="0" y="294"/>
                  </a:lnTo>
                  <a:lnTo>
                    <a:pt x="0" y="309"/>
                  </a:lnTo>
                  <a:lnTo>
                    <a:pt x="0" y="324"/>
                  </a:lnTo>
                  <a:lnTo>
                    <a:pt x="0" y="339"/>
                  </a:lnTo>
                  <a:lnTo>
                    <a:pt x="0" y="354"/>
                  </a:lnTo>
                  <a:lnTo>
                    <a:pt x="0" y="368"/>
                  </a:lnTo>
                  <a:lnTo>
                    <a:pt x="0" y="384"/>
                  </a:lnTo>
                  <a:lnTo>
                    <a:pt x="0" y="398"/>
                  </a:lnTo>
                  <a:lnTo>
                    <a:pt x="0" y="414"/>
                  </a:lnTo>
                  <a:lnTo>
                    <a:pt x="0" y="428"/>
                  </a:lnTo>
                  <a:lnTo>
                    <a:pt x="0" y="444"/>
                  </a:lnTo>
                  <a:lnTo>
                    <a:pt x="0" y="459"/>
                  </a:lnTo>
                  <a:lnTo>
                    <a:pt x="0" y="474"/>
                  </a:lnTo>
                  <a:lnTo>
                    <a:pt x="0" y="477"/>
                  </a:lnTo>
                  <a:lnTo>
                    <a:pt x="1" y="479"/>
                  </a:lnTo>
                  <a:lnTo>
                    <a:pt x="2" y="480"/>
                  </a:lnTo>
                  <a:lnTo>
                    <a:pt x="2" y="482"/>
                  </a:lnTo>
                  <a:lnTo>
                    <a:pt x="4" y="484"/>
                  </a:lnTo>
                  <a:lnTo>
                    <a:pt x="5" y="485"/>
                  </a:lnTo>
                  <a:lnTo>
                    <a:pt x="6" y="487"/>
                  </a:lnTo>
                  <a:lnTo>
                    <a:pt x="8" y="488"/>
                  </a:lnTo>
                  <a:lnTo>
                    <a:pt x="10" y="490"/>
                  </a:lnTo>
                  <a:lnTo>
                    <a:pt x="12" y="492"/>
                  </a:lnTo>
                  <a:lnTo>
                    <a:pt x="14" y="493"/>
                  </a:lnTo>
                  <a:lnTo>
                    <a:pt x="16" y="495"/>
                  </a:lnTo>
                  <a:lnTo>
                    <a:pt x="18" y="496"/>
                  </a:lnTo>
                  <a:lnTo>
                    <a:pt x="21" y="498"/>
                  </a:lnTo>
                  <a:lnTo>
                    <a:pt x="24" y="500"/>
                  </a:lnTo>
                  <a:lnTo>
                    <a:pt x="26" y="501"/>
                  </a:lnTo>
                  <a:lnTo>
                    <a:pt x="29" y="502"/>
                  </a:lnTo>
                  <a:lnTo>
                    <a:pt x="32" y="504"/>
                  </a:lnTo>
                  <a:lnTo>
                    <a:pt x="36" y="505"/>
                  </a:lnTo>
                  <a:lnTo>
                    <a:pt x="39" y="507"/>
                  </a:lnTo>
                  <a:lnTo>
                    <a:pt x="43" y="508"/>
                  </a:lnTo>
                  <a:lnTo>
                    <a:pt x="46" y="510"/>
                  </a:lnTo>
                  <a:lnTo>
                    <a:pt x="50" y="511"/>
                  </a:lnTo>
                  <a:lnTo>
                    <a:pt x="54" y="512"/>
                  </a:lnTo>
                  <a:lnTo>
                    <a:pt x="58" y="514"/>
                  </a:lnTo>
                  <a:lnTo>
                    <a:pt x="62" y="515"/>
                  </a:lnTo>
                  <a:lnTo>
                    <a:pt x="67" y="516"/>
                  </a:lnTo>
                  <a:lnTo>
                    <a:pt x="71" y="517"/>
                  </a:lnTo>
                  <a:lnTo>
                    <a:pt x="76" y="518"/>
                  </a:lnTo>
                  <a:lnTo>
                    <a:pt x="80" y="520"/>
                  </a:lnTo>
                  <a:lnTo>
                    <a:pt x="85" y="521"/>
                  </a:lnTo>
                  <a:lnTo>
                    <a:pt x="95" y="523"/>
                  </a:lnTo>
                  <a:lnTo>
                    <a:pt x="100" y="524"/>
                  </a:lnTo>
                  <a:lnTo>
                    <a:pt x="105" y="525"/>
                  </a:lnTo>
                  <a:lnTo>
                    <a:pt x="110" y="526"/>
                  </a:lnTo>
                  <a:lnTo>
                    <a:pt x="116" y="526"/>
                  </a:lnTo>
                  <a:lnTo>
                    <a:pt x="122" y="527"/>
                  </a:lnTo>
                  <a:lnTo>
                    <a:pt x="127" y="528"/>
                  </a:lnTo>
                  <a:lnTo>
                    <a:pt x="133" y="529"/>
                  </a:lnTo>
                  <a:lnTo>
                    <a:pt x="139" y="530"/>
                  </a:lnTo>
                  <a:lnTo>
                    <a:pt x="144" y="530"/>
                  </a:lnTo>
                  <a:lnTo>
                    <a:pt x="150" y="531"/>
                  </a:lnTo>
                  <a:lnTo>
                    <a:pt x="156" y="532"/>
                  </a:lnTo>
                  <a:lnTo>
                    <a:pt x="163" y="533"/>
                  </a:lnTo>
                  <a:lnTo>
                    <a:pt x="169" y="533"/>
                  </a:lnTo>
                  <a:lnTo>
                    <a:pt x="175" y="534"/>
                  </a:lnTo>
                  <a:lnTo>
                    <a:pt x="182" y="534"/>
                  </a:lnTo>
                  <a:lnTo>
                    <a:pt x="188" y="535"/>
                  </a:lnTo>
                  <a:lnTo>
                    <a:pt x="195" y="536"/>
                  </a:lnTo>
                  <a:lnTo>
                    <a:pt x="201" y="536"/>
                  </a:lnTo>
                  <a:lnTo>
                    <a:pt x="208" y="536"/>
                  </a:lnTo>
                  <a:lnTo>
                    <a:pt x="215" y="537"/>
                  </a:lnTo>
                  <a:lnTo>
                    <a:pt x="222" y="537"/>
                  </a:lnTo>
                  <a:lnTo>
                    <a:pt x="228" y="538"/>
                  </a:lnTo>
                  <a:lnTo>
                    <a:pt x="235" y="538"/>
                  </a:lnTo>
                  <a:lnTo>
                    <a:pt x="242" y="538"/>
                  </a:lnTo>
                  <a:lnTo>
                    <a:pt x="249" y="538"/>
                  </a:lnTo>
                  <a:lnTo>
                    <a:pt x="256" y="539"/>
                  </a:lnTo>
                  <a:lnTo>
                    <a:pt x="264" y="539"/>
                  </a:lnTo>
                  <a:lnTo>
                    <a:pt x="271" y="539"/>
                  </a:lnTo>
                  <a:lnTo>
                    <a:pt x="278" y="539"/>
                  </a:lnTo>
                  <a:lnTo>
                    <a:pt x="286" y="539"/>
                  </a:lnTo>
                  <a:lnTo>
                    <a:pt x="300" y="539"/>
                  </a:lnTo>
                  <a:lnTo>
                    <a:pt x="307" y="539"/>
                  </a:lnTo>
                  <a:lnTo>
                    <a:pt x="314" y="539"/>
                  </a:lnTo>
                  <a:lnTo>
                    <a:pt x="322" y="538"/>
                  </a:lnTo>
                  <a:lnTo>
                    <a:pt x="329" y="538"/>
                  </a:lnTo>
                  <a:lnTo>
                    <a:pt x="336" y="538"/>
                  </a:lnTo>
                  <a:lnTo>
                    <a:pt x="342" y="538"/>
                  </a:lnTo>
                  <a:lnTo>
                    <a:pt x="350" y="537"/>
                  </a:lnTo>
                  <a:lnTo>
                    <a:pt x="356" y="537"/>
                  </a:lnTo>
                  <a:lnTo>
                    <a:pt x="363" y="536"/>
                  </a:lnTo>
                  <a:lnTo>
                    <a:pt x="370" y="536"/>
                  </a:lnTo>
                  <a:lnTo>
                    <a:pt x="376" y="536"/>
                  </a:lnTo>
                  <a:lnTo>
                    <a:pt x="383" y="535"/>
                  </a:lnTo>
                  <a:lnTo>
                    <a:pt x="390" y="534"/>
                  </a:lnTo>
                  <a:lnTo>
                    <a:pt x="396" y="534"/>
                  </a:lnTo>
                  <a:lnTo>
                    <a:pt x="402" y="533"/>
                  </a:lnTo>
                  <a:lnTo>
                    <a:pt x="408" y="533"/>
                  </a:lnTo>
                  <a:lnTo>
                    <a:pt x="414" y="532"/>
                  </a:lnTo>
                  <a:lnTo>
                    <a:pt x="421" y="531"/>
                  </a:lnTo>
                  <a:lnTo>
                    <a:pt x="427" y="530"/>
                  </a:lnTo>
                  <a:lnTo>
                    <a:pt x="432" y="530"/>
                  </a:lnTo>
                  <a:lnTo>
                    <a:pt x="438" y="529"/>
                  </a:lnTo>
                  <a:lnTo>
                    <a:pt x="444" y="528"/>
                  </a:lnTo>
                  <a:lnTo>
                    <a:pt x="450" y="527"/>
                  </a:lnTo>
                  <a:lnTo>
                    <a:pt x="455" y="526"/>
                  </a:lnTo>
                  <a:lnTo>
                    <a:pt x="461" y="526"/>
                  </a:lnTo>
                  <a:lnTo>
                    <a:pt x="466" y="525"/>
                  </a:lnTo>
                  <a:lnTo>
                    <a:pt x="471" y="524"/>
                  </a:lnTo>
                  <a:lnTo>
                    <a:pt x="476" y="523"/>
                  </a:lnTo>
                  <a:lnTo>
                    <a:pt x="481" y="522"/>
                  </a:lnTo>
                  <a:lnTo>
                    <a:pt x="486" y="521"/>
                  </a:lnTo>
                  <a:lnTo>
                    <a:pt x="496" y="518"/>
                  </a:lnTo>
                  <a:lnTo>
                    <a:pt x="500" y="517"/>
                  </a:lnTo>
                  <a:lnTo>
                    <a:pt x="504" y="516"/>
                  </a:lnTo>
                  <a:lnTo>
                    <a:pt x="509" y="515"/>
                  </a:lnTo>
                  <a:lnTo>
                    <a:pt x="513" y="514"/>
                  </a:lnTo>
                  <a:lnTo>
                    <a:pt x="517" y="512"/>
                  </a:lnTo>
                  <a:lnTo>
                    <a:pt x="521" y="511"/>
                  </a:lnTo>
                  <a:lnTo>
                    <a:pt x="524" y="510"/>
                  </a:lnTo>
                  <a:lnTo>
                    <a:pt x="528" y="509"/>
                  </a:lnTo>
                  <a:lnTo>
                    <a:pt x="532" y="508"/>
                  </a:lnTo>
                  <a:lnTo>
                    <a:pt x="535" y="506"/>
                  </a:lnTo>
                  <a:lnTo>
                    <a:pt x="538" y="505"/>
                  </a:lnTo>
                  <a:lnTo>
                    <a:pt x="541" y="504"/>
                  </a:lnTo>
                  <a:lnTo>
                    <a:pt x="544" y="502"/>
                  </a:lnTo>
                  <a:lnTo>
                    <a:pt x="547" y="501"/>
                  </a:lnTo>
                  <a:lnTo>
                    <a:pt x="549" y="499"/>
                  </a:lnTo>
                  <a:lnTo>
                    <a:pt x="552" y="498"/>
                  </a:lnTo>
                  <a:lnTo>
                    <a:pt x="554" y="496"/>
                  </a:lnTo>
                  <a:lnTo>
                    <a:pt x="556" y="495"/>
                  </a:lnTo>
                  <a:lnTo>
                    <a:pt x="558" y="493"/>
                  </a:lnTo>
                  <a:lnTo>
                    <a:pt x="560" y="492"/>
                  </a:lnTo>
                  <a:lnTo>
                    <a:pt x="562" y="490"/>
                  </a:lnTo>
                  <a:lnTo>
                    <a:pt x="563" y="489"/>
                  </a:lnTo>
                  <a:lnTo>
                    <a:pt x="564" y="487"/>
                  </a:lnTo>
                  <a:lnTo>
                    <a:pt x="566" y="486"/>
                  </a:lnTo>
                  <a:lnTo>
                    <a:pt x="567" y="484"/>
                  </a:lnTo>
                  <a:lnTo>
                    <a:pt x="568" y="482"/>
                  </a:lnTo>
                  <a:lnTo>
                    <a:pt x="568" y="481"/>
                  </a:lnTo>
                  <a:lnTo>
                    <a:pt x="569" y="479"/>
                  </a:lnTo>
                  <a:lnTo>
                    <a:pt x="569" y="478"/>
                  </a:lnTo>
                  <a:lnTo>
                    <a:pt x="569" y="476"/>
                  </a:lnTo>
                  <a:lnTo>
                    <a:pt x="570" y="446"/>
                  </a:lnTo>
                  <a:lnTo>
                    <a:pt x="570" y="432"/>
                  </a:lnTo>
                  <a:lnTo>
                    <a:pt x="570" y="417"/>
                  </a:lnTo>
                  <a:lnTo>
                    <a:pt x="570" y="402"/>
                  </a:lnTo>
                  <a:lnTo>
                    <a:pt x="571" y="388"/>
                  </a:lnTo>
                  <a:lnTo>
                    <a:pt x="571" y="373"/>
                  </a:lnTo>
                  <a:lnTo>
                    <a:pt x="571" y="358"/>
                  </a:lnTo>
                  <a:lnTo>
                    <a:pt x="571" y="343"/>
                  </a:lnTo>
                  <a:lnTo>
                    <a:pt x="572" y="328"/>
                  </a:lnTo>
                  <a:lnTo>
                    <a:pt x="572" y="314"/>
                  </a:lnTo>
                  <a:lnTo>
                    <a:pt x="572" y="299"/>
                  </a:lnTo>
                  <a:lnTo>
                    <a:pt x="572" y="284"/>
                  </a:lnTo>
                  <a:lnTo>
                    <a:pt x="572" y="269"/>
                  </a:lnTo>
                  <a:lnTo>
                    <a:pt x="572" y="254"/>
                  </a:lnTo>
                  <a:lnTo>
                    <a:pt x="572" y="240"/>
                  </a:lnTo>
                  <a:lnTo>
                    <a:pt x="572" y="225"/>
                  </a:lnTo>
                  <a:lnTo>
                    <a:pt x="572" y="210"/>
                  </a:lnTo>
                  <a:lnTo>
                    <a:pt x="572" y="195"/>
                  </a:lnTo>
                  <a:lnTo>
                    <a:pt x="572" y="180"/>
                  </a:lnTo>
                  <a:lnTo>
                    <a:pt x="572" y="166"/>
                  </a:lnTo>
                  <a:lnTo>
                    <a:pt x="572" y="151"/>
                  </a:lnTo>
                  <a:lnTo>
                    <a:pt x="572" y="136"/>
                  </a:lnTo>
                  <a:lnTo>
                    <a:pt x="572" y="121"/>
                  </a:lnTo>
                  <a:lnTo>
                    <a:pt x="572" y="106"/>
                  </a:lnTo>
                  <a:lnTo>
                    <a:pt x="572" y="92"/>
                  </a:lnTo>
                  <a:lnTo>
                    <a:pt x="572" y="77"/>
                  </a:lnTo>
                  <a:lnTo>
                    <a:pt x="572" y="62"/>
                  </a:lnTo>
                  <a:lnTo>
                    <a:pt x="572" y="47"/>
                  </a:lnTo>
                  <a:lnTo>
                    <a:pt x="572" y="32"/>
                  </a:lnTo>
                  <a:lnTo>
                    <a:pt x="572" y="18"/>
                  </a:lnTo>
                  <a:lnTo>
                    <a:pt x="573" y="3"/>
                  </a:lnTo>
                  <a:lnTo>
                    <a:pt x="537" y="2"/>
                  </a:lnTo>
                  <a:lnTo>
                    <a:pt x="519" y="2"/>
                  </a:lnTo>
                  <a:lnTo>
                    <a:pt x="501" y="2"/>
                  </a:lnTo>
                  <a:lnTo>
                    <a:pt x="483" y="2"/>
                  </a:lnTo>
                  <a:lnTo>
                    <a:pt x="465" y="2"/>
                  </a:lnTo>
                  <a:lnTo>
                    <a:pt x="447" y="2"/>
                  </a:lnTo>
                  <a:lnTo>
                    <a:pt x="429" y="2"/>
                  </a:lnTo>
                  <a:lnTo>
                    <a:pt x="411" y="2"/>
                  </a:lnTo>
                  <a:lnTo>
                    <a:pt x="394" y="2"/>
                  </a:lnTo>
                  <a:lnTo>
                    <a:pt x="376" y="2"/>
                  </a:lnTo>
                  <a:lnTo>
                    <a:pt x="358" y="2"/>
                  </a:lnTo>
                  <a:lnTo>
                    <a:pt x="340" y="2"/>
                  </a:lnTo>
                  <a:lnTo>
                    <a:pt x="322" y="2"/>
                  </a:lnTo>
                  <a:lnTo>
                    <a:pt x="304" y="2"/>
                  </a:lnTo>
                  <a:lnTo>
                    <a:pt x="286" y="1"/>
                  </a:lnTo>
                  <a:lnTo>
                    <a:pt x="268" y="1"/>
                  </a:lnTo>
                  <a:lnTo>
                    <a:pt x="250" y="1"/>
                  </a:lnTo>
                  <a:lnTo>
                    <a:pt x="232" y="1"/>
                  </a:lnTo>
                  <a:lnTo>
                    <a:pt x="214" y="1"/>
                  </a:lnTo>
                  <a:lnTo>
                    <a:pt x="197" y="1"/>
                  </a:lnTo>
                  <a:lnTo>
                    <a:pt x="179" y="1"/>
                  </a:lnTo>
                  <a:lnTo>
                    <a:pt x="161" y="1"/>
                  </a:lnTo>
                  <a:lnTo>
                    <a:pt x="143" y="1"/>
                  </a:lnTo>
                  <a:lnTo>
                    <a:pt x="125" y="0"/>
                  </a:lnTo>
                  <a:lnTo>
                    <a:pt x="107" y="0"/>
                  </a:lnTo>
                  <a:lnTo>
                    <a:pt x="90" y="0"/>
                  </a:lnTo>
                  <a:lnTo>
                    <a:pt x="72" y="0"/>
                  </a:lnTo>
                  <a:lnTo>
                    <a:pt x="54" y="0"/>
                  </a:lnTo>
                  <a:lnTo>
                    <a:pt x="36" y="0"/>
                  </a:lnTo>
                  <a:lnTo>
                    <a:pt x="18" y="0"/>
                  </a:lnTo>
                  <a:lnTo>
                    <a:pt x="0" y="0"/>
                  </a:lnTo>
                </a:path>
              </a:pathLst>
            </a:custGeom>
            <a:grpFill/>
            <a:ln w="9525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0"/>
              </a:endParaRPr>
            </a:p>
          </p:txBody>
        </p:sp>
        <p:sp>
          <p:nvSpPr>
            <p:cNvPr id="41" name="Freeform 94"/>
            <p:cNvSpPr>
              <a:spLocks/>
            </p:cNvSpPr>
            <p:nvPr/>
          </p:nvSpPr>
          <p:spPr bwMode="auto">
            <a:xfrm>
              <a:off x="4662" y="2270"/>
              <a:ext cx="573" cy="127"/>
            </a:xfrm>
            <a:custGeom>
              <a:avLst/>
              <a:gdLst>
                <a:gd name="T0" fmla="*/ 315 w 573"/>
                <a:gd name="T1" fmla="*/ 125 h 127"/>
                <a:gd name="T2" fmla="*/ 344 w 573"/>
                <a:gd name="T3" fmla="*/ 124 h 127"/>
                <a:gd name="T4" fmla="*/ 371 w 573"/>
                <a:gd name="T5" fmla="*/ 123 h 127"/>
                <a:gd name="T6" fmla="*/ 397 w 573"/>
                <a:gd name="T7" fmla="*/ 121 h 127"/>
                <a:gd name="T8" fmla="*/ 422 w 573"/>
                <a:gd name="T9" fmla="*/ 118 h 127"/>
                <a:gd name="T10" fmla="*/ 446 w 573"/>
                <a:gd name="T11" fmla="*/ 115 h 127"/>
                <a:gd name="T12" fmla="*/ 468 w 573"/>
                <a:gd name="T13" fmla="*/ 111 h 127"/>
                <a:gd name="T14" fmla="*/ 488 w 573"/>
                <a:gd name="T15" fmla="*/ 107 h 127"/>
                <a:gd name="T16" fmla="*/ 511 w 573"/>
                <a:gd name="T17" fmla="*/ 101 h 127"/>
                <a:gd name="T18" fmla="*/ 527 w 573"/>
                <a:gd name="T19" fmla="*/ 97 h 127"/>
                <a:gd name="T20" fmla="*/ 541 w 573"/>
                <a:gd name="T21" fmla="*/ 91 h 127"/>
                <a:gd name="T22" fmla="*/ 552 w 573"/>
                <a:gd name="T23" fmla="*/ 86 h 127"/>
                <a:gd name="T24" fmla="*/ 561 w 573"/>
                <a:gd name="T25" fmla="*/ 80 h 127"/>
                <a:gd name="T26" fmla="*/ 567 w 573"/>
                <a:gd name="T27" fmla="*/ 74 h 127"/>
                <a:gd name="T28" fmla="*/ 571 w 573"/>
                <a:gd name="T29" fmla="*/ 67 h 127"/>
                <a:gd name="T30" fmla="*/ 572 w 573"/>
                <a:gd name="T31" fmla="*/ 59 h 127"/>
                <a:gd name="T32" fmla="*/ 569 w 573"/>
                <a:gd name="T33" fmla="*/ 53 h 127"/>
                <a:gd name="T34" fmla="*/ 563 w 573"/>
                <a:gd name="T35" fmla="*/ 47 h 127"/>
                <a:gd name="T36" fmla="*/ 555 w 573"/>
                <a:gd name="T37" fmla="*/ 41 h 127"/>
                <a:gd name="T38" fmla="*/ 544 w 573"/>
                <a:gd name="T39" fmla="*/ 35 h 127"/>
                <a:gd name="T40" fmla="*/ 531 w 573"/>
                <a:gd name="T41" fmla="*/ 30 h 127"/>
                <a:gd name="T42" fmla="*/ 515 w 573"/>
                <a:gd name="T43" fmla="*/ 25 h 127"/>
                <a:gd name="T44" fmla="*/ 497 w 573"/>
                <a:gd name="T45" fmla="*/ 20 h 127"/>
                <a:gd name="T46" fmla="*/ 473 w 573"/>
                <a:gd name="T47" fmla="*/ 15 h 127"/>
                <a:gd name="T48" fmla="*/ 451 w 573"/>
                <a:gd name="T49" fmla="*/ 11 h 127"/>
                <a:gd name="T50" fmla="*/ 428 w 573"/>
                <a:gd name="T51" fmla="*/ 8 h 127"/>
                <a:gd name="T52" fmla="*/ 404 w 573"/>
                <a:gd name="T53" fmla="*/ 5 h 127"/>
                <a:gd name="T54" fmla="*/ 378 w 573"/>
                <a:gd name="T55" fmla="*/ 3 h 127"/>
                <a:gd name="T56" fmla="*/ 351 w 573"/>
                <a:gd name="T57" fmla="*/ 1 h 127"/>
                <a:gd name="T58" fmla="*/ 323 w 573"/>
                <a:gd name="T59" fmla="*/ 0 h 127"/>
                <a:gd name="T60" fmla="*/ 293 w 573"/>
                <a:gd name="T61" fmla="*/ 0 h 127"/>
                <a:gd name="T62" fmla="*/ 257 w 573"/>
                <a:gd name="T63" fmla="*/ 0 h 127"/>
                <a:gd name="T64" fmla="*/ 229 w 573"/>
                <a:gd name="T65" fmla="*/ 1 h 127"/>
                <a:gd name="T66" fmla="*/ 201 w 573"/>
                <a:gd name="T67" fmla="*/ 3 h 127"/>
                <a:gd name="T68" fmla="*/ 175 w 573"/>
                <a:gd name="T69" fmla="*/ 5 h 127"/>
                <a:gd name="T70" fmla="*/ 150 w 573"/>
                <a:gd name="T71" fmla="*/ 7 h 127"/>
                <a:gd name="T72" fmla="*/ 126 w 573"/>
                <a:gd name="T73" fmla="*/ 11 h 127"/>
                <a:gd name="T74" fmla="*/ 104 w 573"/>
                <a:gd name="T75" fmla="*/ 14 h 127"/>
                <a:gd name="T76" fmla="*/ 84 w 573"/>
                <a:gd name="T77" fmla="*/ 18 h 127"/>
                <a:gd name="T78" fmla="*/ 61 w 573"/>
                <a:gd name="T79" fmla="*/ 24 h 127"/>
                <a:gd name="T80" fmla="*/ 45 w 573"/>
                <a:gd name="T81" fmla="*/ 29 h 127"/>
                <a:gd name="T82" fmla="*/ 31 w 573"/>
                <a:gd name="T83" fmla="*/ 34 h 127"/>
                <a:gd name="T84" fmla="*/ 20 w 573"/>
                <a:gd name="T85" fmla="*/ 40 h 127"/>
                <a:gd name="T86" fmla="*/ 11 w 573"/>
                <a:gd name="T87" fmla="*/ 46 h 127"/>
                <a:gd name="T88" fmla="*/ 5 w 573"/>
                <a:gd name="T89" fmla="*/ 52 h 127"/>
                <a:gd name="T90" fmla="*/ 1 w 573"/>
                <a:gd name="T91" fmla="*/ 58 h 127"/>
                <a:gd name="T92" fmla="*/ 0 w 573"/>
                <a:gd name="T93" fmla="*/ 66 h 127"/>
                <a:gd name="T94" fmla="*/ 3 w 573"/>
                <a:gd name="T95" fmla="*/ 72 h 127"/>
                <a:gd name="T96" fmla="*/ 9 w 573"/>
                <a:gd name="T97" fmla="*/ 79 h 127"/>
                <a:gd name="T98" fmla="*/ 17 w 573"/>
                <a:gd name="T99" fmla="*/ 84 h 127"/>
                <a:gd name="T100" fmla="*/ 28 w 573"/>
                <a:gd name="T101" fmla="*/ 90 h 127"/>
                <a:gd name="T102" fmla="*/ 41 w 573"/>
                <a:gd name="T103" fmla="*/ 95 h 127"/>
                <a:gd name="T104" fmla="*/ 57 w 573"/>
                <a:gd name="T105" fmla="*/ 101 h 127"/>
                <a:gd name="T106" fmla="*/ 74 w 573"/>
                <a:gd name="T107" fmla="*/ 105 h 127"/>
                <a:gd name="T108" fmla="*/ 99 w 573"/>
                <a:gd name="T109" fmla="*/ 110 h 127"/>
                <a:gd name="T110" fmla="*/ 120 w 573"/>
                <a:gd name="T111" fmla="*/ 114 h 127"/>
                <a:gd name="T112" fmla="*/ 144 w 573"/>
                <a:gd name="T113" fmla="*/ 117 h 127"/>
                <a:gd name="T114" fmla="*/ 168 w 573"/>
                <a:gd name="T115" fmla="*/ 120 h 127"/>
                <a:gd name="T116" fmla="*/ 194 w 573"/>
                <a:gd name="T117" fmla="*/ 122 h 127"/>
                <a:gd name="T118" fmla="*/ 221 w 573"/>
                <a:gd name="T119" fmla="*/ 124 h 127"/>
                <a:gd name="T120" fmla="*/ 250 w 573"/>
                <a:gd name="T121" fmla="*/ 125 h 127"/>
                <a:gd name="T122" fmla="*/ 279 w 573"/>
                <a:gd name="T123" fmla="*/ 125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3" h="127">
                  <a:moveTo>
                    <a:pt x="286" y="126"/>
                  </a:moveTo>
                  <a:lnTo>
                    <a:pt x="301" y="125"/>
                  </a:lnTo>
                  <a:lnTo>
                    <a:pt x="308" y="125"/>
                  </a:lnTo>
                  <a:lnTo>
                    <a:pt x="315" y="125"/>
                  </a:lnTo>
                  <a:lnTo>
                    <a:pt x="323" y="125"/>
                  </a:lnTo>
                  <a:lnTo>
                    <a:pt x="330" y="125"/>
                  </a:lnTo>
                  <a:lnTo>
                    <a:pt x="337" y="125"/>
                  </a:lnTo>
                  <a:lnTo>
                    <a:pt x="344" y="124"/>
                  </a:lnTo>
                  <a:lnTo>
                    <a:pt x="351" y="124"/>
                  </a:lnTo>
                  <a:lnTo>
                    <a:pt x="357" y="123"/>
                  </a:lnTo>
                  <a:lnTo>
                    <a:pt x="364" y="123"/>
                  </a:lnTo>
                  <a:lnTo>
                    <a:pt x="371" y="123"/>
                  </a:lnTo>
                  <a:lnTo>
                    <a:pt x="378" y="122"/>
                  </a:lnTo>
                  <a:lnTo>
                    <a:pt x="384" y="122"/>
                  </a:lnTo>
                  <a:lnTo>
                    <a:pt x="391" y="121"/>
                  </a:lnTo>
                  <a:lnTo>
                    <a:pt x="397" y="121"/>
                  </a:lnTo>
                  <a:lnTo>
                    <a:pt x="404" y="120"/>
                  </a:lnTo>
                  <a:lnTo>
                    <a:pt x="410" y="119"/>
                  </a:lnTo>
                  <a:lnTo>
                    <a:pt x="416" y="119"/>
                  </a:lnTo>
                  <a:lnTo>
                    <a:pt x="422" y="118"/>
                  </a:lnTo>
                  <a:lnTo>
                    <a:pt x="428" y="117"/>
                  </a:lnTo>
                  <a:lnTo>
                    <a:pt x="434" y="117"/>
                  </a:lnTo>
                  <a:lnTo>
                    <a:pt x="440" y="116"/>
                  </a:lnTo>
                  <a:lnTo>
                    <a:pt x="446" y="115"/>
                  </a:lnTo>
                  <a:lnTo>
                    <a:pt x="451" y="114"/>
                  </a:lnTo>
                  <a:lnTo>
                    <a:pt x="457" y="113"/>
                  </a:lnTo>
                  <a:lnTo>
                    <a:pt x="462" y="112"/>
                  </a:lnTo>
                  <a:lnTo>
                    <a:pt x="468" y="111"/>
                  </a:lnTo>
                  <a:lnTo>
                    <a:pt x="473" y="110"/>
                  </a:lnTo>
                  <a:lnTo>
                    <a:pt x="478" y="109"/>
                  </a:lnTo>
                  <a:lnTo>
                    <a:pt x="483" y="108"/>
                  </a:lnTo>
                  <a:lnTo>
                    <a:pt x="488" y="107"/>
                  </a:lnTo>
                  <a:lnTo>
                    <a:pt x="497" y="105"/>
                  </a:lnTo>
                  <a:lnTo>
                    <a:pt x="502" y="104"/>
                  </a:lnTo>
                  <a:lnTo>
                    <a:pt x="507" y="103"/>
                  </a:lnTo>
                  <a:lnTo>
                    <a:pt x="511" y="101"/>
                  </a:lnTo>
                  <a:lnTo>
                    <a:pt x="515" y="101"/>
                  </a:lnTo>
                  <a:lnTo>
                    <a:pt x="519" y="99"/>
                  </a:lnTo>
                  <a:lnTo>
                    <a:pt x="523" y="98"/>
                  </a:lnTo>
                  <a:lnTo>
                    <a:pt x="527" y="97"/>
                  </a:lnTo>
                  <a:lnTo>
                    <a:pt x="531" y="95"/>
                  </a:lnTo>
                  <a:lnTo>
                    <a:pt x="534" y="94"/>
                  </a:lnTo>
                  <a:lnTo>
                    <a:pt x="537" y="93"/>
                  </a:lnTo>
                  <a:lnTo>
                    <a:pt x="541" y="91"/>
                  </a:lnTo>
                  <a:lnTo>
                    <a:pt x="544" y="90"/>
                  </a:lnTo>
                  <a:lnTo>
                    <a:pt x="547" y="89"/>
                  </a:lnTo>
                  <a:lnTo>
                    <a:pt x="549" y="87"/>
                  </a:lnTo>
                  <a:lnTo>
                    <a:pt x="552" y="86"/>
                  </a:lnTo>
                  <a:lnTo>
                    <a:pt x="555" y="84"/>
                  </a:lnTo>
                  <a:lnTo>
                    <a:pt x="557" y="83"/>
                  </a:lnTo>
                  <a:lnTo>
                    <a:pt x="559" y="81"/>
                  </a:lnTo>
                  <a:lnTo>
                    <a:pt x="561" y="80"/>
                  </a:lnTo>
                  <a:lnTo>
                    <a:pt x="563" y="79"/>
                  </a:lnTo>
                  <a:lnTo>
                    <a:pt x="565" y="77"/>
                  </a:lnTo>
                  <a:lnTo>
                    <a:pt x="566" y="75"/>
                  </a:lnTo>
                  <a:lnTo>
                    <a:pt x="567" y="74"/>
                  </a:lnTo>
                  <a:lnTo>
                    <a:pt x="569" y="72"/>
                  </a:lnTo>
                  <a:lnTo>
                    <a:pt x="570" y="71"/>
                  </a:lnTo>
                  <a:lnTo>
                    <a:pt x="571" y="69"/>
                  </a:lnTo>
                  <a:lnTo>
                    <a:pt x="571" y="67"/>
                  </a:lnTo>
                  <a:lnTo>
                    <a:pt x="572" y="66"/>
                  </a:lnTo>
                  <a:lnTo>
                    <a:pt x="572" y="64"/>
                  </a:lnTo>
                  <a:lnTo>
                    <a:pt x="572" y="63"/>
                  </a:lnTo>
                  <a:lnTo>
                    <a:pt x="572" y="59"/>
                  </a:lnTo>
                  <a:lnTo>
                    <a:pt x="571" y="58"/>
                  </a:lnTo>
                  <a:lnTo>
                    <a:pt x="571" y="57"/>
                  </a:lnTo>
                  <a:lnTo>
                    <a:pt x="570" y="55"/>
                  </a:lnTo>
                  <a:lnTo>
                    <a:pt x="569" y="53"/>
                  </a:lnTo>
                  <a:lnTo>
                    <a:pt x="567" y="52"/>
                  </a:lnTo>
                  <a:lnTo>
                    <a:pt x="566" y="50"/>
                  </a:lnTo>
                  <a:lnTo>
                    <a:pt x="565" y="49"/>
                  </a:lnTo>
                  <a:lnTo>
                    <a:pt x="563" y="47"/>
                  </a:lnTo>
                  <a:lnTo>
                    <a:pt x="561" y="46"/>
                  </a:lnTo>
                  <a:lnTo>
                    <a:pt x="559" y="44"/>
                  </a:lnTo>
                  <a:lnTo>
                    <a:pt x="557" y="43"/>
                  </a:lnTo>
                  <a:lnTo>
                    <a:pt x="555" y="41"/>
                  </a:lnTo>
                  <a:lnTo>
                    <a:pt x="552" y="40"/>
                  </a:lnTo>
                  <a:lnTo>
                    <a:pt x="549" y="38"/>
                  </a:lnTo>
                  <a:lnTo>
                    <a:pt x="547" y="37"/>
                  </a:lnTo>
                  <a:lnTo>
                    <a:pt x="544" y="35"/>
                  </a:lnTo>
                  <a:lnTo>
                    <a:pt x="541" y="34"/>
                  </a:lnTo>
                  <a:lnTo>
                    <a:pt x="537" y="33"/>
                  </a:lnTo>
                  <a:lnTo>
                    <a:pt x="534" y="31"/>
                  </a:lnTo>
                  <a:lnTo>
                    <a:pt x="531" y="30"/>
                  </a:lnTo>
                  <a:lnTo>
                    <a:pt x="527" y="29"/>
                  </a:lnTo>
                  <a:lnTo>
                    <a:pt x="523" y="27"/>
                  </a:lnTo>
                  <a:lnTo>
                    <a:pt x="519" y="26"/>
                  </a:lnTo>
                  <a:lnTo>
                    <a:pt x="515" y="25"/>
                  </a:lnTo>
                  <a:lnTo>
                    <a:pt x="511" y="24"/>
                  </a:lnTo>
                  <a:lnTo>
                    <a:pt x="507" y="23"/>
                  </a:lnTo>
                  <a:lnTo>
                    <a:pt x="502" y="21"/>
                  </a:lnTo>
                  <a:lnTo>
                    <a:pt x="497" y="20"/>
                  </a:lnTo>
                  <a:lnTo>
                    <a:pt x="493" y="19"/>
                  </a:lnTo>
                  <a:lnTo>
                    <a:pt x="488" y="18"/>
                  </a:lnTo>
                  <a:lnTo>
                    <a:pt x="478" y="16"/>
                  </a:lnTo>
                  <a:lnTo>
                    <a:pt x="473" y="15"/>
                  </a:lnTo>
                  <a:lnTo>
                    <a:pt x="468" y="14"/>
                  </a:lnTo>
                  <a:lnTo>
                    <a:pt x="462" y="13"/>
                  </a:lnTo>
                  <a:lnTo>
                    <a:pt x="457" y="12"/>
                  </a:lnTo>
                  <a:lnTo>
                    <a:pt x="451" y="11"/>
                  </a:lnTo>
                  <a:lnTo>
                    <a:pt x="446" y="11"/>
                  </a:lnTo>
                  <a:lnTo>
                    <a:pt x="440" y="9"/>
                  </a:lnTo>
                  <a:lnTo>
                    <a:pt x="434" y="9"/>
                  </a:lnTo>
                  <a:lnTo>
                    <a:pt x="428" y="8"/>
                  </a:lnTo>
                  <a:lnTo>
                    <a:pt x="422" y="7"/>
                  </a:lnTo>
                  <a:lnTo>
                    <a:pt x="416" y="7"/>
                  </a:lnTo>
                  <a:lnTo>
                    <a:pt x="410" y="6"/>
                  </a:lnTo>
                  <a:lnTo>
                    <a:pt x="404" y="5"/>
                  </a:lnTo>
                  <a:lnTo>
                    <a:pt x="397" y="5"/>
                  </a:lnTo>
                  <a:lnTo>
                    <a:pt x="391" y="4"/>
                  </a:lnTo>
                  <a:lnTo>
                    <a:pt x="384" y="3"/>
                  </a:lnTo>
                  <a:lnTo>
                    <a:pt x="378" y="3"/>
                  </a:lnTo>
                  <a:lnTo>
                    <a:pt x="371" y="3"/>
                  </a:lnTo>
                  <a:lnTo>
                    <a:pt x="364" y="2"/>
                  </a:lnTo>
                  <a:lnTo>
                    <a:pt x="357" y="1"/>
                  </a:lnTo>
                  <a:lnTo>
                    <a:pt x="351" y="1"/>
                  </a:lnTo>
                  <a:lnTo>
                    <a:pt x="344" y="1"/>
                  </a:lnTo>
                  <a:lnTo>
                    <a:pt x="337" y="1"/>
                  </a:lnTo>
                  <a:lnTo>
                    <a:pt x="330" y="0"/>
                  </a:lnTo>
                  <a:lnTo>
                    <a:pt x="323" y="0"/>
                  </a:lnTo>
                  <a:lnTo>
                    <a:pt x="315" y="0"/>
                  </a:lnTo>
                  <a:lnTo>
                    <a:pt x="308" y="0"/>
                  </a:lnTo>
                  <a:lnTo>
                    <a:pt x="301" y="0"/>
                  </a:lnTo>
                  <a:lnTo>
                    <a:pt x="293" y="0"/>
                  </a:lnTo>
                  <a:lnTo>
                    <a:pt x="286" y="0"/>
                  </a:lnTo>
                  <a:lnTo>
                    <a:pt x="271" y="0"/>
                  </a:lnTo>
                  <a:lnTo>
                    <a:pt x="264" y="0"/>
                  </a:lnTo>
                  <a:lnTo>
                    <a:pt x="257" y="0"/>
                  </a:lnTo>
                  <a:lnTo>
                    <a:pt x="250" y="0"/>
                  </a:lnTo>
                  <a:lnTo>
                    <a:pt x="243" y="0"/>
                  </a:lnTo>
                  <a:lnTo>
                    <a:pt x="235" y="1"/>
                  </a:lnTo>
                  <a:lnTo>
                    <a:pt x="229" y="1"/>
                  </a:lnTo>
                  <a:lnTo>
                    <a:pt x="221" y="1"/>
                  </a:lnTo>
                  <a:lnTo>
                    <a:pt x="215" y="1"/>
                  </a:lnTo>
                  <a:lnTo>
                    <a:pt x="208" y="2"/>
                  </a:lnTo>
                  <a:lnTo>
                    <a:pt x="201" y="3"/>
                  </a:lnTo>
                  <a:lnTo>
                    <a:pt x="194" y="3"/>
                  </a:lnTo>
                  <a:lnTo>
                    <a:pt x="188" y="3"/>
                  </a:lnTo>
                  <a:lnTo>
                    <a:pt x="181" y="4"/>
                  </a:lnTo>
                  <a:lnTo>
                    <a:pt x="175" y="5"/>
                  </a:lnTo>
                  <a:lnTo>
                    <a:pt x="168" y="5"/>
                  </a:lnTo>
                  <a:lnTo>
                    <a:pt x="162" y="6"/>
                  </a:lnTo>
                  <a:lnTo>
                    <a:pt x="156" y="7"/>
                  </a:lnTo>
                  <a:lnTo>
                    <a:pt x="150" y="7"/>
                  </a:lnTo>
                  <a:lnTo>
                    <a:pt x="144" y="8"/>
                  </a:lnTo>
                  <a:lnTo>
                    <a:pt x="138" y="9"/>
                  </a:lnTo>
                  <a:lnTo>
                    <a:pt x="132" y="9"/>
                  </a:lnTo>
                  <a:lnTo>
                    <a:pt x="126" y="11"/>
                  </a:lnTo>
                  <a:lnTo>
                    <a:pt x="120" y="11"/>
                  </a:lnTo>
                  <a:lnTo>
                    <a:pt x="115" y="12"/>
                  </a:lnTo>
                  <a:lnTo>
                    <a:pt x="109" y="13"/>
                  </a:lnTo>
                  <a:lnTo>
                    <a:pt x="104" y="14"/>
                  </a:lnTo>
                  <a:lnTo>
                    <a:pt x="99" y="15"/>
                  </a:lnTo>
                  <a:lnTo>
                    <a:pt x="93" y="16"/>
                  </a:lnTo>
                  <a:lnTo>
                    <a:pt x="89" y="17"/>
                  </a:lnTo>
                  <a:lnTo>
                    <a:pt x="84" y="18"/>
                  </a:lnTo>
                  <a:lnTo>
                    <a:pt x="74" y="20"/>
                  </a:lnTo>
                  <a:lnTo>
                    <a:pt x="70" y="21"/>
                  </a:lnTo>
                  <a:lnTo>
                    <a:pt x="65" y="23"/>
                  </a:lnTo>
                  <a:lnTo>
                    <a:pt x="61" y="24"/>
                  </a:lnTo>
                  <a:lnTo>
                    <a:pt x="57" y="25"/>
                  </a:lnTo>
                  <a:lnTo>
                    <a:pt x="53" y="26"/>
                  </a:lnTo>
                  <a:lnTo>
                    <a:pt x="49" y="27"/>
                  </a:lnTo>
                  <a:lnTo>
                    <a:pt x="45" y="29"/>
                  </a:lnTo>
                  <a:lnTo>
                    <a:pt x="41" y="30"/>
                  </a:lnTo>
                  <a:lnTo>
                    <a:pt x="38" y="31"/>
                  </a:lnTo>
                  <a:lnTo>
                    <a:pt x="35" y="33"/>
                  </a:lnTo>
                  <a:lnTo>
                    <a:pt x="31" y="34"/>
                  </a:lnTo>
                  <a:lnTo>
                    <a:pt x="28" y="35"/>
                  </a:lnTo>
                  <a:lnTo>
                    <a:pt x="25" y="37"/>
                  </a:lnTo>
                  <a:lnTo>
                    <a:pt x="23" y="38"/>
                  </a:lnTo>
                  <a:lnTo>
                    <a:pt x="20" y="40"/>
                  </a:lnTo>
                  <a:lnTo>
                    <a:pt x="17" y="41"/>
                  </a:lnTo>
                  <a:lnTo>
                    <a:pt x="15" y="43"/>
                  </a:lnTo>
                  <a:lnTo>
                    <a:pt x="13" y="44"/>
                  </a:lnTo>
                  <a:lnTo>
                    <a:pt x="11" y="46"/>
                  </a:lnTo>
                  <a:lnTo>
                    <a:pt x="9" y="47"/>
                  </a:lnTo>
                  <a:lnTo>
                    <a:pt x="7" y="49"/>
                  </a:lnTo>
                  <a:lnTo>
                    <a:pt x="6" y="50"/>
                  </a:lnTo>
                  <a:lnTo>
                    <a:pt x="5" y="52"/>
                  </a:lnTo>
                  <a:lnTo>
                    <a:pt x="3" y="53"/>
                  </a:lnTo>
                  <a:lnTo>
                    <a:pt x="2" y="55"/>
                  </a:lnTo>
                  <a:lnTo>
                    <a:pt x="1" y="57"/>
                  </a:lnTo>
                  <a:lnTo>
                    <a:pt x="1" y="58"/>
                  </a:lnTo>
                  <a:lnTo>
                    <a:pt x="0" y="59"/>
                  </a:lnTo>
                  <a:lnTo>
                    <a:pt x="0" y="61"/>
                  </a:lnTo>
                  <a:lnTo>
                    <a:pt x="0" y="63"/>
                  </a:lnTo>
                  <a:lnTo>
                    <a:pt x="0" y="66"/>
                  </a:lnTo>
                  <a:lnTo>
                    <a:pt x="1" y="67"/>
                  </a:lnTo>
                  <a:lnTo>
                    <a:pt x="1" y="69"/>
                  </a:lnTo>
                  <a:lnTo>
                    <a:pt x="2" y="71"/>
                  </a:lnTo>
                  <a:lnTo>
                    <a:pt x="3" y="72"/>
                  </a:lnTo>
                  <a:lnTo>
                    <a:pt x="5" y="74"/>
                  </a:lnTo>
                  <a:lnTo>
                    <a:pt x="6" y="75"/>
                  </a:lnTo>
                  <a:lnTo>
                    <a:pt x="7" y="77"/>
                  </a:lnTo>
                  <a:lnTo>
                    <a:pt x="9" y="79"/>
                  </a:lnTo>
                  <a:lnTo>
                    <a:pt x="11" y="80"/>
                  </a:lnTo>
                  <a:lnTo>
                    <a:pt x="13" y="81"/>
                  </a:lnTo>
                  <a:lnTo>
                    <a:pt x="15" y="83"/>
                  </a:lnTo>
                  <a:lnTo>
                    <a:pt x="17" y="84"/>
                  </a:lnTo>
                  <a:lnTo>
                    <a:pt x="20" y="86"/>
                  </a:lnTo>
                  <a:lnTo>
                    <a:pt x="23" y="87"/>
                  </a:lnTo>
                  <a:lnTo>
                    <a:pt x="25" y="89"/>
                  </a:lnTo>
                  <a:lnTo>
                    <a:pt x="28" y="90"/>
                  </a:lnTo>
                  <a:lnTo>
                    <a:pt x="31" y="91"/>
                  </a:lnTo>
                  <a:lnTo>
                    <a:pt x="35" y="93"/>
                  </a:lnTo>
                  <a:lnTo>
                    <a:pt x="38" y="94"/>
                  </a:lnTo>
                  <a:lnTo>
                    <a:pt x="41" y="95"/>
                  </a:lnTo>
                  <a:lnTo>
                    <a:pt x="45" y="97"/>
                  </a:lnTo>
                  <a:lnTo>
                    <a:pt x="49" y="98"/>
                  </a:lnTo>
                  <a:lnTo>
                    <a:pt x="53" y="99"/>
                  </a:lnTo>
                  <a:lnTo>
                    <a:pt x="57" y="101"/>
                  </a:lnTo>
                  <a:lnTo>
                    <a:pt x="61" y="101"/>
                  </a:lnTo>
                  <a:lnTo>
                    <a:pt x="65" y="103"/>
                  </a:lnTo>
                  <a:lnTo>
                    <a:pt x="70" y="104"/>
                  </a:lnTo>
                  <a:lnTo>
                    <a:pt x="74" y="105"/>
                  </a:lnTo>
                  <a:lnTo>
                    <a:pt x="79" y="106"/>
                  </a:lnTo>
                  <a:lnTo>
                    <a:pt x="84" y="107"/>
                  </a:lnTo>
                  <a:lnTo>
                    <a:pt x="93" y="109"/>
                  </a:lnTo>
                  <a:lnTo>
                    <a:pt x="99" y="110"/>
                  </a:lnTo>
                  <a:lnTo>
                    <a:pt x="104" y="111"/>
                  </a:lnTo>
                  <a:lnTo>
                    <a:pt x="109" y="112"/>
                  </a:lnTo>
                  <a:lnTo>
                    <a:pt x="115" y="113"/>
                  </a:lnTo>
                  <a:lnTo>
                    <a:pt x="120" y="114"/>
                  </a:lnTo>
                  <a:lnTo>
                    <a:pt x="126" y="115"/>
                  </a:lnTo>
                  <a:lnTo>
                    <a:pt x="132" y="116"/>
                  </a:lnTo>
                  <a:lnTo>
                    <a:pt x="138" y="117"/>
                  </a:lnTo>
                  <a:lnTo>
                    <a:pt x="144" y="117"/>
                  </a:lnTo>
                  <a:lnTo>
                    <a:pt x="150" y="118"/>
                  </a:lnTo>
                  <a:lnTo>
                    <a:pt x="156" y="119"/>
                  </a:lnTo>
                  <a:lnTo>
                    <a:pt x="162" y="119"/>
                  </a:lnTo>
                  <a:lnTo>
                    <a:pt x="168" y="120"/>
                  </a:lnTo>
                  <a:lnTo>
                    <a:pt x="175" y="121"/>
                  </a:lnTo>
                  <a:lnTo>
                    <a:pt x="181" y="121"/>
                  </a:lnTo>
                  <a:lnTo>
                    <a:pt x="188" y="122"/>
                  </a:lnTo>
                  <a:lnTo>
                    <a:pt x="194" y="122"/>
                  </a:lnTo>
                  <a:lnTo>
                    <a:pt x="201" y="123"/>
                  </a:lnTo>
                  <a:lnTo>
                    <a:pt x="208" y="123"/>
                  </a:lnTo>
                  <a:lnTo>
                    <a:pt x="215" y="123"/>
                  </a:lnTo>
                  <a:lnTo>
                    <a:pt x="221" y="124"/>
                  </a:lnTo>
                  <a:lnTo>
                    <a:pt x="229" y="124"/>
                  </a:lnTo>
                  <a:lnTo>
                    <a:pt x="235" y="125"/>
                  </a:lnTo>
                  <a:lnTo>
                    <a:pt x="243" y="125"/>
                  </a:lnTo>
                  <a:lnTo>
                    <a:pt x="250" y="125"/>
                  </a:lnTo>
                  <a:lnTo>
                    <a:pt x="257" y="125"/>
                  </a:lnTo>
                  <a:lnTo>
                    <a:pt x="264" y="125"/>
                  </a:lnTo>
                  <a:lnTo>
                    <a:pt x="271" y="125"/>
                  </a:lnTo>
                  <a:lnTo>
                    <a:pt x="279" y="125"/>
                  </a:lnTo>
                  <a:lnTo>
                    <a:pt x="286" y="126"/>
                  </a:lnTo>
                </a:path>
              </a:pathLst>
            </a:custGeom>
            <a:grpFill/>
            <a:ln w="9525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0"/>
              </a:endParaRPr>
            </a:p>
          </p:txBody>
        </p:sp>
      </p:grpSp>
      <p:sp>
        <p:nvSpPr>
          <p:cNvPr id="42" name="Freeform 18"/>
          <p:cNvSpPr>
            <a:spLocks/>
          </p:cNvSpPr>
          <p:nvPr/>
        </p:nvSpPr>
        <p:spPr bwMode="auto">
          <a:xfrm>
            <a:off x="3460011" y="2262164"/>
            <a:ext cx="382947" cy="87422"/>
          </a:xfrm>
          <a:custGeom>
            <a:avLst/>
            <a:gdLst>
              <a:gd name="T0" fmla="*/ 571 w 572"/>
              <a:gd name="T1" fmla="*/ 1 h 141"/>
              <a:gd name="T2" fmla="*/ 571 w 572"/>
              <a:gd name="T3" fmla="*/ 3 h 141"/>
              <a:gd name="T4" fmla="*/ 571 w 572"/>
              <a:gd name="T5" fmla="*/ 14 h 141"/>
              <a:gd name="T6" fmla="*/ 570 w 572"/>
              <a:gd name="T7" fmla="*/ 29 h 141"/>
              <a:gd name="T8" fmla="*/ 569 w 572"/>
              <a:gd name="T9" fmla="*/ 47 h 141"/>
              <a:gd name="T10" fmla="*/ 569 w 572"/>
              <a:gd name="T11" fmla="*/ 65 h 141"/>
              <a:gd name="T12" fmla="*/ 568 w 572"/>
              <a:gd name="T13" fmla="*/ 77 h 141"/>
              <a:gd name="T14" fmla="*/ 568 w 572"/>
              <a:gd name="T15" fmla="*/ 83 h 141"/>
              <a:gd name="T16" fmla="*/ 563 w 572"/>
              <a:gd name="T17" fmla="*/ 90 h 141"/>
              <a:gd name="T18" fmla="*/ 557 w 572"/>
              <a:gd name="T19" fmla="*/ 95 h 141"/>
              <a:gd name="T20" fmla="*/ 549 w 572"/>
              <a:gd name="T21" fmla="*/ 100 h 141"/>
              <a:gd name="T22" fmla="*/ 540 w 572"/>
              <a:gd name="T23" fmla="*/ 105 h 141"/>
              <a:gd name="T24" fmla="*/ 529 w 572"/>
              <a:gd name="T25" fmla="*/ 110 h 141"/>
              <a:gd name="T26" fmla="*/ 515 w 572"/>
              <a:gd name="T27" fmla="*/ 114 h 141"/>
              <a:gd name="T28" fmla="*/ 501 w 572"/>
              <a:gd name="T29" fmla="*/ 118 h 141"/>
              <a:gd name="T30" fmla="*/ 479 w 572"/>
              <a:gd name="T31" fmla="*/ 123 h 141"/>
              <a:gd name="T32" fmla="*/ 458 w 572"/>
              <a:gd name="T33" fmla="*/ 127 h 141"/>
              <a:gd name="T34" fmla="*/ 435 w 572"/>
              <a:gd name="T35" fmla="*/ 131 h 141"/>
              <a:gd name="T36" fmla="*/ 411 w 572"/>
              <a:gd name="T37" fmla="*/ 133 h 141"/>
              <a:gd name="T38" fmla="*/ 386 w 572"/>
              <a:gd name="T39" fmla="*/ 136 h 141"/>
              <a:gd name="T40" fmla="*/ 360 w 572"/>
              <a:gd name="T41" fmla="*/ 138 h 141"/>
              <a:gd name="T42" fmla="*/ 332 w 572"/>
              <a:gd name="T43" fmla="*/ 139 h 141"/>
              <a:gd name="T44" fmla="*/ 303 w 572"/>
              <a:gd name="T45" fmla="*/ 140 h 141"/>
              <a:gd name="T46" fmla="*/ 267 w 572"/>
              <a:gd name="T47" fmla="*/ 140 h 141"/>
              <a:gd name="T48" fmla="*/ 238 w 572"/>
              <a:gd name="T49" fmla="*/ 139 h 141"/>
              <a:gd name="T50" fmla="*/ 210 w 572"/>
              <a:gd name="T51" fmla="*/ 137 h 141"/>
              <a:gd name="T52" fmla="*/ 183 w 572"/>
              <a:gd name="T53" fmla="*/ 135 h 141"/>
              <a:gd name="T54" fmla="*/ 158 w 572"/>
              <a:gd name="T55" fmla="*/ 133 h 141"/>
              <a:gd name="T56" fmla="*/ 134 w 572"/>
              <a:gd name="T57" fmla="*/ 130 h 141"/>
              <a:gd name="T58" fmla="*/ 111 w 572"/>
              <a:gd name="T59" fmla="*/ 126 h 141"/>
              <a:gd name="T60" fmla="*/ 90 w 572"/>
              <a:gd name="T61" fmla="*/ 122 h 141"/>
              <a:gd name="T62" fmla="*/ 77 w 572"/>
              <a:gd name="T63" fmla="*/ 119 h 141"/>
              <a:gd name="T64" fmla="*/ 70 w 572"/>
              <a:gd name="T65" fmla="*/ 117 h 141"/>
              <a:gd name="T66" fmla="*/ 62 w 572"/>
              <a:gd name="T67" fmla="*/ 115 h 141"/>
              <a:gd name="T68" fmla="*/ 55 w 572"/>
              <a:gd name="T69" fmla="*/ 113 h 141"/>
              <a:gd name="T70" fmla="*/ 47 w 572"/>
              <a:gd name="T71" fmla="*/ 110 h 141"/>
              <a:gd name="T72" fmla="*/ 41 w 572"/>
              <a:gd name="T73" fmla="*/ 107 h 141"/>
              <a:gd name="T74" fmla="*/ 35 w 572"/>
              <a:gd name="T75" fmla="*/ 105 h 141"/>
              <a:gd name="T76" fmla="*/ 29 w 572"/>
              <a:gd name="T77" fmla="*/ 103 h 141"/>
              <a:gd name="T78" fmla="*/ 23 w 572"/>
              <a:gd name="T79" fmla="*/ 99 h 141"/>
              <a:gd name="T80" fmla="*/ 18 w 572"/>
              <a:gd name="T81" fmla="*/ 97 h 141"/>
              <a:gd name="T82" fmla="*/ 14 w 572"/>
              <a:gd name="T83" fmla="*/ 94 h 141"/>
              <a:gd name="T84" fmla="*/ 11 w 572"/>
              <a:gd name="T85" fmla="*/ 91 h 141"/>
              <a:gd name="T86" fmla="*/ 8 w 572"/>
              <a:gd name="T87" fmla="*/ 89 h 141"/>
              <a:gd name="T88" fmla="*/ 6 w 572"/>
              <a:gd name="T89" fmla="*/ 87 h 141"/>
              <a:gd name="T90" fmla="*/ 4 w 572"/>
              <a:gd name="T91" fmla="*/ 84 h 141"/>
              <a:gd name="T92" fmla="*/ 2 w 572"/>
              <a:gd name="T93" fmla="*/ 81 h 141"/>
              <a:gd name="T94" fmla="*/ 1 w 572"/>
              <a:gd name="T95" fmla="*/ 72 h 141"/>
              <a:gd name="T96" fmla="*/ 0 w 572"/>
              <a:gd name="T97" fmla="*/ 59 h 141"/>
              <a:gd name="T98" fmla="*/ 0 w 572"/>
              <a:gd name="T99" fmla="*/ 43 h 141"/>
              <a:gd name="T100" fmla="*/ 0 w 572"/>
              <a:gd name="T101" fmla="*/ 28 h 141"/>
              <a:gd name="T102" fmla="*/ 0 w 572"/>
              <a:gd name="T103" fmla="*/ 15 h 141"/>
              <a:gd name="T104" fmla="*/ 0 w 572"/>
              <a:gd name="T105" fmla="*/ 6 h 141"/>
              <a:gd name="T106" fmla="*/ 0 w 572"/>
              <a:gd name="T107" fmla="*/ 5 h 141"/>
              <a:gd name="T108" fmla="*/ 53 w 572"/>
              <a:gd name="T109" fmla="*/ 7 h 141"/>
              <a:gd name="T110" fmla="*/ 125 w 572"/>
              <a:gd name="T111" fmla="*/ 7 h 141"/>
              <a:gd name="T112" fmla="*/ 196 w 572"/>
              <a:gd name="T113" fmla="*/ 8 h 141"/>
              <a:gd name="T114" fmla="*/ 267 w 572"/>
              <a:gd name="T115" fmla="*/ 8 h 141"/>
              <a:gd name="T116" fmla="*/ 339 w 572"/>
              <a:gd name="T117" fmla="*/ 9 h 141"/>
              <a:gd name="T118" fmla="*/ 410 w 572"/>
              <a:gd name="T119" fmla="*/ 9 h 141"/>
              <a:gd name="T120" fmla="*/ 482 w 572"/>
              <a:gd name="T121" fmla="*/ 9 h 141"/>
              <a:gd name="T122" fmla="*/ 553 w 572"/>
              <a:gd name="T123" fmla="*/ 10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72" h="141">
                <a:moveTo>
                  <a:pt x="571" y="10"/>
                </a:moveTo>
                <a:lnTo>
                  <a:pt x="571" y="3"/>
                </a:lnTo>
                <a:lnTo>
                  <a:pt x="571" y="2"/>
                </a:lnTo>
                <a:lnTo>
                  <a:pt x="571" y="1"/>
                </a:lnTo>
                <a:lnTo>
                  <a:pt x="571" y="0"/>
                </a:lnTo>
                <a:lnTo>
                  <a:pt x="571" y="1"/>
                </a:lnTo>
                <a:lnTo>
                  <a:pt x="571" y="1"/>
                </a:lnTo>
                <a:lnTo>
                  <a:pt x="571" y="3"/>
                </a:lnTo>
                <a:lnTo>
                  <a:pt x="571" y="5"/>
                </a:lnTo>
                <a:lnTo>
                  <a:pt x="571" y="7"/>
                </a:lnTo>
                <a:lnTo>
                  <a:pt x="571" y="10"/>
                </a:lnTo>
                <a:lnTo>
                  <a:pt x="571" y="14"/>
                </a:lnTo>
                <a:lnTo>
                  <a:pt x="571" y="17"/>
                </a:lnTo>
                <a:lnTo>
                  <a:pt x="570" y="21"/>
                </a:lnTo>
                <a:lnTo>
                  <a:pt x="570" y="25"/>
                </a:lnTo>
                <a:lnTo>
                  <a:pt x="570" y="29"/>
                </a:lnTo>
                <a:lnTo>
                  <a:pt x="570" y="34"/>
                </a:lnTo>
                <a:lnTo>
                  <a:pt x="570" y="39"/>
                </a:lnTo>
                <a:lnTo>
                  <a:pt x="570" y="43"/>
                </a:lnTo>
                <a:lnTo>
                  <a:pt x="569" y="47"/>
                </a:lnTo>
                <a:lnTo>
                  <a:pt x="569" y="52"/>
                </a:lnTo>
                <a:lnTo>
                  <a:pt x="569" y="56"/>
                </a:lnTo>
                <a:lnTo>
                  <a:pt x="569" y="61"/>
                </a:lnTo>
                <a:lnTo>
                  <a:pt x="569" y="65"/>
                </a:lnTo>
                <a:lnTo>
                  <a:pt x="569" y="68"/>
                </a:lnTo>
                <a:lnTo>
                  <a:pt x="569" y="71"/>
                </a:lnTo>
                <a:lnTo>
                  <a:pt x="568" y="75"/>
                </a:lnTo>
                <a:lnTo>
                  <a:pt x="568" y="77"/>
                </a:lnTo>
                <a:lnTo>
                  <a:pt x="568" y="79"/>
                </a:lnTo>
                <a:lnTo>
                  <a:pt x="568" y="81"/>
                </a:lnTo>
                <a:lnTo>
                  <a:pt x="568" y="82"/>
                </a:lnTo>
                <a:lnTo>
                  <a:pt x="568" y="83"/>
                </a:lnTo>
                <a:lnTo>
                  <a:pt x="566" y="85"/>
                </a:lnTo>
                <a:lnTo>
                  <a:pt x="565" y="87"/>
                </a:lnTo>
                <a:lnTo>
                  <a:pt x="564" y="88"/>
                </a:lnTo>
                <a:lnTo>
                  <a:pt x="563" y="90"/>
                </a:lnTo>
                <a:lnTo>
                  <a:pt x="561" y="91"/>
                </a:lnTo>
                <a:lnTo>
                  <a:pt x="560" y="92"/>
                </a:lnTo>
                <a:lnTo>
                  <a:pt x="558" y="94"/>
                </a:lnTo>
                <a:lnTo>
                  <a:pt x="557" y="95"/>
                </a:lnTo>
                <a:lnTo>
                  <a:pt x="555" y="96"/>
                </a:lnTo>
                <a:lnTo>
                  <a:pt x="553" y="97"/>
                </a:lnTo>
                <a:lnTo>
                  <a:pt x="551" y="99"/>
                </a:lnTo>
                <a:lnTo>
                  <a:pt x="549" y="100"/>
                </a:lnTo>
                <a:lnTo>
                  <a:pt x="547" y="101"/>
                </a:lnTo>
                <a:lnTo>
                  <a:pt x="545" y="103"/>
                </a:lnTo>
                <a:lnTo>
                  <a:pt x="542" y="104"/>
                </a:lnTo>
                <a:lnTo>
                  <a:pt x="540" y="105"/>
                </a:lnTo>
                <a:lnTo>
                  <a:pt x="537" y="106"/>
                </a:lnTo>
                <a:lnTo>
                  <a:pt x="534" y="107"/>
                </a:lnTo>
                <a:lnTo>
                  <a:pt x="531" y="109"/>
                </a:lnTo>
                <a:lnTo>
                  <a:pt x="529" y="110"/>
                </a:lnTo>
                <a:lnTo>
                  <a:pt x="525" y="111"/>
                </a:lnTo>
                <a:lnTo>
                  <a:pt x="522" y="112"/>
                </a:lnTo>
                <a:lnTo>
                  <a:pt x="519" y="113"/>
                </a:lnTo>
                <a:lnTo>
                  <a:pt x="515" y="114"/>
                </a:lnTo>
                <a:lnTo>
                  <a:pt x="512" y="115"/>
                </a:lnTo>
                <a:lnTo>
                  <a:pt x="509" y="116"/>
                </a:lnTo>
                <a:lnTo>
                  <a:pt x="505" y="117"/>
                </a:lnTo>
                <a:lnTo>
                  <a:pt x="501" y="118"/>
                </a:lnTo>
                <a:lnTo>
                  <a:pt x="497" y="119"/>
                </a:lnTo>
                <a:lnTo>
                  <a:pt x="493" y="120"/>
                </a:lnTo>
                <a:lnTo>
                  <a:pt x="489" y="121"/>
                </a:lnTo>
                <a:lnTo>
                  <a:pt x="479" y="123"/>
                </a:lnTo>
                <a:lnTo>
                  <a:pt x="474" y="124"/>
                </a:lnTo>
                <a:lnTo>
                  <a:pt x="469" y="125"/>
                </a:lnTo>
                <a:lnTo>
                  <a:pt x="463" y="126"/>
                </a:lnTo>
                <a:lnTo>
                  <a:pt x="458" y="127"/>
                </a:lnTo>
                <a:lnTo>
                  <a:pt x="453" y="128"/>
                </a:lnTo>
                <a:lnTo>
                  <a:pt x="447" y="129"/>
                </a:lnTo>
                <a:lnTo>
                  <a:pt x="441" y="130"/>
                </a:lnTo>
                <a:lnTo>
                  <a:pt x="435" y="131"/>
                </a:lnTo>
                <a:lnTo>
                  <a:pt x="430" y="131"/>
                </a:lnTo>
                <a:lnTo>
                  <a:pt x="424" y="132"/>
                </a:lnTo>
                <a:lnTo>
                  <a:pt x="418" y="133"/>
                </a:lnTo>
                <a:lnTo>
                  <a:pt x="411" y="133"/>
                </a:lnTo>
                <a:lnTo>
                  <a:pt x="405" y="134"/>
                </a:lnTo>
                <a:lnTo>
                  <a:pt x="399" y="135"/>
                </a:lnTo>
                <a:lnTo>
                  <a:pt x="393" y="135"/>
                </a:lnTo>
                <a:lnTo>
                  <a:pt x="386" y="136"/>
                </a:lnTo>
                <a:lnTo>
                  <a:pt x="380" y="137"/>
                </a:lnTo>
                <a:lnTo>
                  <a:pt x="373" y="137"/>
                </a:lnTo>
                <a:lnTo>
                  <a:pt x="367" y="137"/>
                </a:lnTo>
                <a:lnTo>
                  <a:pt x="360" y="138"/>
                </a:lnTo>
                <a:lnTo>
                  <a:pt x="353" y="138"/>
                </a:lnTo>
                <a:lnTo>
                  <a:pt x="346" y="139"/>
                </a:lnTo>
                <a:lnTo>
                  <a:pt x="339" y="139"/>
                </a:lnTo>
                <a:lnTo>
                  <a:pt x="332" y="139"/>
                </a:lnTo>
                <a:lnTo>
                  <a:pt x="325" y="139"/>
                </a:lnTo>
                <a:lnTo>
                  <a:pt x="318" y="140"/>
                </a:lnTo>
                <a:lnTo>
                  <a:pt x="311" y="140"/>
                </a:lnTo>
                <a:lnTo>
                  <a:pt x="303" y="140"/>
                </a:lnTo>
                <a:lnTo>
                  <a:pt x="296" y="140"/>
                </a:lnTo>
                <a:lnTo>
                  <a:pt x="289" y="140"/>
                </a:lnTo>
                <a:lnTo>
                  <a:pt x="274" y="140"/>
                </a:lnTo>
                <a:lnTo>
                  <a:pt x="267" y="140"/>
                </a:lnTo>
                <a:lnTo>
                  <a:pt x="259" y="140"/>
                </a:lnTo>
                <a:lnTo>
                  <a:pt x="252" y="139"/>
                </a:lnTo>
                <a:lnTo>
                  <a:pt x="245" y="139"/>
                </a:lnTo>
                <a:lnTo>
                  <a:pt x="238" y="139"/>
                </a:lnTo>
                <a:lnTo>
                  <a:pt x="231" y="139"/>
                </a:lnTo>
                <a:lnTo>
                  <a:pt x="224" y="138"/>
                </a:lnTo>
                <a:lnTo>
                  <a:pt x="217" y="138"/>
                </a:lnTo>
                <a:lnTo>
                  <a:pt x="210" y="137"/>
                </a:lnTo>
                <a:lnTo>
                  <a:pt x="203" y="137"/>
                </a:lnTo>
                <a:lnTo>
                  <a:pt x="197" y="137"/>
                </a:lnTo>
                <a:lnTo>
                  <a:pt x="190" y="136"/>
                </a:lnTo>
                <a:lnTo>
                  <a:pt x="183" y="135"/>
                </a:lnTo>
                <a:lnTo>
                  <a:pt x="177" y="135"/>
                </a:lnTo>
                <a:lnTo>
                  <a:pt x="171" y="134"/>
                </a:lnTo>
                <a:lnTo>
                  <a:pt x="164" y="133"/>
                </a:lnTo>
                <a:lnTo>
                  <a:pt x="158" y="133"/>
                </a:lnTo>
                <a:lnTo>
                  <a:pt x="152" y="132"/>
                </a:lnTo>
                <a:lnTo>
                  <a:pt x="145" y="131"/>
                </a:lnTo>
                <a:lnTo>
                  <a:pt x="139" y="131"/>
                </a:lnTo>
                <a:lnTo>
                  <a:pt x="134" y="130"/>
                </a:lnTo>
                <a:lnTo>
                  <a:pt x="128" y="129"/>
                </a:lnTo>
                <a:lnTo>
                  <a:pt x="122" y="128"/>
                </a:lnTo>
                <a:lnTo>
                  <a:pt x="117" y="127"/>
                </a:lnTo>
                <a:lnTo>
                  <a:pt x="111" y="126"/>
                </a:lnTo>
                <a:lnTo>
                  <a:pt x="106" y="125"/>
                </a:lnTo>
                <a:lnTo>
                  <a:pt x="100" y="124"/>
                </a:lnTo>
                <a:lnTo>
                  <a:pt x="95" y="123"/>
                </a:lnTo>
                <a:lnTo>
                  <a:pt x="90" y="122"/>
                </a:lnTo>
                <a:lnTo>
                  <a:pt x="85" y="121"/>
                </a:lnTo>
                <a:lnTo>
                  <a:pt x="81" y="120"/>
                </a:lnTo>
                <a:lnTo>
                  <a:pt x="79" y="120"/>
                </a:lnTo>
                <a:lnTo>
                  <a:pt x="77" y="119"/>
                </a:lnTo>
                <a:lnTo>
                  <a:pt x="75" y="119"/>
                </a:lnTo>
                <a:lnTo>
                  <a:pt x="73" y="118"/>
                </a:lnTo>
                <a:lnTo>
                  <a:pt x="71" y="118"/>
                </a:lnTo>
                <a:lnTo>
                  <a:pt x="70" y="117"/>
                </a:lnTo>
                <a:lnTo>
                  <a:pt x="68" y="117"/>
                </a:lnTo>
                <a:lnTo>
                  <a:pt x="66" y="116"/>
                </a:lnTo>
                <a:lnTo>
                  <a:pt x="64" y="115"/>
                </a:lnTo>
                <a:lnTo>
                  <a:pt x="62" y="115"/>
                </a:lnTo>
                <a:lnTo>
                  <a:pt x="60" y="114"/>
                </a:lnTo>
                <a:lnTo>
                  <a:pt x="58" y="114"/>
                </a:lnTo>
                <a:lnTo>
                  <a:pt x="57" y="113"/>
                </a:lnTo>
                <a:lnTo>
                  <a:pt x="55" y="113"/>
                </a:lnTo>
                <a:lnTo>
                  <a:pt x="53" y="112"/>
                </a:lnTo>
                <a:lnTo>
                  <a:pt x="51" y="111"/>
                </a:lnTo>
                <a:lnTo>
                  <a:pt x="49" y="111"/>
                </a:lnTo>
                <a:lnTo>
                  <a:pt x="47" y="110"/>
                </a:lnTo>
                <a:lnTo>
                  <a:pt x="46" y="109"/>
                </a:lnTo>
                <a:lnTo>
                  <a:pt x="44" y="109"/>
                </a:lnTo>
                <a:lnTo>
                  <a:pt x="42" y="108"/>
                </a:lnTo>
                <a:lnTo>
                  <a:pt x="41" y="107"/>
                </a:lnTo>
                <a:lnTo>
                  <a:pt x="39" y="107"/>
                </a:lnTo>
                <a:lnTo>
                  <a:pt x="37" y="106"/>
                </a:lnTo>
                <a:lnTo>
                  <a:pt x="36" y="105"/>
                </a:lnTo>
                <a:lnTo>
                  <a:pt x="35" y="105"/>
                </a:lnTo>
                <a:lnTo>
                  <a:pt x="33" y="104"/>
                </a:lnTo>
                <a:lnTo>
                  <a:pt x="31" y="104"/>
                </a:lnTo>
                <a:lnTo>
                  <a:pt x="30" y="103"/>
                </a:lnTo>
                <a:lnTo>
                  <a:pt x="29" y="103"/>
                </a:lnTo>
                <a:lnTo>
                  <a:pt x="26" y="101"/>
                </a:lnTo>
                <a:lnTo>
                  <a:pt x="25" y="100"/>
                </a:lnTo>
                <a:lnTo>
                  <a:pt x="24" y="100"/>
                </a:lnTo>
                <a:lnTo>
                  <a:pt x="23" y="99"/>
                </a:lnTo>
                <a:lnTo>
                  <a:pt x="21" y="98"/>
                </a:lnTo>
                <a:lnTo>
                  <a:pt x="20" y="98"/>
                </a:lnTo>
                <a:lnTo>
                  <a:pt x="19" y="97"/>
                </a:lnTo>
                <a:lnTo>
                  <a:pt x="18" y="97"/>
                </a:lnTo>
                <a:lnTo>
                  <a:pt x="17" y="96"/>
                </a:lnTo>
                <a:lnTo>
                  <a:pt x="16" y="95"/>
                </a:lnTo>
                <a:lnTo>
                  <a:pt x="15" y="95"/>
                </a:lnTo>
                <a:lnTo>
                  <a:pt x="14" y="94"/>
                </a:lnTo>
                <a:lnTo>
                  <a:pt x="13" y="93"/>
                </a:lnTo>
                <a:lnTo>
                  <a:pt x="13" y="93"/>
                </a:lnTo>
                <a:lnTo>
                  <a:pt x="12" y="92"/>
                </a:lnTo>
                <a:lnTo>
                  <a:pt x="11" y="91"/>
                </a:lnTo>
                <a:lnTo>
                  <a:pt x="10" y="91"/>
                </a:lnTo>
                <a:lnTo>
                  <a:pt x="9" y="90"/>
                </a:lnTo>
                <a:lnTo>
                  <a:pt x="9" y="89"/>
                </a:lnTo>
                <a:lnTo>
                  <a:pt x="8" y="89"/>
                </a:lnTo>
                <a:lnTo>
                  <a:pt x="7" y="88"/>
                </a:lnTo>
                <a:lnTo>
                  <a:pt x="7" y="88"/>
                </a:lnTo>
                <a:lnTo>
                  <a:pt x="6" y="87"/>
                </a:lnTo>
                <a:lnTo>
                  <a:pt x="6" y="87"/>
                </a:lnTo>
                <a:lnTo>
                  <a:pt x="5" y="86"/>
                </a:lnTo>
                <a:lnTo>
                  <a:pt x="5" y="85"/>
                </a:lnTo>
                <a:lnTo>
                  <a:pt x="4" y="85"/>
                </a:lnTo>
                <a:lnTo>
                  <a:pt x="4" y="84"/>
                </a:lnTo>
                <a:lnTo>
                  <a:pt x="3" y="84"/>
                </a:lnTo>
                <a:lnTo>
                  <a:pt x="3" y="83"/>
                </a:lnTo>
                <a:lnTo>
                  <a:pt x="3" y="83"/>
                </a:lnTo>
                <a:lnTo>
                  <a:pt x="2" y="81"/>
                </a:lnTo>
                <a:lnTo>
                  <a:pt x="2" y="79"/>
                </a:lnTo>
                <a:lnTo>
                  <a:pt x="1" y="77"/>
                </a:lnTo>
                <a:lnTo>
                  <a:pt x="1" y="75"/>
                </a:lnTo>
                <a:lnTo>
                  <a:pt x="1" y="72"/>
                </a:lnTo>
                <a:lnTo>
                  <a:pt x="1" y="69"/>
                </a:lnTo>
                <a:lnTo>
                  <a:pt x="1" y="66"/>
                </a:lnTo>
                <a:lnTo>
                  <a:pt x="1" y="62"/>
                </a:lnTo>
                <a:lnTo>
                  <a:pt x="0" y="59"/>
                </a:lnTo>
                <a:lnTo>
                  <a:pt x="0" y="55"/>
                </a:lnTo>
                <a:lnTo>
                  <a:pt x="0" y="51"/>
                </a:lnTo>
                <a:lnTo>
                  <a:pt x="0" y="47"/>
                </a:lnTo>
                <a:lnTo>
                  <a:pt x="0" y="43"/>
                </a:lnTo>
                <a:lnTo>
                  <a:pt x="0" y="39"/>
                </a:lnTo>
                <a:lnTo>
                  <a:pt x="0" y="35"/>
                </a:lnTo>
                <a:lnTo>
                  <a:pt x="0" y="31"/>
                </a:lnTo>
                <a:lnTo>
                  <a:pt x="0" y="28"/>
                </a:lnTo>
                <a:lnTo>
                  <a:pt x="0" y="24"/>
                </a:lnTo>
                <a:lnTo>
                  <a:pt x="0" y="21"/>
                </a:lnTo>
                <a:lnTo>
                  <a:pt x="0" y="17"/>
                </a:lnTo>
                <a:lnTo>
                  <a:pt x="0" y="15"/>
                </a:lnTo>
                <a:lnTo>
                  <a:pt x="0" y="12"/>
                </a:lnTo>
                <a:lnTo>
                  <a:pt x="0" y="10"/>
                </a:lnTo>
                <a:lnTo>
                  <a:pt x="0" y="8"/>
                </a:lnTo>
                <a:lnTo>
                  <a:pt x="0" y="6"/>
                </a:lnTo>
                <a:lnTo>
                  <a:pt x="0" y="5"/>
                </a:lnTo>
                <a:lnTo>
                  <a:pt x="0" y="5"/>
                </a:lnTo>
                <a:lnTo>
                  <a:pt x="0" y="5"/>
                </a:lnTo>
                <a:lnTo>
                  <a:pt x="0" y="5"/>
                </a:lnTo>
                <a:lnTo>
                  <a:pt x="0" y="6"/>
                </a:lnTo>
                <a:lnTo>
                  <a:pt x="0" y="8"/>
                </a:lnTo>
                <a:lnTo>
                  <a:pt x="35" y="7"/>
                </a:lnTo>
                <a:lnTo>
                  <a:pt x="53" y="7"/>
                </a:lnTo>
                <a:lnTo>
                  <a:pt x="71" y="7"/>
                </a:lnTo>
                <a:lnTo>
                  <a:pt x="89" y="7"/>
                </a:lnTo>
                <a:lnTo>
                  <a:pt x="107" y="7"/>
                </a:lnTo>
                <a:lnTo>
                  <a:pt x="125" y="7"/>
                </a:lnTo>
                <a:lnTo>
                  <a:pt x="143" y="8"/>
                </a:lnTo>
                <a:lnTo>
                  <a:pt x="160" y="8"/>
                </a:lnTo>
                <a:lnTo>
                  <a:pt x="178" y="8"/>
                </a:lnTo>
                <a:lnTo>
                  <a:pt x="196" y="8"/>
                </a:lnTo>
                <a:lnTo>
                  <a:pt x="214" y="8"/>
                </a:lnTo>
                <a:lnTo>
                  <a:pt x="232" y="8"/>
                </a:lnTo>
                <a:lnTo>
                  <a:pt x="249" y="8"/>
                </a:lnTo>
                <a:lnTo>
                  <a:pt x="267" y="8"/>
                </a:lnTo>
                <a:lnTo>
                  <a:pt x="285" y="9"/>
                </a:lnTo>
                <a:lnTo>
                  <a:pt x="303" y="9"/>
                </a:lnTo>
                <a:lnTo>
                  <a:pt x="321" y="9"/>
                </a:lnTo>
                <a:lnTo>
                  <a:pt x="339" y="9"/>
                </a:lnTo>
                <a:lnTo>
                  <a:pt x="357" y="9"/>
                </a:lnTo>
                <a:lnTo>
                  <a:pt x="375" y="9"/>
                </a:lnTo>
                <a:lnTo>
                  <a:pt x="392" y="9"/>
                </a:lnTo>
                <a:lnTo>
                  <a:pt x="410" y="9"/>
                </a:lnTo>
                <a:lnTo>
                  <a:pt x="428" y="9"/>
                </a:lnTo>
                <a:lnTo>
                  <a:pt x="446" y="9"/>
                </a:lnTo>
                <a:lnTo>
                  <a:pt x="464" y="9"/>
                </a:lnTo>
                <a:lnTo>
                  <a:pt x="482" y="9"/>
                </a:lnTo>
                <a:lnTo>
                  <a:pt x="499" y="9"/>
                </a:lnTo>
                <a:lnTo>
                  <a:pt x="517" y="9"/>
                </a:lnTo>
                <a:lnTo>
                  <a:pt x="535" y="10"/>
                </a:lnTo>
                <a:lnTo>
                  <a:pt x="553" y="10"/>
                </a:lnTo>
                <a:lnTo>
                  <a:pt x="571" y="10"/>
                </a:ln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/>
        </p:spPr>
        <p:txBody>
          <a:bodyPr lIns="130585" tIns="65293" rIns="130585" bIns="65293"/>
          <a:lstStyle/>
          <a:p>
            <a:pPr>
              <a:defRPr/>
            </a:pPr>
            <a:endParaRPr lang="en-US">
              <a:latin typeface="Calibri" charset="0"/>
              <a:ea typeface="ＭＳ Ｐゴシック" charset="0"/>
            </a:endParaRPr>
          </a:p>
        </p:txBody>
      </p:sp>
      <p:sp>
        <p:nvSpPr>
          <p:cNvPr id="43" name="Freeform 18"/>
          <p:cNvSpPr>
            <a:spLocks/>
          </p:cNvSpPr>
          <p:nvPr/>
        </p:nvSpPr>
        <p:spPr bwMode="auto">
          <a:xfrm>
            <a:off x="3460011" y="2200900"/>
            <a:ext cx="382947" cy="111180"/>
          </a:xfrm>
          <a:custGeom>
            <a:avLst/>
            <a:gdLst>
              <a:gd name="T0" fmla="*/ 571 w 572"/>
              <a:gd name="T1" fmla="*/ 1 h 141"/>
              <a:gd name="T2" fmla="*/ 571 w 572"/>
              <a:gd name="T3" fmla="*/ 3 h 141"/>
              <a:gd name="T4" fmla="*/ 571 w 572"/>
              <a:gd name="T5" fmla="*/ 14 h 141"/>
              <a:gd name="T6" fmla="*/ 570 w 572"/>
              <a:gd name="T7" fmla="*/ 29 h 141"/>
              <a:gd name="T8" fmla="*/ 569 w 572"/>
              <a:gd name="T9" fmla="*/ 47 h 141"/>
              <a:gd name="T10" fmla="*/ 569 w 572"/>
              <a:gd name="T11" fmla="*/ 65 h 141"/>
              <a:gd name="T12" fmla="*/ 568 w 572"/>
              <a:gd name="T13" fmla="*/ 77 h 141"/>
              <a:gd name="T14" fmla="*/ 568 w 572"/>
              <a:gd name="T15" fmla="*/ 83 h 141"/>
              <a:gd name="T16" fmla="*/ 563 w 572"/>
              <a:gd name="T17" fmla="*/ 90 h 141"/>
              <a:gd name="T18" fmla="*/ 557 w 572"/>
              <a:gd name="T19" fmla="*/ 95 h 141"/>
              <a:gd name="T20" fmla="*/ 549 w 572"/>
              <a:gd name="T21" fmla="*/ 100 h 141"/>
              <a:gd name="T22" fmla="*/ 540 w 572"/>
              <a:gd name="T23" fmla="*/ 105 h 141"/>
              <a:gd name="T24" fmla="*/ 529 w 572"/>
              <a:gd name="T25" fmla="*/ 110 h 141"/>
              <a:gd name="T26" fmla="*/ 515 w 572"/>
              <a:gd name="T27" fmla="*/ 114 h 141"/>
              <a:gd name="T28" fmla="*/ 501 w 572"/>
              <a:gd name="T29" fmla="*/ 118 h 141"/>
              <a:gd name="T30" fmla="*/ 479 w 572"/>
              <a:gd name="T31" fmla="*/ 123 h 141"/>
              <a:gd name="T32" fmla="*/ 458 w 572"/>
              <a:gd name="T33" fmla="*/ 127 h 141"/>
              <a:gd name="T34" fmla="*/ 435 w 572"/>
              <a:gd name="T35" fmla="*/ 131 h 141"/>
              <a:gd name="T36" fmla="*/ 411 w 572"/>
              <a:gd name="T37" fmla="*/ 133 h 141"/>
              <a:gd name="T38" fmla="*/ 386 w 572"/>
              <a:gd name="T39" fmla="*/ 136 h 141"/>
              <a:gd name="T40" fmla="*/ 360 w 572"/>
              <a:gd name="T41" fmla="*/ 138 h 141"/>
              <a:gd name="T42" fmla="*/ 332 w 572"/>
              <a:gd name="T43" fmla="*/ 139 h 141"/>
              <a:gd name="T44" fmla="*/ 303 w 572"/>
              <a:gd name="T45" fmla="*/ 140 h 141"/>
              <a:gd name="T46" fmla="*/ 267 w 572"/>
              <a:gd name="T47" fmla="*/ 140 h 141"/>
              <a:gd name="T48" fmla="*/ 238 w 572"/>
              <a:gd name="T49" fmla="*/ 139 h 141"/>
              <a:gd name="T50" fmla="*/ 210 w 572"/>
              <a:gd name="T51" fmla="*/ 137 h 141"/>
              <a:gd name="T52" fmla="*/ 183 w 572"/>
              <a:gd name="T53" fmla="*/ 135 h 141"/>
              <a:gd name="T54" fmla="*/ 158 w 572"/>
              <a:gd name="T55" fmla="*/ 133 h 141"/>
              <a:gd name="T56" fmla="*/ 134 w 572"/>
              <a:gd name="T57" fmla="*/ 130 h 141"/>
              <a:gd name="T58" fmla="*/ 111 w 572"/>
              <a:gd name="T59" fmla="*/ 126 h 141"/>
              <a:gd name="T60" fmla="*/ 90 w 572"/>
              <a:gd name="T61" fmla="*/ 122 h 141"/>
              <a:gd name="T62" fmla="*/ 77 w 572"/>
              <a:gd name="T63" fmla="*/ 119 h 141"/>
              <a:gd name="T64" fmla="*/ 70 w 572"/>
              <a:gd name="T65" fmla="*/ 117 h 141"/>
              <a:gd name="T66" fmla="*/ 62 w 572"/>
              <a:gd name="T67" fmla="*/ 115 h 141"/>
              <a:gd name="T68" fmla="*/ 55 w 572"/>
              <a:gd name="T69" fmla="*/ 113 h 141"/>
              <a:gd name="T70" fmla="*/ 47 w 572"/>
              <a:gd name="T71" fmla="*/ 110 h 141"/>
              <a:gd name="T72" fmla="*/ 41 w 572"/>
              <a:gd name="T73" fmla="*/ 107 h 141"/>
              <a:gd name="T74" fmla="*/ 35 w 572"/>
              <a:gd name="T75" fmla="*/ 105 h 141"/>
              <a:gd name="T76" fmla="*/ 29 w 572"/>
              <a:gd name="T77" fmla="*/ 103 h 141"/>
              <a:gd name="T78" fmla="*/ 23 w 572"/>
              <a:gd name="T79" fmla="*/ 99 h 141"/>
              <a:gd name="T80" fmla="*/ 18 w 572"/>
              <a:gd name="T81" fmla="*/ 97 h 141"/>
              <a:gd name="T82" fmla="*/ 14 w 572"/>
              <a:gd name="T83" fmla="*/ 94 h 141"/>
              <a:gd name="T84" fmla="*/ 11 w 572"/>
              <a:gd name="T85" fmla="*/ 91 h 141"/>
              <a:gd name="T86" fmla="*/ 8 w 572"/>
              <a:gd name="T87" fmla="*/ 89 h 141"/>
              <a:gd name="T88" fmla="*/ 6 w 572"/>
              <a:gd name="T89" fmla="*/ 87 h 141"/>
              <a:gd name="T90" fmla="*/ 4 w 572"/>
              <a:gd name="T91" fmla="*/ 84 h 141"/>
              <a:gd name="T92" fmla="*/ 2 w 572"/>
              <a:gd name="T93" fmla="*/ 81 h 141"/>
              <a:gd name="T94" fmla="*/ 1 w 572"/>
              <a:gd name="T95" fmla="*/ 72 h 141"/>
              <a:gd name="T96" fmla="*/ 0 w 572"/>
              <a:gd name="T97" fmla="*/ 59 h 141"/>
              <a:gd name="T98" fmla="*/ 0 w 572"/>
              <a:gd name="T99" fmla="*/ 43 h 141"/>
              <a:gd name="T100" fmla="*/ 0 w 572"/>
              <a:gd name="T101" fmla="*/ 28 h 141"/>
              <a:gd name="T102" fmla="*/ 0 w 572"/>
              <a:gd name="T103" fmla="*/ 15 h 141"/>
              <a:gd name="T104" fmla="*/ 0 w 572"/>
              <a:gd name="T105" fmla="*/ 6 h 141"/>
              <a:gd name="T106" fmla="*/ 0 w 572"/>
              <a:gd name="T107" fmla="*/ 5 h 141"/>
              <a:gd name="T108" fmla="*/ 53 w 572"/>
              <a:gd name="T109" fmla="*/ 7 h 141"/>
              <a:gd name="T110" fmla="*/ 125 w 572"/>
              <a:gd name="T111" fmla="*/ 7 h 141"/>
              <a:gd name="T112" fmla="*/ 196 w 572"/>
              <a:gd name="T113" fmla="*/ 8 h 141"/>
              <a:gd name="T114" fmla="*/ 267 w 572"/>
              <a:gd name="T115" fmla="*/ 8 h 141"/>
              <a:gd name="T116" fmla="*/ 339 w 572"/>
              <a:gd name="T117" fmla="*/ 9 h 141"/>
              <a:gd name="T118" fmla="*/ 410 w 572"/>
              <a:gd name="T119" fmla="*/ 9 h 141"/>
              <a:gd name="T120" fmla="*/ 482 w 572"/>
              <a:gd name="T121" fmla="*/ 9 h 141"/>
              <a:gd name="T122" fmla="*/ 553 w 572"/>
              <a:gd name="T123" fmla="*/ 10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72" h="141">
                <a:moveTo>
                  <a:pt x="571" y="10"/>
                </a:moveTo>
                <a:lnTo>
                  <a:pt x="571" y="3"/>
                </a:lnTo>
                <a:lnTo>
                  <a:pt x="571" y="2"/>
                </a:lnTo>
                <a:lnTo>
                  <a:pt x="571" y="1"/>
                </a:lnTo>
                <a:lnTo>
                  <a:pt x="571" y="0"/>
                </a:lnTo>
                <a:lnTo>
                  <a:pt x="571" y="1"/>
                </a:lnTo>
                <a:lnTo>
                  <a:pt x="571" y="1"/>
                </a:lnTo>
                <a:lnTo>
                  <a:pt x="571" y="3"/>
                </a:lnTo>
                <a:lnTo>
                  <a:pt x="571" y="5"/>
                </a:lnTo>
                <a:lnTo>
                  <a:pt x="571" y="7"/>
                </a:lnTo>
                <a:lnTo>
                  <a:pt x="571" y="10"/>
                </a:lnTo>
                <a:lnTo>
                  <a:pt x="571" y="14"/>
                </a:lnTo>
                <a:lnTo>
                  <a:pt x="571" y="17"/>
                </a:lnTo>
                <a:lnTo>
                  <a:pt x="570" y="21"/>
                </a:lnTo>
                <a:lnTo>
                  <a:pt x="570" y="25"/>
                </a:lnTo>
                <a:lnTo>
                  <a:pt x="570" y="29"/>
                </a:lnTo>
                <a:lnTo>
                  <a:pt x="570" y="34"/>
                </a:lnTo>
                <a:lnTo>
                  <a:pt x="570" y="39"/>
                </a:lnTo>
                <a:lnTo>
                  <a:pt x="570" y="43"/>
                </a:lnTo>
                <a:lnTo>
                  <a:pt x="569" y="47"/>
                </a:lnTo>
                <a:lnTo>
                  <a:pt x="569" y="52"/>
                </a:lnTo>
                <a:lnTo>
                  <a:pt x="569" y="56"/>
                </a:lnTo>
                <a:lnTo>
                  <a:pt x="569" y="61"/>
                </a:lnTo>
                <a:lnTo>
                  <a:pt x="569" y="65"/>
                </a:lnTo>
                <a:lnTo>
                  <a:pt x="569" y="68"/>
                </a:lnTo>
                <a:lnTo>
                  <a:pt x="569" y="71"/>
                </a:lnTo>
                <a:lnTo>
                  <a:pt x="568" y="75"/>
                </a:lnTo>
                <a:lnTo>
                  <a:pt x="568" y="77"/>
                </a:lnTo>
                <a:lnTo>
                  <a:pt x="568" y="79"/>
                </a:lnTo>
                <a:lnTo>
                  <a:pt x="568" y="81"/>
                </a:lnTo>
                <a:lnTo>
                  <a:pt x="568" y="82"/>
                </a:lnTo>
                <a:lnTo>
                  <a:pt x="568" y="83"/>
                </a:lnTo>
                <a:lnTo>
                  <a:pt x="566" y="85"/>
                </a:lnTo>
                <a:lnTo>
                  <a:pt x="565" y="87"/>
                </a:lnTo>
                <a:lnTo>
                  <a:pt x="564" y="88"/>
                </a:lnTo>
                <a:lnTo>
                  <a:pt x="563" y="90"/>
                </a:lnTo>
                <a:lnTo>
                  <a:pt x="561" y="91"/>
                </a:lnTo>
                <a:lnTo>
                  <a:pt x="560" y="92"/>
                </a:lnTo>
                <a:lnTo>
                  <a:pt x="558" y="94"/>
                </a:lnTo>
                <a:lnTo>
                  <a:pt x="557" y="95"/>
                </a:lnTo>
                <a:lnTo>
                  <a:pt x="555" y="96"/>
                </a:lnTo>
                <a:lnTo>
                  <a:pt x="553" y="97"/>
                </a:lnTo>
                <a:lnTo>
                  <a:pt x="551" y="99"/>
                </a:lnTo>
                <a:lnTo>
                  <a:pt x="549" y="100"/>
                </a:lnTo>
                <a:lnTo>
                  <a:pt x="547" y="101"/>
                </a:lnTo>
                <a:lnTo>
                  <a:pt x="545" y="103"/>
                </a:lnTo>
                <a:lnTo>
                  <a:pt x="542" y="104"/>
                </a:lnTo>
                <a:lnTo>
                  <a:pt x="540" y="105"/>
                </a:lnTo>
                <a:lnTo>
                  <a:pt x="537" y="106"/>
                </a:lnTo>
                <a:lnTo>
                  <a:pt x="534" y="107"/>
                </a:lnTo>
                <a:lnTo>
                  <a:pt x="531" y="109"/>
                </a:lnTo>
                <a:lnTo>
                  <a:pt x="529" y="110"/>
                </a:lnTo>
                <a:lnTo>
                  <a:pt x="525" y="111"/>
                </a:lnTo>
                <a:lnTo>
                  <a:pt x="522" y="112"/>
                </a:lnTo>
                <a:lnTo>
                  <a:pt x="519" y="113"/>
                </a:lnTo>
                <a:lnTo>
                  <a:pt x="515" y="114"/>
                </a:lnTo>
                <a:lnTo>
                  <a:pt x="512" y="115"/>
                </a:lnTo>
                <a:lnTo>
                  <a:pt x="509" y="116"/>
                </a:lnTo>
                <a:lnTo>
                  <a:pt x="505" y="117"/>
                </a:lnTo>
                <a:lnTo>
                  <a:pt x="501" y="118"/>
                </a:lnTo>
                <a:lnTo>
                  <a:pt x="497" y="119"/>
                </a:lnTo>
                <a:lnTo>
                  <a:pt x="493" y="120"/>
                </a:lnTo>
                <a:lnTo>
                  <a:pt x="489" y="121"/>
                </a:lnTo>
                <a:lnTo>
                  <a:pt x="479" y="123"/>
                </a:lnTo>
                <a:lnTo>
                  <a:pt x="474" y="124"/>
                </a:lnTo>
                <a:lnTo>
                  <a:pt x="469" y="125"/>
                </a:lnTo>
                <a:lnTo>
                  <a:pt x="463" y="126"/>
                </a:lnTo>
                <a:lnTo>
                  <a:pt x="458" y="127"/>
                </a:lnTo>
                <a:lnTo>
                  <a:pt x="453" y="128"/>
                </a:lnTo>
                <a:lnTo>
                  <a:pt x="447" y="129"/>
                </a:lnTo>
                <a:lnTo>
                  <a:pt x="441" y="130"/>
                </a:lnTo>
                <a:lnTo>
                  <a:pt x="435" y="131"/>
                </a:lnTo>
                <a:lnTo>
                  <a:pt x="430" y="131"/>
                </a:lnTo>
                <a:lnTo>
                  <a:pt x="424" y="132"/>
                </a:lnTo>
                <a:lnTo>
                  <a:pt x="418" y="133"/>
                </a:lnTo>
                <a:lnTo>
                  <a:pt x="411" y="133"/>
                </a:lnTo>
                <a:lnTo>
                  <a:pt x="405" y="134"/>
                </a:lnTo>
                <a:lnTo>
                  <a:pt x="399" y="135"/>
                </a:lnTo>
                <a:lnTo>
                  <a:pt x="393" y="135"/>
                </a:lnTo>
                <a:lnTo>
                  <a:pt x="386" y="136"/>
                </a:lnTo>
                <a:lnTo>
                  <a:pt x="380" y="137"/>
                </a:lnTo>
                <a:lnTo>
                  <a:pt x="373" y="137"/>
                </a:lnTo>
                <a:lnTo>
                  <a:pt x="367" y="137"/>
                </a:lnTo>
                <a:lnTo>
                  <a:pt x="360" y="138"/>
                </a:lnTo>
                <a:lnTo>
                  <a:pt x="353" y="138"/>
                </a:lnTo>
                <a:lnTo>
                  <a:pt x="346" y="139"/>
                </a:lnTo>
                <a:lnTo>
                  <a:pt x="339" y="139"/>
                </a:lnTo>
                <a:lnTo>
                  <a:pt x="332" y="139"/>
                </a:lnTo>
                <a:lnTo>
                  <a:pt x="325" y="139"/>
                </a:lnTo>
                <a:lnTo>
                  <a:pt x="318" y="140"/>
                </a:lnTo>
                <a:lnTo>
                  <a:pt x="311" y="140"/>
                </a:lnTo>
                <a:lnTo>
                  <a:pt x="303" y="140"/>
                </a:lnTo>
                <a:lnTo>
                  <a:pt x="296" y="140"/>
                </a:lnTo>
                <a:lnTo>
                  <a:pt x="289" y="140"/>
                </a:lnTo>
                <a:lnTo>
                  <a:pt x="274" y="140"/>
                </a:lnTo>
                <a:lnTo>
                  <a:pt x="267" y="140"/>
                </a:lnTo>
                <a:lnTo>
                  <a:pt x="259" y="140"/>
                </a:lnTo>
                <a:lnTo>
                  <a:pt x="252" y="139"/>
                </a:lnTo>
                <a:lnTo>
                  <a:pt x="245" y="139"/>
                </a:lnTo>
                <a:lnTo>
                  <a:pt x="238" y="139"/>
                </a:lnTo>
                <a:lnTo>
                  <a:pt x="231" y="139"/>
                </a:lnTo>
                <a:lnTo>
                  <a:pt x="224" y="138"/>
                </a:lnTo>
                <a:lnTo>
                  <a:pt x="217" y="138"/>
                </a:lnTo>
                <a:lnTo>
                  <a:pt x="210" y="137"/>
                </a:lnTo>
                <a:lnTo>
                  <a:pt x="203" y="137"/>
                </a:lnTo>
                <a:lnTo>
                  <a:pt x="197" y="137"/>
                </a:lnTo>
                <a:lnTo>
                  <a:pt x="190" y="136"/>
                </a:lnTo>
                <a:lnTo>
                  <a:pt x="183" y="135"/>
                </a:lnTo>
                <a:lnTo>
                  <a:pt x="177" y="135"/>
                </a:lnTo>
                <a:lnTo>
                  <a:pt x="171" y="134"/>
                </a:lnTo>
                <a:lnTo>
                  <a:pt x="164" y="133"/>
                </a:lnTo>
                <a:lnTo>
                  <a:pt x="158" y="133"/>
                </a:lnTo>
                <a:lnTo>
                  <a:pt x="152" y="132"/>
                </a:lnTo>
                <a:lnTo>
                  <a:pt x="145" y="131"/>
                </a:lnTo>
                <a:lnTo>
                  <a:pt x="139" y="131"/>
                </a:lnTo>
                <a:lnTo>
                  <a:pt x="134" y="130"/>
                </a:lnTo>
                <a:lnTo>
                  <a:pt x="128" y="129"/>
                </a:lnTo>
                <a:lnTo>
                  <a:pt x="122" y="128"/>
                </a:lnTo>
                <a:lnTo>
                  <a:pt x="117" y="127"/>
                </a:lnTo>
                <a:lnTo>
                  <a:pt x="111" y="126"/>
                </a:lnTo>
                <a:lnTo>
                  <a:pt x="106" y="125"/>
                </a:lnTo>
                <a:lnTo>
                  <a:pt x="100" y="124"/>
                </a:lnTo>
                <a:lnTo>
                  <a:pt x="95" y="123"/>
                </a:lnTo>
                <a:lnTo>
                  <a:pt x="90" y="122"/>
                </a:lnTo>
                <a:lnTo>
                  <a:pt x="85" y="121"/>
                </a:lnTo>
                <a:lnTo>
                  <a:pt x="81" y="120"/>
                </a:lnTo>
                <a:lnTo>
                  <a:pt x="79" y="120"/>
                </a:lnTo>
                <a:lnTo>
                  <a:pt x="77" y="119"/>
                </a:lnTo>
                <a:lnTo>
                  <a:pt x="75" y="119"/>
                </a:lnTo>
                <a:lnTo>
                  <a:pt x="73" y="118"/>
                </a:lnTo>
                <a:lnTo>
                  <a:pt x="71" y="118"/>
                </a:lnTo>
                <a:lnTo>
                  <a:pt x="70" y="117"/>
                </a:lnTo>
                <a:lnTo>
                  <a:pt x="68" y="117"/>
                </a:lnTo>
                <a:lnTo>
                  <a:pt x="66" y="116"/>
                </a:lnTo>
                <a:lnTo>
                  <a:pt x="64" y="115"/>
                </a:lnTo>
                <a:lnTo>
                  <a:pt x="62" y="115"/>
                </a:lnTo>
                <a:lnTo>
                  <a:pt x="60" y="114"/>
                </a:lnTo>
                <a:lnTo>
                  <a:pt x="58" y="114"/>
                </a:lnTo>
                <a:lnTo>
                  <a:pt x="57" y="113"/>
                </a:lnTo>
                <a:lnTo>
                  <a:pt x="55" y="113"/>
                </a:lnTo>
                <a:lnTo>
                  <a:pt x="53" y="112"/>
                </a:lnTo>
                <a:lnTo>
                  <a:pt x="51" y="111"/>
                </a:lnTo>
                <a:lnTo>
                  <a:pt x="49" y="111"/>
                </a:lnTo>
                <a:lnTo>
                  <a:pt x="47" y="110"/>
                </a:lnTo>
                <a:lnTo>
                  <a:pt x="46" y="109"/>
                </a:lnTo>
                <a:lnTo>
                  <a:pt x="44" y="109"/>
                </a:lnTo>
                <a:lnTo>
                  <a:pt x="42" y="108"/>
                </a:lnTo>
                <a:lnTo>
                  <a:pt x="41" y="107"/>
                </a:lnTo>
                <a:lnTo>
                  <a:pt x="39" y="107"/>
                </a:lnTo>
                <a:lnTo>
                  <a:pt x="37" y="106"/>
                </a:lnTo>
                <a:lnTo>
                  <a:pt x="36" y="105"/>
                </a:lnTo>
                <a:lnTo>
                  <a:pt x="35" y="105"/>
                </a:lnTo>
                <a:lnTo>
                  <a:pt x="33" y="104"/>
                </a:lnTo>
                <a:lnTo>
                  <a:pt x="31" y="104"/>
                </a:lnTo>
                <a:lnTo>
                  <a:pt x="30" y="103"/>
                </a:lnTo>
                <a:lnTo>
                  <a:pt x="29" y="103"/>
                </a:lnTo>
                <a:lnTo>
                  <a:pt x="26" y="101"/>
                </a:lnTo>
                <a:lnTo>
                  <a:pt x="25" y="100"/>
                </a:lnTo>
                <a:lnTo>
                  <a:pt x="24" y="100"/>
                </a:lnTo>
                <a:lnTo>
                  <a:pt x="23" y="99"/>
                </a:lnTo>
                <a:lnTo>
                  <a:pt x="21" y="98"/>
                </a:lnTo>
                <a:lnTo>
                  <a:pt x="20" y="98"/>
                </a:lnTo>
                <a:lnTo>
                  <a:pt x="19" y="97"/>
                </a:lnTo>
                <a:lnTo>
                  <a:pt x="18" y="97"/>
                </a:lnTo>
                <a:lnTo>
                  <a:pt x="17" y="96"/>
                </a:lnTo>
                <a:lnTo>
                  <a:pt x="16" y="95"/>
                </a:lnTo>
                <a:lnTo>
                  <a:pt x="15" y="95"/>
                </a:lnTo>
                <a:lnTo>
                  <a:pt x="14" y="94"/>
                </a:lnTo>
                <a:lnTo>
                  <a:pt x="13" y="93"/>
                </a:lnTo>
                <a:lnTo>
                  <a:pt x="13" y="93"/>
                </a:lnTo>
                <a:lnTo>
                  <a:pt x="12" y="92"/>
                </a:lnTo>
                <a:lnTo>
                  <a:pt x="11" y="91"/>
                </a:lnTo>
                <a:lnTo>
                  <a:pt x="10" y="91"/>
                </a:lnTo>
                <a:lnTo>
                  <a:pt x="9" y="90"/>
                </a:lnTo>
                <a:lnTo>
                  <a:pt x="9" y="89"/>
                </a:lnTo>
                <a:lnTo>
                  <a:pt x="8" y="89"/>
                </a:lnTo>
                <a:lnTo>
                  <a:pt x="7" y="88"/>
                </a:lnTo>
                <a:lnTo>
                  <a:pt x="7" y="88"/>
                </a:lnTo>
                <a:lnTo>
                  <a:pt x="6" y="87"/>
                </a:lnTo>
                <a:lnTo>
                  <a:pt x="6" y="87"/>
                </a:lnTo>
                <a:lnTo>
                  <a:pt x="5" y="86"/>
                </a:lnTo>
                <a:lnTo>
                  <a:pt x="5" y="85"/>
                </a:lnTo>
                <a:lnTo>
                  <a:pt x="4" y="85"/>
                </a:lnTo>
                <a:lnTo>
                  <a:pt x="4" y="84"/>
                </a:lnTo>
                <a:lnTo>
                  <a:pt x="3" y="84"/>
                </a:lnTo>
                <a:lnTo>
                  <a:pt x="3" y="83"/>
                </a:lnTo>
                <a:lnTo>
                  <a:pt x="3" y="83"/>
                </a:lnTo>
                <a:lnTo>
                  <a:pt x="2" y="81"/>
                </a:lnTo>
                <a:lnTo>
                  <a:pt x="2" y="79"/>
                </a:lnTo>
                <a:lnTo>
                  <a:pt x="1" y="77"/>
                </a:lnTo>
                <a:lnTo>
                  <a:pt x="1" y="75"/>
                </a:lnTo>
                <a:lnTo>
                  <a:pt x="1" y="72"/>
                </a:lnTo>
                <a:lnTo>
                  <a:pt x="1" y="69"/>
                </a:lnTo>
                <a:lnTo>
                  <a:pt x="1" y="66"/>
                </a:lnTo>
                <a:lnTo>
                  <a:pt x="1" y="62"/>
                </a:lnTo>
                <a:lnTo>
                  <a:pt x="0" y="59"/>
                </a:lnTo>
                <a:lnTo>
                  <a:pt x="0" y="55"/>
                </a:lnTo>
                <a:lnTo>
                  <a:pt x="0" y="51"/>
                </a:lnTo>
                <a:lnTo>
                  <a:pt x="0" y="47"/>
                </a:lnTo>
                <a:lnTo>
                  <a:pt x="0" y="43"/>
                </a:lnTo>
                <a:lnTo>
                  <a:pt x="0" y="39"/>
                </a:lnTo>
                <a:lnTo>
                  <a:pt x="0" y="35"/>
                </a:lnTo>
                <a:lnTo>
                  <a:pt x="0" y="31"/>
                </a:lnTo>
                <a:lnTo>
                  <a:pt x="0" y="28"/>
                </a:lnTo>
                <a:lnTo>
                  <a:pt x="0" y="24"/>
                </a:lnTo>
                <a:lnTo>
                  <a:pt x="0" y="21"/>
                </a:lnTo>
                <a:lnTo>
                  <a:pt x="0" y="17"/>
                </a:lnTo>
                <a:lnTo>
                  <a:pt x="0" y="15"/>
                </a:lnTo>
                <a:lnTo>
                  <a:pt x="0" y="12"/>
                </a:lnTo>
                <a:lnTo>
                  <a:pt x="0" y="10"/>
                </a:lnTo>
                <a:lnTo>
                  <a:pt x="0" y="8"/>
                </a:lnTo>
                <a:lnTo>
                  <a:pt x="0" y="6"/>
                </a:lnTo>
                <a:lnTo>
                  <a:pt x="0" y="5"/>
                </a:lnTo>
                <a:lnTo>
                  <a:pt x="0" y="5"/>
                </a:lnTo>
                <a:lnTo>
                  <a:pt x="0" y="5"/>
                </a:lnTo>
                <a:lnTo>
                  <a:pt x="0" y="5"/>
                </a:lnTo>
                <a:lnTo>
                  <a:pt x="0" y="6"/>
                </a:lnTo>
                <a:lnTo>
                  <a:pt x="0" y="8"/>
                </a:lnTo>
                <a:lnTo>
                  <a:pt x="35" y="7"/>
                </a:lnTo>
                <a:lnTo>
                  <a:pt x="53" y="7"/>
                </a:lnTo>
                <a:lnTo>
                  <a:pt x="71" y="7"/>
                </a:lnTo>
                <a:lnTo>
                  <a:pt x="89" y="7"/>
                </a:lnTo>
                <a:lnTo>
                  <a:pt x="107" y="7"/>
                </a:lnTo>
                <a:lnTo>
                  <a:pt x="125" y="7"/>
                </a:lnTo>
                <a:lnTo>
                  <a:pt x="143" y="8"/>
                </a:lnTo>
                <a:lnTo>
                  <a:pt x="160" y="8"/>
                </a:lnTo>
                <a:lnTo>
                  <a:pt x="178" y="8"/>
                </a:lnTo>
                <a:lnTo>
                  <a:pt x="196" y="8"/>
                </a:lnTo>
                <a:lnTo>
                  <a:pt x="214" y="8"/>
                </a:lnTo>
                <a:lnTo>
                  <a:pt x="232" y="8"/>
                </a:lnTo>
                <a:lnTo>
                  <a:pt x="249" y="8"/>
                </a:lnTo>
                <a:lnTo>
                  <a:pt x="267" y="8"/>
                </a:lnTo>
                <a:lnTo>
                  <a:pt x="285" y="9"/>
                </a:lnTo>
                <a:lnTo>
                  <a:pt x="303" y="9"/>
                </a:lnTo>
                <a:lnTo>
                  <a:pt x="321" y="9"/>
                </a:lnTo>
                <a:lnTo>
                  <a:pt x="339" y="9"/>
                </a:lnTo>
                <a:lnTo>
                  <a:pt x="357" y="9"/>
                </a:lnTo>
                <a:lnTo>
                  <a:pt x="375" y="9"/>
                </a:lnTo>
                <a:lnTo>
                  <a:pt x="392" y="9"/>
                </a:lnTo>
                <a:lnTo>
                  <a:pt x="410" y="9"/>
                </a:lnTo>
                <a:lnTo>
                  <a:pt x="428" y="9"/>
                </a:lnTo>
                <a:lnTo>
                  <a:pt x="446" y="9"/>
                </a:lnTo>
                <a:lnTo>
                  <a:pt x="464" y="9"/>
                </a:lnTo>
                <a:lnTo>
                  <a:pt x="482" y="9"/>
                </a:lnTo>
                <a:lnTo>
                  <a:pt x="499" y="9"/>
                </a:lnTo>
                <a:lnTo>
                  <a:pt x="517" y="9"/>
                </a:lnTo>
                <a:lnTo>
                  <a:pt x="535" y="10"/>
                </a:lnTo>
                <a:lnTo>
                  <a:pt x="553" y="10"/>
                </a:lnTo>
                <a:lnTo>
                  <a:pt x="571" y="10"/>
                </a:ln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 cap="rnd" cmpd="sng">
            <a:noFill/>
            <a:prstDash val="solid"/>
            <a:round/>
            <a:headEnd/>
            <a:tailEnd/>
          </a:ln>
          <a:effectLst/>
          <a:extLst/>
        </p:spPr>
        <p:txBody>
          <a:bodyPr lIns="130585" tIns="65293" rIns="130585" bIns="65293"/>
          <a:lstStyle/>
          <a:p>
            <a:pPr>
              <a:defRPr/>
            </a:pPr>
            <a:endParaRPr lang="en-US">
              <a:latin typeface="Calibri" charset="0"/>
              <a:ea typeface="ＭＳ Ｐゴシック" charset="0"/>
            </a:endParaRPr>
          </a:p>
        </p:txBody>
      </p:sp>
      <p:sp>
        <p:nvSpPr>
          <p:cNvPr id="44" name="Freeform 19"/>
          <p:cNvSpPr>
            <a:spLocks/>
          </p:cNvSpPr>
          <p:nvPr/>
        </p:nvSpPr>
        <p:spPr bwMode="auto">
          <a:xfrm>
            <a:off x="3457747" y="2162329"/>
            <a:ext cx="385212" cy="77145"/>
          </a:xfrm>
          <a:custGeom>
            <a:avLst/>
            <a:gdLst>
              <a:gd name="T0" fmla="*/ 315 w 573"/>
              <a:gd name="T1" fmla="*/ 126 h 127"/>
              <a:gd name="T2" fmla="*/ 344 w 573"/>
              <a:gd name="T3" fmla="*/ 125 h 127"/>
              <a:gd name="T4" fmla="*/ 371 w 573"/>
              <a:gd name="T5" fmla="*/ 123 h 127"/>
              <a:gd name="T6" fmla="*/ 397 w 573"/>
              <a:gd name="T7" fmla="*/ 121 h 127"/>
              <a:gd name="T8" fmla="*/ 422 w 573"/>
              <a:gd name="T9" fmla="*/ 118 h 127"/>
              <a:gd name="T10" fmla="*/ 446 w 573"/>
              <a:gd name="T11" fmla="*/ 115 h 127"/>
              <a:gd name="T12" fmla="*/ 468 w 573"/>
              <a:gd name="T13" fmla="*/ 112 h 127"/>
              <a:gd name="T14" fmla="*/ 488 w 573"/>
              <a:gd name="T15" fmla="*/ 108 h 127"/>
              <a:gd name="T16" fmla="*/ 511 w 573"/>
              <a:gd name="T17" fmla="*/ 102 h 127"/>
              <a:gd name="T18" fmla="*/ 527 w 573"/>
              <a:gd name="T19" fmla="*/ 97 h 127"/>
              <a:gd name="T20" fmla="*/ 540 w 573"/>
              <a:gd name="T21" fmla="*/ 92 h 127"/>
              <a:gd name="T22" fmla="*/ 552 w 573"/>
              <a:gd name="T23" fmla="*/ 86 h 127"/>
              <a:gd name="T24" fmla="*/ 561 w 573"/>
              <a:gd name="T25" fmla="*/ 80 h 127"/>
              <a:gd name="T26" fmla="*/ 567 w 573"/>
              <a:gd name="T27" fmla="*/ 74 h 127"/>
              <a:gd name="T28" fmla="*/ 571 w 573"/>
              <a:gd name="T29" fmla="*/ 68 h 127"/>
              <a:gd name="T30" fmla="*/ 572 w 573"/>
              <a:gd name="T31" fmla="*/ 60 h 127"/>
              <a:gd name="T32" fmla="*/ 568 w 573"/>
              <a:gd name="T33" fmla="*/ 54 h 127"/>
              <a:gd name="T34" fmla="*/ 563 w 573"/>
              <a:gd name="T35" fmla="*/ 47 h 127"/>
              <a:gd name="T36" fmla="*/ 554 w 573"/>
              <a:gd name="T37" fmla="*/ 41 h 127"/>
              <a:gd name="T38" fmla="*/ 544 w 573"/>
              <a:gd name="T39" fmla="*/ 36 h 127"/>
              <a:gd name="T40" fmla="*/ 530 w 573"/>
              <a:gd name="T41" fmla="*/ 30 h 127"/>
              <a:gd name="T42" fmla="*/ 515 w 573"/>
              <a:gd name="T43" fmla="*/ 25 h 127"/>
              <a:gd name="T44" fmla="*/ 498 w 573"/>
              <a:gd name="T45" fmla="*/ 21 h 127"/>
              <a:gd name="T46" fmla="*/ 473 w 573"/>
              <a:gd name="T47" fmla="*/ 15 h 127"/>
              <a:gd name="T48" fmla="*/ 452 w 573"/>
              <a:gd name="T49" fmla="*/ 12 h 127"/>
              <a:gd name="T50" fmla="*/ 428 w 573"/>
              <a:gd name="T51" fmla="*/ 8 h 127"/>
              <a:gd name="T52" fmla="*/ 404 w 573"/>
              <a:gd name="T53" fmla="*/ 6 h 127"/>
              <a:gd name="T54" fmla="*/ 378 w 573"/>
              <a:gd name="T55" fmla="*/ 3 h 127"/>
              <a:gd name="T56" fmla="*/ 350 w 573"/>
              <a:gd name="T57" fmla="*/ 2 h 127"/>
              <a:gd name="T58" fmla="*/ 322 w 573"/>
              <a:gd name="T59" fmla="*/ 1 h 127"/>
              <a:gd name="T60" fmla="*/ 293 w 573"/>
              <a:gd name="T61" fmla="*/ 0 h 127"/>
              <a:gd name="T62" fmla="*/ 257 w 573"/>
              <a:gd name="T63" fmla="*/ 0 h 127"/>
              <a:gd name="T64" fmla="*/ 228 w 573"/>
              <a:gd name="T65" fmla="*/ 1 h 127"/>
              <a:gd name="T66" fmla="*/ 201 w 573"/>
              <a:gd name="T67" fmla="*/ 3 h 127"/>
              <a:gd name="T68" fmla="*/ 175 w 573"/>
              <a:gd name="T69" fmla="*/ 5 h 127"/>
              <a:gd name="T70" fmla="*/ 150 w 573"/>
              <a:gd name="T71" fmla="*/ 8 h 127"/>
              <a:gd name="T72" fmla="*/ 126 w 573"/>
              <a:gd name="T73" fmla="*/ 11 h 127"/>
              <a:gd name="T74" fmla="*/ 104 w 573"/>
              <a:gd name="T75" fmla="*/ 14 h 127"/>
              <a:gd name="T76" fmla="*/ 84 w 573"/>
              <a:gd name="T77" fmla="*/ 19 h 127"/>
              <a:gd name="T78" fmla="*/ 61 w 573"/>
              <a:gd name="T79" fmla="*/ 24 h 127"/>
              <a:gd name="T80" fmla="*/ 45 w 573"/>
              <a:gd name="T81" fmla="*/ 29 h 127"/>
              <a:gd name="T82" fmla="*/ 31 w 573"/>
              <a:gd name="T83" fmla="*/ 34 h 127"/>
              <a:gd name="T84" fmla="*/ 20 w 573"/>
              <a:gd name="T85" fmla="*/ 40 h 127"/>
              <a:gd name="T86" fmla="*/ 11 w 573"/>
              <a:gd name="T87" fmla="*/ 46 h 127"/>
              <a:gd name="T88" fmla="*/ 4 w 573"/>
              <a:gd name="T89" fmla="*/ 52 h 127"/>
              <a:gd name="T90" fmla="*/ 1 w 573"/>
              <a:gd name="T91" fmla="*/ 58 h 127"/>
              <a:gd name="T92" fmla="*/ 0 w 573"/>
              <a:gd name="T93" fmla="*/ 66 h 127"/>
              <a:gd name="T94" fmla="*/ 3 w 573"/>
              <a:gd name="T95" fmla="*/ 73 h 127"/>
              <a:gd name="T96" fmla="*/ 9 w 573"/>
              <a:gd name="T97" fmla="*/ 79 h 127"/>
              <a:gd name="T98" fmla="*/ 17 w 573"/>
              <a:gd name="T99" fmla="*/ 85 h 127"/>
              <a:gd name="T100" fmla="*/ 28 w 573"/>
              <a:gd name="T101" fmla="*/ 90 h 127"/>
              <a:gd name="T102" fmla="*/ 42 w 573"/>
              <a:gd name="T103" fmla="*/ 96 h 127"/>
              <a:gd name="T104" fmla="*/ 57 w 573"/>
              <a:gd name="T105" fmla="*/ 101 h 127"/>
              <a:gd name="T106" fmla="*/ 74 w 573"/>
              <a:gd name="T107" fmla="*/ 105 h 127"/>
              <a:gd name="T108" fmla="*/ 99 w 573"/>
              <a:gd name="T109" fmla="*/ 111 h 127"/>
              <a:gd name="T110" fmla="*/ 120 w 573"/>
              <a:gd name="T111" fmla="*/ 114 h 127"/>
              <a:gd name="T112" fmla="*/ 144 w 573"/>
              <a:gd name="T113" fmla="*/ 117 h 127"/>
              <a:gd name="T114" fmla="*/ 168 w 573"/>
              <a:gd name="T115" fmla="*/ 120 h 127"/>
              <a:gd name="T116" fmla="*/ 194 w 573"/>
              <a:gd name="T117" fmla="*/ 123 h 127"/>
              <a:gd name="T118" fmla="*/ 221 w 573"/>
              <a:gd name="T119" fmla="*/ 124 h 127"/>
              <a:gd name="T120" fmla="*/ 250 w 573"/>
              <a:gd name="T121" fmla="*/ 125 h 127"/>
              <a:gd name="T122" fmla="*/ 278 w 573"/>
              <a:gd name="T123" fmla="*/ 126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73" h="127">
                <a:moveTo>
                  <a:pt x="286" y="126"/>
                </a:moveTo>
                <a:lnTo>
                  <a:pt x="300" y="126"/>
                </a:lnTo>
                <a:lnTo>
                  <a:pt x="308" y="126"/>
                </a:lnTo>
                <a:lnTo>
                  <a:pt x="315" y="126"/>
                </a:lnTo>
                <a:lnTo>
                  <a:pt x="322" y="125"/>
                </a:lnTo>
                <a:lnTo>
                  <a:pt x="330" y="125"/>
                </a:lnTo>
                <a:lnTo>
                  <a:pt x="336" y="125"/>
                </a:lnTo>
                <a:lnTo>
                  <a:pt x="344" y="125"/>
                </a:lnTo>
                <a:lnTo>
                  <a:pt x="350" y="124"/>
                </a:lnTo>
                <a:lnTo>
                  <a:pt x="357" y="124"/>
                </a:lnTo>
                <a:lnTo>
                  <a:pt x="364" y="123"/>
                </a:lnTo>
                <a:lnTo>
                  <a:pt x="371" y="123"/>
                </a:lnTo>
                <a:lnTo>
                  <a:pt x="378" y="123"/>
                </a:lnTo>
                <a:lnTo>
                  <a:pt x="384" y="122"/>
                </a:lnTo>
                <a:lnTo>
                  <a:pt x="391" y="121"/>
                </a:lnTo>
                <a:lnTo>
                  <a:pt x="397" y="121"/>
                </a:lnTo>
                <a:lnTo>
                  <a:pt x="404" y="120"/>
                </a:lnTo>
                <a:lnTo>
                  <a:pt x="410" y="120"/>
                </a:lnTo>
                <a:lnTo>
                  <a:pt x="416" y="119"/>
                </a:lnTo>
                <a:lnTo>
                  <a:pt x="422" y="118"/>
                </a:lnTo>
                <a:lnTo>
                  <a:pt x="428" y="117"/>
                </a:lnTo>
                <a:lnTo>
                  <a:pt x="434" y="117"/>
                </a:lnTo>
                <a:lnTo>
                  <a:pt x="440" y="116"/>
                </a:lnTo>
                <a:lnTo>
                  <a:pt x="446" y="115"/>
                </a:lnTo>
                <a:lnTo>
                  <a:pt x="452" y="114"/>
                </a:lnTo>
                <a:lnTo>
                  <a:pt x="457" y="113"/>
                </a:lnTo>
                <a:lnTo>
                  <a:pt x="462" y="113"/>
                </a:lnTo>
                <a:lnTo>
                  <a:pt x="468" y="112"/>
                </a:lnTo>
                <a:lnTo>
                  <a:pt x="473" y="111"/>
                </a:lnTo>
                <a:lnTo>
                  <a:pt x="478" y="110"/>
                </a:lnTo>
                <a:lnTo>
                  <a:pt x="483" y="109"/>
                </a:lnTo>
                <a:lnTo>
                  <a:pt x="488" y="108"/>
                </a:lnTo>
                <a:lnTo>
                  <a:pt x="498" y="105"/>
                </a:lnTo>
                <a:lnTo>
                  <a:pt x="502" y="104"/>
                </a:lnTo>
                <a:lnTo>
                  <a:pt x="506" y="103"/>
                </a:lnTo>
                <a:lnTo>
                  <a:pt x="511" y="102"/>
                </a:lnTo>
                <a:lnTo>
                  <a:pt x="515" y="101"/>
                </a:lnTo>
                <a:lnTo>
                  <a:pt x="519" y="99"/>
                </a:lnTo>
                <a:lnTo>
                  <a:pt x="523" y="98"/>
                </a:lnTo>
                <a:lnTo>
                  <a:pt x="527" y="97"/>
                </a:lnTo>
                <a:lnTo>
                  <a:pt x="530" y="96"/>
                </a:lnTo>
                <a:lnTo>
                  <a:pt x="534" y="94"/>
                </a:lnTo>
                <a:lnTo>
                  <a:pt x="537" y="93"/>
                </a:lnTo>
                <a:lnTo>
                  <a:pt x="540" y="92"/>
                </a:lnTo>
                <a:lnTo>
                  <a:pt x="544" y="90"/>
                </a:lnTo>
                <a:lnTo>
                  <a:pt x="546" y="89"/>
                </a:lnTo>
                <a:lnTo>
                  <a:pt x="549" y="87"/>
                </a:lnTo>
                <a:lnTo>
                  <a:pt x="552" y="86"/>
                </a:lnTo>
                <a:lnTo>
                  <a:pt x="554" y="85"/>
                </a:lnTo>
                <a:lnTo>
                  <a:pt x="557" y="83"/>
                </a:lnTo>
                <a:lnTo>
                  <a:pt x="559" y="82"/>
                </a:lnTo>
                <a:lnTo>
                  <a:pt x="561" y="80"/>
                </a:lnTo>
                <a:lnTo>
                  <a:pt x="563" y="79"/>
                </a:lnTo>
                <a:lnTo>
                  <a:pt x="564" y="77"/>
                </a:lnTo>
                <a:lnTo>
                  <a:pt x="566" y="76"/>
                </a:lnTo>
                <a:lnTo>
                  <a:pt x="567" y="74"/>
                </a:lnTo>
                <a:lnTo>
                  <a:pt x="568" y="73"/>
                </a:lnTo>
                <a:lnTo>
                  <a:pt x="570" y="71"/>
                </a:lnTo>
                <a:lnTo>
                  <a:pt x="570" y="69"/>
                </a:lnTo>
                <a:lnTo>
                  <a:pt x="571" y="68"/>
                </a:lnTo>
                <a:lnTo>
                  <a:pt x="572" y="66"/>
                </a:lnTo>
                <a:lnTo>
                  <a:pt x="572" y="65"/>
                </a:lnTo>
                <a:lnTo>
                  <a:pt x="572" y="63"/>
                </a:lnTo>
                <a:lnTo>
                  <a:pt x="572" y="60"/>
                </a:lnTo>
                <a:lnTo>
                  <a:pt x="571" y="58"/>
                </a:lnTo>
                <a:lnTo>
                  <a:pt x="570" y="57"/>
                </a:lnTo>
                <a:lnTo>
                  <a:pt x="570" y="55"/>
                </a:lnTo>
                <a:lnTo>
                  <a:pt x="568" y="54"/>
                </a:lnTo>
                <a:lnTo>
                  <a:pt x="567" y="52"/>
                </a:lnTo>
                <a:lnTo>
                  <a:pt x="566" y="51"/>
                </a:lnTo>
                <a:lnTo>
                  <a:pt x="564" y="49"/>
                </a:lnTo>
                <a:lnTo>
                  <a:pt x="563" y="47"/>
                </a:lnTo>
                <a:lnTo>
                  <a:pt x="561" y="46"/>
                </a:lnTo>
                <a:lnTo>
                  <a:pt x="559" y="45"/>
                </a:lnTo>
                <a:lnTo>
                  <a:pt x="557" y="43"/>
                </a:lnTo>
                <a:lnTo>
                  <a:pt x="554" y="41"/>
                </a:lnTo>
                <a:lnTo>
                  <a:pt x="552" y="40"/>
                </a:lnTo>
                <a:lnTo>
                  <a:pt x="549" y="39"/>
                </a:lnTo>
                <a:lnTo>
                  <a:pt x="546" y="37"/>
                </a:lnTo>
                <a:lnTo>
                  <a:pt x="544" y="36"/>
                </a:lnTo>
                <a:lnTo>
                  <a:pt x="540" y="34"/>
                </a:lnTo>
                <a:lnTo>
                  <a:pt x="537" y="33"/>
                </a:lnTo>
                <a:lnTo>
                  <a:pt x="534" y="31"/>
                </a:lnTo>
                <a:lnTo>
                  <a:pt x="530" y="30"/>
                </a:lnTo>
                <a:lnTo>
                  <a:pt x="527" y="29"/>
                </a:lnTo>
                <a:lnTo>
                  <a:pt x="523" y="28"/>
                </a:lnTo>
                <a:lnTo>
                  <a:pt x="519" y="27"/>
                </a:lnTo>
                <a:lnTo>
                  <a:pt x="515" y="25"/>
                </a:lnTo>
                <a:lnTo>
                  <a:pt x="511" y="24"/>
                </a:lnTo>
                <a:lnTo>
                  <a:pt x="506" y="23"/>
                </a:lnTo>
                <a:lnTo>
                  <a:pt x="502" y="22"/>
                </a:lnTo>
                <a:lnTo>
                  <a:pt x="498" y="21"/>
                </a:lnTo>
                <a:lnTo>
                  <a:pt x="493" y="19"/>
                </a:lnTo>
                <a:lnTo>
                  <a:pt x="488" y="19"/>
                </a:lnTo>
                <a:lnTo>
                  <a:pt x="478" y="16"/>
                </a:lnTo>
                <a:lnTo>
                  <a:pt x="473" y="15"/>
                </a:lnTo>
                <a:lnTo>
                  <a:pt x="468" y="14"/>
                </a:lnTo>
                <a:lnTo>
                  <a:pt x="462" y="13"/>
                </a:lnTo>
                <a:lnTo>
                  <a:pt x="457" y="13"/>
                </a:lnTo>
                <a:lnTo>
                  <a:pt x="452" y="12"/>
                </a:lnTo>
                <a:lnTo>
                  <a:pt x="446" y="11"/>
                </a:lnTo>
                <a:lnTo>
                  <a:pt x="440" y="10"/>
                </a:lnTo>
                <a:lnTo>
                  <a:pt x="434" y="9"/>
                </a:lnTo>
                <a:lnTo>
                  <a:pt x="428" y="8"/>
                </a:lnTo>
                <a:lnTo>
                  <a:pt x="422" y="8"/>
                </a:lnTo>
                <a:lnTo>
                  <a:pt x="416" y="7"/>
                </a:lnTo>
                <a:lnTo>
                  <a:pt x="410" y="6"/>
                </a:lnTo>
                <a:lnTo>
                  <a:pt x="404" y="6"/>
                </a:lnTo>
                <a:lnTo>
                  <a:pt x="397" y="5"/>
                </a:lnTo>
                <a:lnTo>
                  <a:pt x="391" y="5"/>
                </a:lnTo>
                <a:lnTo>
                  <a:pt x="384" y="4"/>
                </a:lnTo>
                <a:lnTo>
                  <a:pt x="378" y="3"/>
                </a:lnTo>
                <a:lnTo>
                  <a:pt x="371" y="3"/>
                </a:lnTo>
                <a:lnTo>
                  <a:pt x="364" y="3"/>
                </a:lnTo>
                <a:lnTo>
                  <a:pt x="357" y="2"/>
                </a:lnTo>
                <a:lnTo>
                  <a:pt x="350" y="2"/>
                </a:lnTo>
                <a:lnTo>
                  <a:pt x="344" y="1"/>
                </a:lnTo>
                <a:lnTo>
                  <a:pt x="336" y="1"/>
                </a:lnTo>
                <a:lnTo>
                  <a:pt x="330" y="1"/>
                </a:lnTo>
                <a:lnTo>
                  <a:pt x="322" y="1"/>
                </a:lnTo>
                <a:lnTo>
                  <a:pt x="315" y="0"/>
                </a:lnTo>
                <a:lnTo>
                  <a:pt x="308" y="0"/>
                </a:lnTo>
                <a:lnTo>
                  <a:pt x="300" y="0"/>
                </a:lnTo>
                <a:lnTo>
                  <a:pt x="293" y="0"/>
                </a:lnTo>
                <a:lnTo>
                  <a:pt x="286" y="0"/>
                </a:lnTo>
                <a:lnTo>
                  <a:pt x="271" y="0"/>
                </a:lnTo>
                <a:lnTo>
                  <a:pt x="264" y="0"/>
                </a:lnTo>
                <a:lnTo>
                  <a:pt x="257" y="0"/>
                </a:lnTo>
                <a:lnTo>
                  <a:pt x="250" y="1"/>
                </a:lnTo>
                <a:lnTo>
                  <a:pt x="242" y="1"/>
                </a:lnTo>
                <a:lnTo>
                  <a:pt x="235" y="1"/>
                </a:lnTo>
                <a:lnTo>
                  <a:pt x="228" y="1"/>
                </a:lnTo>
                <a:lnTo>
                  <a:pt x="221" y="2"/>
                </a:lnTo>
                <a:lnTo>
                  <a:pt x="214" y="2"/>
                </a:lnTo>
                <a:lnTo>
                  <a:pt x="208" y="3"/>
                </a:lnTo>
                <a:lnTo>
                  <a:pt x="201" y="3"/>
                </a:lnTo>
                <a:lnTo>
                  <a:pt x="194" y="3"/>
                </a:lnTo>
                <a:lnTo>
                  <a:pt x="188" y="4"/>
                </a:lnTo>
                <a:lnTo>
                  <a:pt x="181" y="5"/>
                </a:lnTo>
                <a:lnTo>
                  <a:pt x="175" y="5"/>
                </a:lnTo>
                <a:lnTo>
                  <a:pt x="168" y="6"/>
                </a:lnTo>
                <a:lnTo>
                  <a:pt x="162" y="6"/>
                </a:lnTo>
                <a:lnTo>
                  <a:pt x="156" y="7"/>
                </a:lnTo>
                <a:lnTo>
                  <a:pt x="150" y="8"/>
                </a:lnTo>
                <a:lnTo>
                  <a:pt x="144" y="8"/>
                </a:lnTo>
                <a:lnTo>
                  <a:pt x="138" y="9"/>
                </a:lnTo>
                <a:lnTo>
                  <a:pt x="132" y="10"/>
                </a:lnTo>
                <a:lnTo>
                  <a:pt x="126" y="11"/>
                </a:lnTo>
                <a:lnTo>
                  <a:pt x="120" y="12"/>
                </a:lnTo>
                <a:lnTo>
                  <a:pt x="115" y="13"/>
                </a:lnTo>
                <a:lnTo>
                  <a:pt x="109" y="13"/>
                </a:lnTo>
                <a:lnTo>
                  <a:pt x="104" y="14"/>
                </a:lnTo>
                <a:lnTo>
                  <a:pt x="99" y="15"/>
                </a:lnTo>
                <a:lnTo>
                  <a:pt x="94" y="16"/>
                </a:lnTo>
                <a:lnTo>
                  <a:pt x="89" y="17"/>
                </a:lnTo>
                <a:lnTo>
                  <a:pt x="84" y="19"/>
                </a:lnTo>
                <a:lnTo>
                  <a:pt x="74" y="21"/>
                </a:lnTo>
                <a:lnTo>
                  <a:pt x="70" y="22"/>
                </a:lnTo>
                <a:lnTo>
                  <a:pt x="65" y="23"/>
                </a:lnTo>
                <a:lnTo>
                  <a:pt x="61" y="24"/>
                </a:lnTo>
                <a:lnTo>
                  <a:pt x="57" y="25"/>
                </a:lnTo>
                <a:lnTo>
                  <a:pt x="53" y="27"/>
                </a:lnTo>
                <a:lnTo>
                  <a:pt x="49" y="28"/>
                </a:lnTo>
                <a:lnTo>
                  <a:pt x="45" y="29"/>
                </a:lnTo>
                <a:lnTo>
                  <a:pt x="42" y="30"/>
                </a:lnTo>
                <a:lnTo>
                  <a:pt x="38" y="31"/>
                </a:lnTo>
                <a:lnTo>
                  <a:pt x="34" y="33"/>
                </a:lnTo>
                <a:lnTo>
                  <a:pt x="31" y="34"/>
                </a:lnTo>
                <a:lnTo>
                  <a:pt x="28" y="36"/>
                </a:lnTo>
                <a:lnTo>
                  <a:pt x="25" y="37"/>
                </a:lnTo>
                <a:lnTo>
                  <a:pt x="22" y="39"/>
                </a:lnTo>
                <a:lnTo>
                  <a:pt x="20" y="40"/>
                </a:lnTo>
                <a:lnTo>
                  <a:pt x="17" y="41"/>
                </a:lnTo>
                <a:lnTo>
                  <a:pt x="15" y="43"/>
                </a:lnTo>
                <a:lnTo>
                  <a:pt x="13" y="45"/>
                </a:lnTo>
                <a:lnTo>
                  <a:pt x="11" y="46"/>
                </a:lnTo>
                <a:lnTo>
                  <a:pt x="9" y="47"/>
                </a:lnTo>
                <a:lnTo>
                  <a:pt x="7" y="49"/>
                </a:lnTo>
                <a:lnTo>
                  <a:pt x="6" y="51"/>
                </a:lnTo>
                <a:lnTo>
                  <a:pt x="4" y="52"/>
                </a:lnTo>
                <a:lnTo>
                  <a:pt x="3" y="54"/>
                </a:lnTo>
                <a:lnTo>
                  <a:pt x="2" y="55"/>
                </a:lnTo>
                <a:lnTo>
                  <a:pt x="1" y="57"/>
                </a:lnTo>
                <a:lnTo>
                  <a:pt x="1" y="58"/>
                </a:lnTo>
                <a:lnTo>
                  <a:pt x="0" y="60"/>
                </a:lnTo>
                <a:lnTo>
                  <a:pt x="0" y="61"/>
                </a:lnTo>
                <a:lnTo>
                  <a:pt x="0" y="63"/>
                </a:lnTo>
                <a:lnTo>
                  <a:pt x="0" y="66"/>
                </a:lnTo>
                <a:lnTo>
                  <a:pt x="1" y="68"/>
                </a:lnTo>
                <a:lnTo>
                  <a:pt x="1" y="69"/>
                </a:lnTo>
                <a:lnTo>
                  <a:pt x="2" y="71"/>
                </a:lnTo>
                <a:lnTo>
                  <a:pt x="3" y="73"/>
                </a:lnTo>
                <a:lnTo>
                  <a:pt x="4" y="74"/>
                </a:lnTo>
                <a:lnTo>
                  <a:pt x="6" y="76"/>
                </a:lnTo>
                <a:lnTo>
                  <a:pt x="7" y="77"/>
                </a:lnTo>
                <a:lnTo>
                  <a:pt x="9" y="79"/>
                </a:lnTo>
                <a:lnTo>
                  <a:pt x="11" y="80"/>
                </a:lnTo>
                <a:lnTo>
                  <a:pt x="13" y="82"/>
                </a:lnTo>
                <a:lnTo>
                  <a:pt x="15" y="83"/>
                </a:lnTo>
                <a:lnTo>
                  <a:pt x="17" y="85"/>
                </a:lnTo>
                <a:lnTo>
                  <a:pt x="20" y="86"/>
                </a:lnTo>
                <a:lnTo>
                  <a:pt x="22" y="87"/>
                </a:lnTo>
                <a:lnTo>
                  <a:pt x="25" y="89"/>
                </a:lnTo>
                <a:lnTo>
                  <a:pt x="28" y="90"/>
                </a:lnTo>
                <a:lnTo>
                  <a:pt x="31" y="92"/>
                </a:lnTo>
                <a:lnTo>
                  <a:pt x="34" y="93"/>
                </a:lnTo>
                <a:lnTo>
                  <a:pt x="38" y="94"/>
                </a:lnTo>
                <a:lnTo>
                  <a:pt x="42" y="96"/>
                </a:lnTo>
                <a:lnTo>
                  <a:pt x="45" y="97"/>
                </a:lnTo>
                <a:lnTo>
                  <a:pt x="49" y="98"/>
                </a:lnTo>
                <a:lnTo>
                  <a:pt x="53" y="99"/>
                </a:lnTo>
                <a:lnTo>
                  <a:pt x="57" y="101"/>
                </a:lnTo>
                <a:lnTo>
                  <a:pt x="61" y="102"/>
                </a:lnTo>
                <a:lnTo>
                  <a:pt x="65" y="103"/>
                </a:lnTo>
                <a:lnTo>
                  <a:pt x="70" y="104"/>
                </a:lnTo>
                <a:lnTo>
                  <a:pt x="74" y="105"/>
                </a:lnTo>
                <a:lnTo>
                  <a:pt x="79" y="107"/>
                </a:lnTo>
                <a:lnTo>
                  <a:pt x="84" y="108"/>
                </a:lnTo>
                <a:lnTo>
                  <a:pt x="94" y="110"/>
                </a:lnTo>
                <a:lnTo>
                  <a:pt x="99" y="111"/>
                </a:lnTo>
                <a:lnTo>
                  <a:pt x="104" y="112"/>
                </a:lnTo>
                <a:lnTo>
                  <a:pt x="109" y="113"/>
                </a:lnTo>
                <a:lnTo>
                  <a:pt x="115" y="113"/>
                </a:lnTo>
                <a:lnTo>
                  <a:pt x="120" y="114"/>
                </a:lnTo>
                <a:lnTo>
                  <a:pt x="126" y="115"/>
                </a:lnTo>
                <a:lnTo>
                  <a:pt x="132" y="116"/>
                </a:lnTo>
                <a:lnTo>
                  <a:pt x="138" y="117"/>
                </a:lnTo>
                <a:lnTo>
                  <a:pt x="144" y="117"/>
                </a:lnTo>
                <a:lnTo>
                  <a:pt x="150" y="118"/>
                </a:lnTo>
                <a:lnTo>
                  <a:pt x="156" y="119"/>
                </a:lnTo>
                <a:lnTo>
                  <a:pt x="162" y="120"/>
                </a:lnTo>
                <a:lnTo>
                  <a:pt x="168" y="120"/>
                </a:lnTo>
                <a:lnTo>
                  <a:pt x="175" y="121"/>
                </a:lnTo>
                <a:lnTo>
                  <a:pt x="181" y="121"/>
                </a:lnTo>
                <a:lnTo>
                  <a:pt x="188" y="122"/>
                </a:lnTo>
                <a:lnTo>
                  <a:pt x="194" y="123"/>
                </a:lnTo>
                <a:lnTo>
                  <a:pt x="201" y="123"/>
                </a:lnTo>
                <a:lnTo>
                  <a:pt x="208" y="123"/>
                </a:lnTo>
                <a:lnTo>
                  <a:pt x="214" y="124"/>
                </a:lnTo>
                <a:lnTo>
                  <a:pt x="221" y="124"/>
                </a:lnTo>
                <a:lnTo>
                  <a:pt x="228" y="125"/>
                </a:lnTo>
                <a:lnTo>
                  <a:pt x="235" y="125"/>
                </a:lnTo>
                <a:lnTo>
                  <a:pt x="242" y="125"/>
                </a:lnTo>
                <a:lnTo>
                  <a:pt x="250" y="125"/>
                </a:lnTo>
                <a:lnTo>
                  <a:pt x="257" y="126"/>
                </a:lnTo>
                <a:lnTo>
                  <a:pt x="264" y="126"/>
                </a:lnTo>
                <a:lnTo>
                  <a:pt x="271" y="126"/>
                </a:lnTo>
                <a:lnTo>
                  <a:pt x="278" y="126"/>
                </a:lnTo>
                <a:lnTo>
                  <a:pt x="286" y="126"/>
                </a:ln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/>
        </p:spPr>
        <p:txBody>
          <a:bodyPr lIns="130585" tIns="65293" rIns="130585" bIns="65293"/>
          <a:lstStyle/>
          <a:p>
            <a:pPr>
              <a:defRPr/>
            </a:pPr>
            <a:endParaRPr lang="en-US">
              <a:latin typeface="Calibri" charset="0"/>
              <a:ea typeface="ＭＳ Ｐゴシック" charset="0"/>
            </a:endParaRPr>
          </a:p>
        </p:txBody>
      </p:sp>
      <p:cxnSp>
        <p:nvCxnSpPr>
          <p:cNvPr id="45" name="Straight Connector 188"/>
          <p:cNvCxnSpPr>
            <a:stCxn id="41" idx="15"/>
            <a:endCxn id="39" idx="36"/>
          </p:cNvCxnSpPr>
          <p:nvPr/>
        </p:nvCxnSpPr>
        <p:spPr bwMode="auto">
          <a:xfrm flipH="1">
            <a:off x="3836160" y="2121487"/>
            <a:ext cx="4532" cy="206475"/>
          </a:xfrm>
          <a:prstGeom prst="line">
            <a:avLst/>
          </a:prstGeom>
          <a:ln w="9525" cmpd="sng">
            <a:solidFill>
              <a:srgbClr val="00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189"/>
          <p:cNvCxnSpPr>
            <a:stCxn id="41" idx="45"/>
            <a:endCxn id="39" idx="7"/>
          </p:cNvCxnSpPr>
          <p:nvPr/>
        </p:nvCxnSpPr>
        <p:spPr bwMode="auto">
          <a:xfrm>
            <a:off x="3457747" y="2121487"/>
            <a:ext cx="2265" cy="201938"/>
          </a:xfrm>
          <a:prstGeom prst="line">
            <a:avLst/>
          </a:prstGeom>
          <a:ln w="9525" cmpd="sng">
            <a:solidFill>
              <a:srgbClr val="00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229025" y="1798907"/>
                <a:ext cx="282449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i="1" smtClean="0">
                          <a:latin typeface="Cambria Math"/>
                          <a:ea typeface="Cambria Math"/>
                        </a:rPr>
                        <m:t>∇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9025" y="1798907"/>
                <a:ext cx="282449" cy="2308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271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7532" y="142946"/>
            <a:ext cx="3886112" cy="462870"/>
          </a:xfrm>
        </p:spPr>
        <p:txBody>
          <a:bodyPr/>
          <a:lstStyle/>
          <a:p>
            <a:r>
              <a:rPr lang="en-US" dirty="0">
                <a:latin typeface="Arial" pitchFamily="34" charset="0"/>
              </a:rPr>
              <a:t>H</a:t>
            </a:r>
            <a:r>
              <a:rPr lang="el-GR" dirty="0">
                <a:latin typeface="Arial" pitchFamily="34" charset="0"/>
              </a:rPr>
              <a:t> άντωση</a:t>
            </a:r>
            <a:r>
              <a:rPr lang="en-US" dirty="0">
                <a:latin typeface="Arial" pitchFamily="34" charset="0"/>
              </a:rPr>
              <a:t> </a:t>
            </a:r>
            <a:r>
              <a:rPr lang="el-GR" dirty="0">
                <a:latin typeface="Arial" pitchFamily="34" charset="0"/>
              </a:rPr>
              <a:t>που δέχεται ένα σώμα βυθιζόμενο σε υγρό ισούται με το βάρος του υγρού που εκτοπίζεται.</a:t>
            </a:r>
            <a:endParaRPr lang="en-US" dirty="0" smtClean="0">
              <a:latin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53730" y="2852095"/>
            <a:ext cx="618605" cy="123111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l-GR" sz="8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ΕΚΤΟΠΙΣΜΑ</a:t>
            </a:r>
            <a:endParaRPr lang="en-US" sz="8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6" name="Straight Connector 170"/>
          <p:cNvCxnSpPr/>
          <p:nvPr/>
        </p:nvCxnSpPr>
        <p:spPr bwMode="auto">
          <a:xfrm>
            <a:off x="1685770" y="1751644"/>
            <a:ext cx="1345977" cy="0"/>
          </a:xfrm>
          <a:prstGeom prst="line">
            <a:avLst/>
          </a:prstGeom>
          <a:ln w="9525" cmpd="sng">
            <a:solidFill>
              <a:schemeClr val="accent3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Rectangle 171"/>
          <p:cNvSpPr/>
          <p:nvPr/>
        </p:nvSpPr>
        <p:spPr bwMode="auto">
          <a:xfrm>
            <a:off x="1685771" y="1837866"/>
            <a:ext cx="1355040" cy="92347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6945" tIns="68473" rIns="136945" bIns="6847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8" name="Rectangle 172"/>
          <p:cNvSpPr/>
          <p:nvPr/>
        </p:nvSpPr>
        <p:spPr bwMode="auto">
          <a:xfrm>
            <a:off x="1685771" y="1313735"/>
            <a:ext cx="1355040" cy="1447602"/>
          </a:xfrm>
          <a:prstGeom prst="rect">
            <a:avLst/>
          </a:prstGeom>
          <a:noFill/>
          <a:ln w="952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6945" tIns="68473" rIns="136945" bIns="68473"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9" name="Straight Connector 173"/>
          <p:cNvCxnSpPr/>
          <p:nvPr/>
        </p:nvCxnSpPr>
        <p:spPr bwMode="auto">
          <a:xfrm>
            <a:off x="1651781" y="1313734"/>
            <a:ext cx="1447945" cy="0"/>
          </a:xfrm>
          <a:prstGeom prst="line">
            <a:avLst/>
          </a:prstGeom>
          <a:ln w="190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174"/>
          <p:cNvCxnSpPr/>
          <p:nvPr/>
        </p:nvCxnSpPr>
        <p:spPr bwMode="auto">
          <a:xfrm>
            <a:off x="3043075" y="1747106"/>
            <a:ext cx="0" cy="90759"/>
          </a:xfrm>
          <a:prstGeom prst="line">
            <a:avLst/>
          </a:prstGeom>
          <a:ln w="190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175"/>
          <p:cNvCxnSpPr/>
          <p:nvPr/>
        </p:nvCxnSpPr>
        <p:spPr bwMode="auto">
          <a:xfrm>
            <a:off x="3031746" y="1846941"/>
            <a:ext cx="577818" cy="79415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176"/>
          <p:cNvCxnSpPr/>
          <p:nvPr/>
        </p:nvCxnSpPr>
        <p:spPr bwMode="auto">
          <a:xfrm>
            <a:off x="3031746" y="1740300"/>
            <a:ext cx="577818" cy="81683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3" name="Group 15"/>
          <p:cNvGrpSpPr>
            <a:grpSpLocks/>
          </p:cNvGrpSpPr>
          <p:nvPr/>
        </p:nvGrpSpPr>
        <p:grpSpPr bwMode="auto">
          <a:xfrm>
            <a:off x="2141226" y="1595087"/>
            <a:ext cx="473585" cy="428834"/>
            <a:chOff x="1167645" y="1098293"/>
            <a:chExt cx="380575" cy="350830"/>
          </a:xfrm>
        </p:grpSpPr>
        <p:sp>
          <p:nvSpPr>
            <p:cNvPr id="74" name="Rounded Rectangle 195"/>
            <p:cNvSpPr/>
            <p:nvPr/>
          </p:nvSpPr>
          <p:spPr>
            <a:xfrm>
              <a:off x="1169467" y="1152124"/>
              <a:ext cx="375112" cy="296999"/>
            </a:xfrm>
            <a:prstGeom prst="roundRect">
              <a:avLst>
                <a:gd name="adj" fmla="val 28607"/>
              </a:avLst>
            </a:prstGeom>
            <a:solidFill>
              <a:schemeClr val="bg1"/>
            </a:solidFill>
            <a:ln w="952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5" name="Rectangle 196"/>
            <p:cNvSpPr/>
            <p:nvPr/>
          </p:nvSpPr>
          <p:spPr>
            <a:xfrm>
              <a:off x="1169467" y="1098293"/>
              <a:ext cx="375112" cy="207900"/>
            </a:xfrm>
            <a:prstGeom prst="rect">
              <a:avLst/>
            </a:prstGeom>
            <a:solidFill>
              <a:schemeClr val="bg1"/>
            </a:solidFill>
            <a:ln w="9525" cmpd="sng">
              <a:solidFill>
                <a:schemeClr val="bg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76" name="Straight Connector 197"/>
            <p:cNvCxnSpPr/>
            <p:nvPr/>
          </p:nvCxnSpPr>
          <p:spPr>
            <a:xfrm flipV="1">
              <a:off x="1544578" y="1168830"/>
              <a:ext cx="0" cy="14293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198"/>
            <p:cNvCxnSpPr/>
            <p:nvPr/>
          </p:nvCxnSpPr>
          <p:spPr>
            <a:xfrm flipV="1">
              <a:off x="1169432" y="1168830"/>
              <a:ext cx="0" cy="209755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199"/>
            <p:cNvCxnSpPr/>
            <p:nvPr/>
          </p:nvCxnSpPr>
          <p:spPr>
            <a:xfrm>
              <a:off x="1167645" y="1172543"/>
              <a:ext cx="380575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Down Arrow 190"/>
          <p:cNvSpPr/>
          <p:nvPr/>
        </p:nvSpPr>
        <p:spPr bwMode="auto">
          <a:xfrm flipV="1">
            <a:off x="2331567" y="2032997"/>
            <a:ext cx="95170" cy="272276"/>
          </a:xfrm>
          <a:prstGeom prst="downArrow">
            <a:avLst>
              <a:gd name="adj1" fmla="val 50000"/>
              <a:gd name="adj2" fmla="val 69354"/>
            </a:avLst>
          </a:prstGeom>
          <a:solidFill>
            <a:srgbClr val="0070C0"/>
          </a:solidFill>
          <a:ln w="6350" cmpd="sng"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6945" tIns="68473" rIns="136945" bIns="6847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0" name="Down Arrow 37"/>
          <p:cNvSpPr/>
          <p:nvPr/>
        </p:nvSpPr>
        <p:spPr bwMode="auto">
          <a:xfrm>
            <a:off x="2331566" y="1517942"/>
            <a:ext cx="92905" cy="276814"/>
          </a:xfrm>
          <a:prstGeom prst="downArrow">
            <a:avLst>
              <a:gd name="adj1" fmla="val 50000"/>
              <a:gd name="adj2" fmla="val 69354"/>
            </a:avLst>
          </a:prstGeom>
          <a:solidFill>
            <a:schemeClr val="accent2"/>
          </a:solidFill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585" tIns="65293" rIns="130585" bIns="6529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1" name="TextBox 15"/>
          <p:cNvSpPr txBox="1">
            <a:spLocks noChangeArrowheads="1"/>
          </p:cNvSpPr>
          <p:nvPr/>
        </p:nvSpPr>
        <p:spPr bwMode="auto">
          <a:xfrm>
            <a:off x="2460249" y="1476028"/>
            <a:ext cx="144619" cy="157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sz="7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W</a:t>
            </a:r>
          </a:p>
        </p:txBody>
      </p:sp>
      <p:sp>
        <p:nvSpPr>
          <p:cNvPr id="82" name="TextBox 15"/>
          <p:cNvSpPr txBox="1">
            <a:spLocks noChangeArrowheads="1"/>
          </p:cNvSpPr>
          <p:nvPr/>
        </p:nvSpPr>
        <p:spPr bwMode="auto">
          <a:xfrm>
            <a:off x="2460250" y="2196124"/>
            <a:ext cx="144000" cy="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sz="700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el-GR" sz="700" baseline="-25000" dirty="0" smtClean="0">
                <a:latin typeface="Arial" pitchFamily="34" charset="0"/>
                <a:cs typeface="Arial" pitchFamily="34" charset="0"/>
              </a:rPr>
              <a:t>Β</a:t>
            </a:r>
            <a:r>
              <a:rPr lang="en-US" sz="700" baseline="-25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700" baseline="-25000" dirty="0">
              <a:solidFill>
                <a:schemeClr val="accent3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Rectangle 95"/>
          <p:cNvSpPr>
            <a:spLocks noChangeArrowheads="1"/>
          </p:cNvSpPr>
          <p:nvPr/>
        </p:nvSpPr>
        <p:spPr bwMode="auto">
          <a:xfrm>
            <a:off x="3616362" y="2325695"/>
            <a:ext cx="70244" cy="158828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6945" tIns="68473" rIns="136945" bIns="68473" anchor="ctr"/>
          <a:lstStyle/>
          <a:p>
            <a:endParaRPr lang="el-GR"/>
          </a:p>
        </p:txBody>
      </p:sp>
      <p:sp>
        <p:nvSpPr>
          <p:cNvPr id="84" name="Oval 86"/>
          <p:cNvSpPr>
            <a:spLocks noChangeArrowheads="1"/>
          </p:cNvSpPr>
          <p:nvPr/>
        </p:nvSpPr>
        <p:spPr bwMode="auto">
          <a:xfrm>
            <a:off x="3342181" y="2298467"/>
            <a:ext cx="618606" cy="88489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136945" tIns="68473" rIns="136945" bIns="68473" anchor="ctr"/>
          <a:lstStyle/>
          <a:p>
            <a:endParaRPr lang="el-GR"/>
          </a:p>
        </p:txBody>
      </p:sp>
      <p:sp>
        <p:nvSpPr>
          <p:cNvPr id="85" name="Freeform 79"/>
          <p:cNvSpPr>
            <a:spLocks/>
          </p:cNvSpPr>
          <p:nvPr/>
        </p:nvSpPr>
        <p:spPr bwMode="auto">
          <a:xfrm>
            <a:off x="3367107" y="2613852"/>
            <a:ext cx="577818" cy="147484"/>
          </a:xfrm>
          <a:custGeom>
            <a:avLst/>
            <a:gdLst>
              <a:gd name="T0" fmla="*/ 0 w 842"/>
              <a:gd name="T1" fmla="*/ 2147483647 h 289"/>
              <a:gd name="T2" fmla="*/ 2147483647 w 842"/>
              <a:gd name="T3" fmla="*/ 2147483647 h 289"/>
              <a:gd name="T4" fmla="*/ 2147483647 w 842"/>
              <a:gd name="T5" fmla="*/ 0 h 289"/>
              <a:gd name="T6" fmla="*/ 2147483647 w 842"/>
              <a:gd name="T7" fmla="*/ 0 h 289"/>
              <a:gd name="T8" fmla="*/ 0 w 842"/>
              <a:gd name="T9" fmla="*/ 2147483647 h 2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42"/>
              <a:gd name="T16" fmla="*/ 0 h 289"/>
              <a:gd name="T17" fmla="*/ 842 w 842"/>
              <a:gd name="T18" fmla="*/ 289 h 2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42" h="289">
                <a:moveTo>
                  <a:pt x="0" y="288"/>
                </a:moveTo>
                <a:lnTo>
                  <a:pt x="841" y="288"/>
                </a:lnTo>
                <a:lnTo>
                  <a:pt x="700" y="0"/>
                </a:lnTo>
                <a:lnTo>
                  <a:pt x="140" y="0"/>
                </a:lnTo>
                <a:lnTo>
                  <a:pt x="0" y="288"/>
                </a:lnTo>
              </a:path>
            </a:pathLst>
          </a:custGeom>
          <a:solidFill>
            <a:srgbClr val="FFFF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 lIns="136945" tIns="68473" rIns="136945" bIns="68473"/>
          <a:lstStyle/>
          <a:p>
            <a:endParaRPr lang="el-GR"/>
          </a:p>
        </p:txBody>
      </p:sp>
      <p:sp>
        <p:nvSpPr>
          <p:cNvPr id="86" name="Oval 80"/>
          <p:cNvSpPr>
            <a:spLocks noChangeArrowheads="1"/>
          </p:cNvSpPr>
          <p:nvPr/>
        </p:nvSpPr>
        <p:spPr bwMode="auto">
          <a:xfrm>
            <a:off x="3496267" y="2443681"/>
            <a:ext cx="314968" cy="242779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136945" tIns="68473" rIns="136945" bIns="68473" anchor="ctr"/>
          <a:lstStyle/>
          <a:p>
            <a:endParaRPr lang="el-GR"/>
          </a:p>
        </p:txBody>
      </p:sp>
      <p:sp>
        <p:nvSpPr>
          <p:cNvPr id="87" name="Rectangle 81"/>
          <p:cNvSpPr>
            <a:spLocks noChangeArrowheads="1"/>
          </p:cNvSpPr>
          <p:nvPr/>
        </p:nvSpPr>
        <p:spPr bwMode="auto">
          <a:xfrm>
            <a:off x="3496267" y="2494688"/>
            <a:ext cx="31496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>
            <a:spAutoFit/>
          </a:bodyPr>
          <a:lstStyle/>
          <a:p>
            <a:pPr eaLnBrk="0" hangingPunct="0"/>
            <a:r>
              <a:rPr lang="el-GR">
                <a:latin typeface="Arial" pitchFamily="34" charset="0"/>
                <a:cs typeface="Arial" pitchFamily="34" charset="0"/>
              </a:rPr>
              <a:t>14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8" name="Group 92"/>
          <p:cNvGrpSpPr>
            <a:grpSpLocks/>
          </p:cNvGrpSpPr>
          <p:nvPr/>
        </p:nvGrpSpPr>
        <p:grpSpPr bwMode="auto">
          <a:xfrm>
            <a:off x="3458346" y="2097299"/>
            <a:ext cx="384233" cy="252287"/>
            <a:chOff x="4662" y="2270"/>
            <a:chExt cx="577" cy="603"/>
          </a:xfrm>
          <a:solidFill>
            <a:schemeClr val="bg1"/>
          </a:solidFill>
        </p:grpSpPr>
        <p:sp>
          <p:nvSpPr>
            <p:cNvPr id="89" name="Freeform 93"/>
            <p:cNvSpPr>
              <a:spLocks/>
            </p:cNvSpPr>
            <p:nvPr/>
          </p:nvSpPr>
          <p:spPr bwMode="auto">
            <a:xfrm>
              <a:off x="4665" y="2333"/>
              <a:ext cx="574" cy="540"/>
            </a:xfrm>
            <a:custGeom>
              <a:avLst/>
              <a:gdLst>
                <a:gd name="T0" fmla="*/ 0 w 574"/>
                <a:gd name="T1" fmla="*/ 59 h 540"/>
                <a:gd name="T2" fmla="*/ 0 w 574"/>
                <a:gd name="T3" fmla="*/ 118 h 540"/>
                <a:gd name="T4" fmla="*/ 0 w 574"/>
                <a:gd name="T5" fmla="*/ 177 h 540"/>
                <a:gd name="T6" fmla="*/ 0 w 574"/>
                <a:gd name="T7" fmla="*/ 236 h 540"/>
                <a:gd name="T8" fmla="*/ 0 w 574"/>
                <a:gd name="T9" fmla="*/ 294 h 540"/>
                <a:gd name="T10" fmla="*/ 0 w 574"/>
                <a:gd name="T11" fmla="*/ 354 h 540"/>
                <a:gd name="T12" fmla="*/ 0 w 574"/>
                <a:gd name="T13" fmla="*/ 414 h 540"/>
                <a:gd name="T14" fmla="*/ 0 w 574"/>
                <a:gd name="T15" fmla="*/ 474 h 540"/>
                <a:gd name="T16" fmla="*/ 2 w 574"/>
                <a:gd name="T17" fmla="*/ 482 h 540"/>
                <a:gd name="T18" fmla="*/ 8 w 574"/>
                <a:gd name="T19" fmla="*/ 488 h 540"/>
                <a:gd name="T20" fmla="*/ 16 w 574"/>
                <a:gd name="T21" fmla="*/ 495 h 540"/>
                <a:gd name="T22" fmla="*/ 26 w 574"/>
                <a:gd name="T23" fmla="*/ 501 h 540"/>
                <a:gd name="T24" fmla="*/ 39 w 574"/>
                <a:gd name="T25" fmla="*/ 507 h 540"/>
                <a:gd name="T26" fmla="*/ 54 w 574"/>
                <a:gd name="T27" fmla="*/ 512 h 540"/>
                <a:gd name="T28" fmla="*/ 71 w 574"/>
                <a:gd name="T29" fmla="*/ 517 h 540"/>
                <a:gd name="T30" fmla="*/ 95 w 574"/>
                <a:gd name="T31" fmla="*/ 523 h 540"/>
                <a:gd name="T32" fmla="*/ 116 w 574"/>
                <a:gd name="T33" fmla="*/ 526 h 540"/>
                <a:gd name="T34" fmla="*/ 139 w 574"/>
                <a:gd name="T35" fmla="*/ 530 h 540"/>
                <a:gd name="T36" fmla="*/ 163 w 574"/>
                <a:gd name="T37" fmla="*/ 533 h 540"/>
                <a:gd name="T38" fmla="*/ 188 w 574"/>
                <a:gd name="T39" fmla="*/ 535 h 540"/>
                <a:gd name="T40" fmla="*/ 215 w 574"/>
                <a:gd name="T41" fmla="*/ 537 h 540"/>
                <a:gd name="T42" fmla="*/ 242 w 574"/>
                <a:gd name="T43" fmla="*/ 538 h 540"/>
                <a:gd name="T44" fmla="*/ 271 w 574"/>
                <a:gd name="T45" fmla="*/ 539 h 540"/>
                <a:gd name="T46" fmla="*/ 307 w 574"/>
                <a:gd name="T47" fmla="*/ 539 h 540"/>
                <a:gd name="T48" fmla="*/ 336 w 574"/>
                <a:gd name="T49" fmla="*/ 538 h 540"/>
                <a:gd name="T50" fmla="*/ 363 w 574"/>
                <a:gd name="T51" fmla="*/ 536 h 540"/>
                <a:gd name="T52" fmla="*/ 390 w 574"/>
                <a:gd name="T53" fmla="*/ 534 h 540"/>
                <a:gd name="T54" fmla="*/ 414 w 574"/>
                <a:gd name="T55" fmla="*/ 532 h 540"/>
                <a:gd name="T56" fmla="*/ 438 w 574"/>
                <a:gd name="T57" fmla="*/ 529 h 540"/>
                <a:gd name="T58" fmla="*/ 461 w 574"/>
                <a:gd name="T59" fmla="*/ 526 h 540"/>
                <a:gd name="T60" fmla="*/ 481 w 574"/>
                <a:gd name="T61" fmla="*/ 522 h 540"/>
                <a:gd name="T62" fmla="*/ 504 w 574"/>
                <a:gd name="T63" fmla="*/ 516 h 540"/>
                <a:gd name="T64" fmla="*/ 521 w 574"/>
                <a:gd name="T65" fmla="*/ 511 h 540"/>
                <a:gd name="T66" fmla="*/ 535 w 574"/>
                <a:gd name="T67" fmla="*/ 506 h 540"/>
                <a:gd name="T68" fmla="*/ 547 w 574"/>
                <a:gd name="T69" fmla="*/ 501 h 540"/>
                <a:gd name="T70" fmla="*/ 556 w 574"/>
                <a:gd name="T71" fmla="*/ 495 h 540"/>
                <a:gd name="T72" fmla="*/ 563 w 574"/>
                <a:gd name="T73" fmla="*/ 489 h 540"/>
                <a:gd name="T74" fmla="*/ 568 w 574"/>
                <a:gd name="T75" fmla="*/ 482 h 540"/>
                <a:gd name="T76" fmla="*/ 569 w 574"/>
                <a:gd name="T77" fmla="*/ 476 h 540"/>
                <a:gd name="T78" fmla="*/ 570 w 574"/>
                <a:gd name="T79" fmla="*/ 402 h 540"/>
                <a:gd name="T80" fmla="*/ 571 w 574"/>
                <a:gd name="T81" fmla="*/ 343 h 540"/>
                <a:gd name="T82" fmla="*/ 572 w 574"/>
                <a:gd name="T83" fmla="*/ 284 h 540"/>
                <a:gd name="T84" fmla="*/ 572 w 574"/>
                <a:gd name="T85" fmla="*/ 225 h 540"/>
                <a:gd name="T86" fmla="*/ 572 w 574"/>
                <a:gd name="T87" fmla="*/ 166 h 540"/>
                <a:gd name="T88" fmla="*/ 572 w 574"/>
                <a:gd name="T89" fmla="*/ 106 h 540"/>
                <a:gd name="T90" fmla="*/ 572 w 574"/>
                <a:gd name="T91" fmla="*/ 47 h 540"/>
                <a:gd name="T92" fmla="*/ 537 w 574"/>
                <a:gd name="T93" fmla="*/ 2 h 540"/>
                <a:gd name="T94" fmla="*/ 465 w 574"/>
                <a:gd name="T95" fmla="*/ 2 h 540"/>
                <a:gd name="T96" fmla="*/ 394 w 574"/>
                <a:gd name="T97" fmla="*/ 2 h 540"/>
                <a:gd name="T98" fmla="*/ 322 w 574"/>
                <a:gd name="T99" fmla="*/ 2 h 540"/>
                <a:gd name="T100" fmla="*/ 250 w 574"/>
                <a:gd name="T101" fmla="*/ 1 h 540"/>
                <a:gd name="T102" fmla="*/ 179 w 574"/>
                <a:gd name="T103" fmla="*/ 1 h 540"/>
                <a:gd name="T104" fmla="*/ 107 w 574"/>
                <a:gd name="T105" fmla="*/ 0 h 540"/>
                <a:gd name="T106" fmla="*/ 36 w 574"/>
                <a:gd name="T107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74" h="540">
                  <a:moveTo>
                    <a:pt x="0" y="0"/>
                  </a:moveTo>
                  <a:lnTo>
                    <a:pt x="0" y="30"/>
                  </a:lnTo>
                  <a:lnTo>
                    <a:pt x="0" y="44"/>
                  </a:lnTo>
                  <a:lnTo>
                    <a:pt x="0" y="59"/>
                  </a:lnTo>
                  <a:lnTo>
                    <a:pt x="0" y="74"/>
                  </a:lnTo>
                  <a:lnTo>
                    <a:pt x="0" y="88"/>
                  </a:lnTo>
                  <a:lnTo>
                    <a:pt x="0" y="103"/>
                  </a:lnTo>
                  <a:lnTo>
                    <a:pt x="0" y="118"/>
                  </a:lnTo>
                  <a:lnTo>
                    <a:pt x="0" y="132"/>
                  </a:lnTo>
                  <a:lnTo>
                    <a:pt x="0" y="147"/>
                  </a:lnTo>
                  <a:lnTo>
                    <a:pt x="0" y="162"/>
                  </a:lnTo>
                  <a:lnTo>
                    <a:pt x="0" y="177"/>
                  </a:lnTo>
                  <a:lnTo>
                    <a:pt x="0" y="191"/>
                  </a:lnTo>
                  <a:lnTo>
                    <a:pt x="0" y="206"/>
                  </a:lnTo>
                  <a:lnTo>
                    <a:pt x="0" y="221"/>
                  </a:lnTo>
                  <a:lnTo>
                    <a:pt x="0" y="236"/>
                  </a:lnTo>
                  <a:lnTo>
                    <a:pt x="0" y="250"/>
                  </a:lnTo>
                  <a:lnTo>
                    <a:pt x="0" y="265"/>
                  </a:lnTo>
                  <a:lnTo>
                    <a:pt x="0" y="280"/>
                  </a:lnTo>
                  <a:lnTo>
                    <a:pt x="0" y="294"/>
                  </a:lnTo>
                  <a:lnTo>
                    <a:pt x="0" y="309"/>
                  </a:lnTo>
                  <a:lnTo>
                    <a:pt x="0" y="324"/>
                  </a:lnTo>
                  <a:lnTo>
                    <a:pt x="0" y="339"/>
                  </a:lnTo>
                  <a:lnTo>
                    <a:pt x="0" y="354"/>
                  </a:lnTo>
                  <a:lnTo>
                    <a:pt x="0" y="368"/>
                  </a:lnTo>
                  <a:lnTo>
                    <a:pt x="0" y="384"/>
                  </a:lnTo>
                  <a:lnTo>
                    <a:pt x="0" y="398"/>
                  </a:lnTo>
                  <a:lnTo>
                    <a:pt x="0" y="414"/>
                  </a:lnTo>
                  <a:lnTo>
                    <a:pt x="0" y="428"/>
                  </a:lnTo>
                  <a:lnTo>
                    <a:pt x="0" y="444"/>
                  </a:lnTo>
                  <a:lnTo>
                    <a:pt x="0" y="459"/>
                  </a:lnTo>
                  <a:lnTo>
                    <a:pt x="0" y="474"/>
                  </a:lnTo>
                  <a:lnTo>
                    <a:pt x="0" y="477"/>
                  </a:lnTo>
                  <a:lnTo>
                    <a:pt x="1" y="479"/>
                  </a:lnTo>
                  <a:lnTo>
                    <a:pt x="2" y="480"/>
                  </a:lnTo>
                  <a:lnTo>
                    <a:pt x="2" y="482"/>
                  </a:lnTo>
                  <a:lnTo>
                    <a:pt x="4" y="484"/>
                  </a:lnTo>
                  <a:lnTo>
                    <a:pt x="5" y="485"/>
                  </a:lnTo>
                  <a:lnTo>
                    <a:pt x="6" y="487"/>
                  </a:lnTo>
                  <a:lnTo>
                    <a:pt x="8" y="488"/>
                  </a:lnTo>
                  <a:lnTo>
                    <a:pt x="10" y="490"/>
                  </a:lnTo>
                  <a:lnTo>
                    <a:pt x="12" y="492"/>
                  </a:lnTo>
                  <a:lnTo>
                    <a:pt x="14" y="493"/>
                  </a:lnTo>
                  <a:lnTo>
                    <a:pt x="16" y="495"/>
                  </a:lnTo>
                  <a:lnTo>
                    <a:pt x="18" y="496"/>
                  </a:lnTo>
                  <a:lnTo>
                    <a:pt x="21" y="498"/>
                  </a:lnTo>
                  <a:lnTo>
                    <a:pt x="24" y="500"/>
                  </a:lnTo>
                  <a:lnTo>
                    <a:pt x="26" y="501"/>
                  </a:lnTo>
                  <a:lnTo>
                    <a:pt x="29" y="502"/>
                  </a:lnTo>
                  <a:lnTo>
                    <a:pt x="32" y="504"/>
                  </a:lnTo>
                  <a:lnTo>
                    <a:pt x="36" y="505"/>
                  </a:lnTo>
                  <a:lnTo>
                    <a:pt x="39" y="507"/>
                  </a:lnTo>
                  <a:lnTo>
                    <a:pt x="43" y="508"/>
                  </a:lnTo>
                  <a:lnTo>
                    <a:pt x="46" y="510"/>
                  </a:lnTo>
                  <a:lnTo>
                    <a:pt x="50" y="511"/>
                  </a:lnTo>
                  <a:lnTo>
                    <a:pt x="54" y="512"/>
                  </a:lnTo>
                  <a:lnTo>
                    <a:pt x="58" y="514"/>
                  </a:lnTo>
                  <a:lnTo>
                    <a:pt x="62" y="515"/>
                  </a:lnTo>
                  <a:lnTo>
                    <a:pt x="67" y="516"/>
                  </a:lnTo>
                  <a:lnTo>
                    <a:pt x="71" y="517"/>
                  </a:lnTo>
                  <a:lnTo>
                    <a:pt x="76" y="518"/>
                  </a:lnTo>
                  <a:lnTo>
                    <a:pt x="80" y="520"/>
                  </a:lnTo>
                  <a:lnTo>
                    <a:pt x="85" y="521"/>
                  </a:lnTo>
                  <a:lnTo>
                    <a:pt x="95" y="523"/>
                  </a:lnTo>
                  <a:lnTo>
                    <a:pt x="100" y="524"/>
                  </a:lnTo>
                  <a:lnTo>
                    <a:pt x="105" y="525"/>
                  </a:lnTo>
                  <a:lnTo>
                    <a:pt x="110" y="526"/>
                  </a:lnTo>
                  <a:lnTo>
                    <a:pt x="116" y="526"/>
                  </a:lnTo>
                  <a:lnTo>
                    <a:pt x="122" y="527"/>
                  </a:lnTo>
                  <a:lnTo>
                    <a:pt x="127" y="528"/>
                  </a:lnTo>
                  <a:lnTo>
                    <a:pt x="133" y="529"/>
                  </a:lnTo>
                  <a:lnTo>
                    <a:pt x="139" y="530"/>
                  </a:lnTo>
                  <a:lnTo>
                    <a:pt x="144" y="530"/>
                  </a:lnTo>
                  <a:lnTo>
                    <a:pt x="150" y="531"/>
                  </a:lnTo>
                  <a:lnTo>
                    <a:pt x="156" y="532"/>
                  </a:lnTo>
                  <a:lnTo>
                    <a:pt x="163" y="533"/>
                  </a:lnTo>
                  <a:lnTo>
                    <a:pt x="169" y="533"/>
                  </a:lnTo>
                  <a:lnTo>
                    <a:pt x="175" y="534"/>
                  </a:lnTo>
                  <a:lnTo>
                    <a:pt x="182" y="534"/>
                  </a:lnTo>
                  <a:lnTo>
                    <a:pt x="188" y="535"/>
                  </a:lnTo>
                  <a:lnTo>
                    <a:pt x="195" y="536"/>
                  </a:lnTo>
                  <a:lnTo>
                    <a:pt x="201" y="536"/>
                  </a:lnTo>
                  <a:lnTo>
                    <a:pt x="208" y="536"/>
                  </a:lnTo>
                  <a:lnTo>
                    <a:pt x="215" y="537"/>
                  </a:lnTo>
                  <a:lnTo>
                    <a:pt x="222" y="537"/>
                  </a:lnTo>
                  <a:lnTo>
                    <a:pt x="228" y="538"/>
                  </a:lnTo>
                  <a:lnTo>
                    <a:pt x="235" y="538"/>
                  </a:lnTo>
                  <a:lnTo>
                    <a:pt x="242" y="538"/>
                  </a:lnTo>
                  <a:lnTo>
                    <a:pt x="249" y="538"/>
                  </a:lnTo>
                  <a:lnTo>
                    <a:pt x="256" y="539"/>
                  </a:lnTo>
                  <a:lnTo>
                    <a:pt x="264" y="539"/>
                  </a:lnTo>
                  <a:lnTo>
                    <a:pt x="271" y="539"/>
                  </a:lnTo>
                  <a:lnTo>
                    <a:pt x="278" y="539"/>
                  </a:lnTo>
                  <a:lnTo>
                    <a:pt x="286" y="539"/>
                  </a:lnTo>
                  <a:lnTo>
                    <a:pt x="300" y="539"/>
                  </a:lnTo>
                  <a:lnTo>
                    <a:pt x="307" y="539"/>
                  </a:lnTo>
                  <a:lnTo>
                    <a:pt x="314" y="539"/>
                  </a:lnTo>
                  <a:lnTo>
                    <a:pt x="322" y="538"/>
                  </a:lnTo>
                  <a:lnTo>
                    <a:pt x="329" y="538"/>
                  </a:lnTo>
                  <a:lnTo>
                    <a:pt x="336" y="538"/>
                  </a:lnTo>
                  <a:lnTo>
                    <a:pt x="342" y="538"/>
                  </a:lnTo>
                  <a:lnTo>
                    <a:pt x="350" y="537"/>
                  </a:lnTo>
                  <a:lnTo>
                    <a:pt x="356" y="537"/>
                  </a:lnTo>
                  <a:lnTo>
                    <a:pt x="363" y="536"/>
                  </a:lnTo>
                  <a:lnTo>
                    <a:pt x="370" y="536"/>
                  </a:lnTo>
                  <a:lnTo>
                    <a:pt x="376" y="536"/>
                  </a:lnTo>
                  <a:lnTo>
                    <a:pt x="383" y="535"/>
                  </a:lnTo>
                  <a:lnTo>
                    <a:pt x="390" y="534"/>
                  </a:lnTo>
                  <a:lnTo>
                    <a:pt x="396" y="534"/>
                  </a:lnTo>
                  <a:lnTo>
                    <a:pt x="402" y="533"/>
                  </a:lnTo>
                  <a:lnTo>
                    <a:pt x="408" y="533"/>
                  </a:lnTo>
                  <a:lnTo>
                    <a:pt x="414" y="532"/>
                  </a:lnTo>
                  <a:lnTo>
                    <a:pt x="421" y="531"/>
                  </a:lnTo>
                  <a:lnTo>
                    <a:pt x="427" y="530"/>
                  </a:lnTo>
                  <a:lnTo>
                    <a:pt x="432" y="530"/>
                  </a:lnTo>
                  <a:lnTo>
                    <a:pt x="438" y="529"/>
                  </a:lnTo>
                  <a:lnTo>
                    <a:pt x="444" y="528"/>
                  </a:lnTo>
                  <a:lnTo>
                    <a:pt x="450" y="527"/>
                  </a:lnTo>
                  <a:lnTo>
                    <a:pt x="455" y="526"/>
                  </a:lnTo>
                  <a:lnTo>
                    <a:pt x="461" y="526"/>
                  </a:lnTo>
                  <a:lnTo>
                    <a:pt x="466" y="525"/>
                  </a:lnTo>
                  <a:lnTo>
                    <a:pt x="471" y="524"/>
                  </a:lnTo>
                  <a:lnTo>
                    <a:pt x="476" y="523"/>
                  </a:lnTo>
                  <a:lnTo>
                    <a:pt x="481" y="522"/>
                  </a:lnTo>
                  <a:lnTo>
                    <a:pt x="486" y="521"/>
                  </a:lnTo>
                  <a:lnTo>
                    <a:pt x="496" y="518"/>
                  </a:lnTo>
                  <a:lnTo>
                    <a:pt x="500" y="517"/>
                  </a:lnTo>
                  <a:lnTo>
                    <a:pt x="504" y="516"/>
                  </a:lnTo>
                  <a:lnTo>
                    <a:pt x="509" y="515"/>
                  </a:lnTo>
                  <a:lnTo>
                    <a:pt x="513" y="514"/>
                  </a:lnTo>
                  <a:lnTo>
                    <a:pt x="517" y="512"/>
                  </a:lnTo>
                  <a:lnTo>
                    <a:pt x="521" y="511"/>
                  </a:lnTo>
                  <a:lnTo>
                    <a:pt x="524" y="510"/>
                  </a:lnTo>
                  <a:lnTo>
                    <a:pt x="528" y="509"/>
                  </a:lnTo>
                  <a:lnTo>
                    <a:pt x="532" y="508"/>
                  </a:lnTo>
                  <a:lnTo>
                    <a:pt x="535" y="506"/>
                  </a:lnTo>
                  <a:lnTo>
                    <a:pt x="538" y="505"/>
                  </a:lnTo>
                  <a:lnTo>
                    <a:pt x="541" y="504"/>
                  </a:lnTo>
                  <a:lnTo>
                    <a:pt x="544" y="502"/>
                  </a:lnTo>
                  <a:lnTo>
                    <a:pt x="547" y="501"/>
                  </a:lnTo>
                  <a:lnTo>
                    <a:pt x="549" y="499"/>
                  </a:lnTo>
                  <a:lnTo>
                    <a:pt x="552" y="498"/>
                  </a:lnTo>
                  <a:lnTo>
                    <a:pt x="554" y="496"/>
                  </a:lnTo>
                  <a:lnTo>
                    <a:pt x="556" y="495"/>
                  </a:lnTo>
                  <a:lnTo>
                    <a:pt x="558" y="493"/>
                  </a:lnTo>
                  <a:lnTo>
                    <a:pt x="560" y="492"/>
                  </a:lnTo>
                  <a:lnTo>
                    <a:pt x="562" y="490"/>
                  </a:lnTo>
                  <a:lnTo>
                    <a:pt x="563" y="489"/>
                  </a:lnTo>
                  <a:lnTo>
                    <a:pt x="564" y="487"/>
                  </a:lnTo>
                  <a:lnTo>
                    <a:pt x="566" y="486"/>
                  </a:lnTo>
                  <a:lnTo>
                    <a:pt x="567" y="484"/>
                  </a:lnTo>
                  <a:lnTo>
                    <a:pt x="568" y="482"/>
                  </a:lnTo>
                  <a:lnTo>
                    <a:pt x="568" y="481"/>
                  </a:lnTo>
                  <a:lnTo>
                    <a:pt x="569" y="479"/>
                  </a:lnTo>
                  <a:lnTo>
                    <a:pt x="569" y="478"/>
                  </a:lnTo>
                  <a:lnTo>
                    <a:pt x="569" y="476"/>
                  </a:lnTo>
                  <a:lnTo>
                    <a:pt x="570" y="446"/>
                  </a:lnTo>
                  <a:lnTo>
                    <a:pt x="570" y="432"/>
                  </a:lnTo>
                  <a:lnTo>
                    <a:pt x="570" y="417"/>
                  </a:lnTo>
                  <a:lnTo>
                    <a:pt x="570" y="402"/>
                  </a:lnTo>
                  <a:lnTo>
                    <a:pt x="571" y="388"/>
                  </a:lnTo>
                  <a:lnTo>
                    <a:pt x="571" y="373"/>
                  </a:lnTo>
                  <a:lnTo>
                    <a:pt x="571" y="358"/>
                  </a:lnTo>
                  <a:lnTo>
                    <a:pt x="571" y="343"/>
                  </a:lnTo>
                  <a:lnTo>
                    <a:pt x="572" y="328"/>
                  </a:lnTo>
                  <a:lnTo>
                    <a:pt x="572" y="314"/>
                  </a:lnTo>
                  <a:lnTo>
                    <a:pt x="572" y="299"/>
                  </a:lnTo>
                  <a:lnTo>
                    <a:pt x="572" y="284"/>
                  </a:lnTo>
                  <a:lnTo>
                    <a:pt x="572" y="269"/>
                  </a:lnTo>
                  <a:lnTo>
                    <a:pt x="572" y="254"/>
                  </a:lnTo>
                  <a:lnTo>
                    <a:pt x="572" y="240"/>
                  </a:lnTo>
                  <a:lnTo>
                    <a:pt x="572" y="225"/>
                  </a:lnTo>
                  <a:lnTo>
                    <a:pt x="572" y="210"/>
                  </a:lnTo>
                  <a:lnTo>
                    <a:pt x="572" y="195"/>
                  </a:lnTo>
                  <a:lnTo>
                    <a:pt x="572" y="180"/>
                  </a:lnTo>
                  <a:lnTo>
                    <a:pt x="572" y="166"/>
                  </a:lnTo>
                  <a:lnTo>
                    <a:pt x="572" y="151"/>
                  </a:lnTo>
                  <a:lnTo>
                    <a:pt x="572" y="136"/>
                  </a:lnTo>
                  <a:lnTo>
                    <a:pt x="572" y="121"/>
                  </a:lnTo>
                  <a:lnTo>
                    <a:pt x="572" y="106"/>
                  </a:lnTo>
                  <a:lnTo>
                    <a:pt x="572" y="92"/>
                  </a:lnTo>
                  <a:lnTo>
                    <a:pt x="572" y="77"/>
                  </a:lnTo>
                  <a:lnTo>
                    <a:pt x="572" y="62"/>
                  </a:lnTo>
                  <a:lnTo>
                    <a:pt x="572" y="47"/>
                  </a:lnTo>
                  <a:lnTo>
                    <a:pt x="572" y="32"/>
                  </a:lnTo>
                  <a:lnTo>
                    <a:pt x="572" y="18"/>
                  </a:lnTo>
                  <a:lnTo>
                    <a:pt x="573" y="3"/>
                  </a:lnTo>
                  <a:lnTo>
                    <a:pt x="537" y="2"/>
                  </a:lnTo>
                  <a:lnTo>
                    <a:pt x="519" y="2"/>
                  </a:lnTo>
                  <a:lnTo>
                    <a:pt x="501" y="2"/>
                  </a:lnTo>
                  <a:lnTo>
                    <a:pt x="483" y="2"/>
                  </a:lnTo>
                  <a:lnTo>
                    <a:pt x="465" y="2"/>
                  </a:lnTo>
                  <a:lnTo>
                    <a:pt x="447" y="2"/>
                  </a:lnTo>
                  <a:lnTo>
                    <a:pt x="429" y="2"/>
                  </a:lnTo>
                  <a:lnTo>
                    <a:pt x="411" y="2"/>
                  </a:lnTo>
                  <a:lnTo>
                    <a:pt x="394" y="2"/>
                  </a:lnTo>
                  <a:lnTo>
                    <a:pt x="376" y="2"/>
                  </a:lnTo>
                  <a:lnTo>
                    <a:pt x="358" y="2"/>
                  </a:lnTo>
                  <a:lnTo>
                    <a:pt x="340" y="2"/>
                  </a:lnTo>
                  <a:lnTo>
                    <a:pt x="322" y="2"/>
                  </a:lnTo>
                  <a:lnTo>
                    <a:pt x="304" y="2"/>
                  </a:lnTo>
                  <a:lnTo>
                    <a:pt x="286" y="1"/>
                  </a:lnTo>
                  <a:lnTo>
                    <a:pt x="268" y="1"/>
                  </a:lnTo>
                  <a:lnTo>
                    <a:pt x="250" y="1"/>
                  </a:lnTo>
                  <a:lnTo>
                    <a:pt x="232" y="1"/>
                  </a:lnTo>
                  <a:lnTo>
                    <a:pt x="214" y="1"/>
                  </a:lnTo>
                  <a:lnTo>
                    <a:pt x="197" y="1"/>
                  </a:lnTo>
                  <a:lnTo>
                    <a:pt x="179" y="1"/>
                  </a:lnTo>
                  <a:lnTo>
                    <a:pt x="161" y="1"/>
                  </a:lnTo>
                  <a:lnTo>
                    <a:pt x="143" y="1"/>
                  </a:lnTo>
                  <a:lnTo>
                    <a:pt x="125" y="0"/>
                  </a:lnTo>
                  <a:lnTo>
                    <a:pt x="107" y="0"/>
                  </a:lnTo>
                  <a:lnTo>
                    <a:pt x="90" y="0"/>
                  </a:lnTo>
                  <a:lnTo>
                    <a:pt x="72" y="0"/>
                  </a:lnTo>
                  <a:lnTo>
                    <a:pt x="54" y="0"/>
                  </a:lnTo>
                  <a:lnTo>
                    <a:pt x="36" y="0"/>
                  </a:lnTo>
                  <a:lnTo>
                    <a:pt x="18" y="0"/>
                  </a:lnTo>
                  <a:lnTo>
                    <a:pt x="0" y="0"/>
                  </a:lnTo>
                </a:path>
              </a:pathLst>
            </a:custGeom>
            <a:grpFill/>
            <a:ln w="9525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0"/>
              </a:endParaRPr>
            </a:p>
          </p:txBody>
        </p:sp>
        <p:sp>
          <p:nvSpPr>
            <p:cNvPr id="90" name="Freeform 94"/>
            <p:cNvSpPr>
              <a:spLocks/>
            </p:cNvSpPr>
            <p:nvPr/>
          </p:nvSpPr>
          <p:spPr bwMode="auto">
            <a:xfrm>
              <a:off x="4662" y="2270"/>
              <a:ext cx="573" cy="127"/>
            </a:xfrm>
            <a:custGeom>
              <a:avLst/>
              <a:gdLst>
                <a:gd name="T0" fmla="*/ 315 w 573"/>
                <a:gd name="T1" fmla="*/ 125 h 127"/>
                <a:gd name="T2" fmla="*/ 344 w 573"/>
                <a:gd name="T3" fmla="*/ 124 h 127"/>
                <a:gd name="T4" fmla="*/ 371 w 573"/>
                <a:gd name="T5" fmla="*/ 123 h 127"/>
                <a:gd name="T6" fmla="*/ 397 w 573"/>
                <a:gd name="T7" fmla="*/ 121 h 127"/>
                <a:gd name="T8" fmla="*/ 422 w 573"/>
                <a:gd name="T9" fmla="*/ 118 h 127"/>
                <a:gd name="T10" fmla="*/ 446 w 573"/>
                <a:gd name="T11" fmla="*/ 115 h 127"/>
                <a:gd name="T12" fmla="*/ 468 w 573"/>
                <a:gd name="T13" fmla="*/ 111 h 127"/>
                <a:gd name="T14" fmla="*/ 488 w 573"/>
                <a:gd name="T15" fmla="*/ 107 h 127"/>
                <a:gd name="T16" fmla="*/ 511 w 573"/>
                <a:gd name="T17" fmla="*/ 101 h 127"/>
                <a:gd name="T18" fmla="*/ 527 w 573"/>
                <a:gd name="T19" fmla="*/ 97 h 127"/>
                <a:gd name="T20" fmla="*/ 541 w 573"/>
                <a:gd name="T21" fmla="*/ 91 h 127"/>
                <a:gd name="T22" fmla="*/ 552 w 573"/>
                <a:gd name="T23" fmla="*/ 86 h 127"/>
                <a:gd name="T24" fmla="*/ 561 w 573"/>
                <a:gd name="T25" fmla="*/ 80 h 127"/>
                <a:gd name="T26" fmla="*/ 567 w 573"/>
                <a:gd name="T27" fmla="*/ 74 h 127"/>
                <a:gd name="T28" fmla="*/ 571 w 573"/>
                <a:gd name="T29" fmla="*/ 67 h 127"/>
                <a:gd name="T30" fmla="*/ 572 w 573"/>
                <a:gd name="T31" fmla="*/ 59 h 127"/>
                <a:gd name="T32" fmla="*/ 569 w 573"/>
                <a:gd name="T33" fmla="*/ 53 h 127"/>
                <a:gd name="T34" fmla="*/ 563 w 573"/>
                <a:gd name="T35" fmla="*/ 47 h 127"/>
                <a:gd name="T36" fmla="*/ 555 w 573"/>
                <a:gd name="T37" fmla="*/ 41 h 127"/>
                <a:gd name="T38" fmla="*/ 544 w 573"/>
                <a:gd name="T39" fmla="*/ 35 h 127"/>
                <a:gd name="T40" fmla="*/ 531 w 573"/>
                <a:gd name="T41" fmla="*/ 30 h 127"/>
                <a:gd name="T42" fmla="*/ 515 w 573"/>
                <a:gd name="T43" fmla="*/ 25 h 127"/>
                <a:gd name="T44" fmla="*/ 497 w 573"/>
                <a:gd name="T45" fmla="*/ 20 h 127"/>
                <a:gd name="T46" fmla="*/ 473 w 573"/>
                <a:gd name="T47" fmla="*/ 15 h 127"/>
                <a:gd name="T48" fmla="*/ 451 w 573"/>
                <a:gd name="T49" fmla="*/ 11 h 127"/>
                <a:gd name="T50" fmla="*/ 428 w 573"/>
                <a:gd name="T51" fmla="*/ 8 h 127"/>
                <a:gd name="T52" fmla="*/ 404 w 573"/>
                <a:gd name="T53" fmla="*/ 5 h 127"/>
                <a:gd name="T54" fmla="*/ 378 w 573"/>
                <a:gd name="T55" fmla="*/ 3 h 127"/>
                <a:gd name="T56" fmla="*/ 351 w 573"/>
                <a:gd name="T57" fmla="*/ 1 h 127"/>
                <a:gd name="T58" fmla="*/ 323 w 573"/>
                <a:gd name="T59" fmla="*/ 0 h 127"/>
                <a:gd name="T60" fmla="*/ 293 w 573"/>
                <a:gd name="T61" fmla="*/ 0 h 127"/>
                <a:gd name="T62" fmla="*/ 257 w 573"/>
                <a:gd name="T63" fmla="*/ 0 h 127"/>
                <a:gd name="T64" fmla="*/ 229 w 573"/>
                <a:gd name="T65" fmla="*/ 1 h 127"/>
                <a:gd name="T66" fmla="*/ 201 w 573"/>
                <a:gd name="T67" fmla="*/ 3 h 127"/>
                <a:gd name="T68" fmla="*/ 175 w 573"/>
                <a:gd name="T69" fmla="*/ 5 h 127"/>
                <a:gd name="T70" fmla="*/ 150 w 573"/>
                <a:gd name="T71" fmla="*/ 7 h 127"/>
                <a:gd name="T72" fmla="*/ 126 w 573"/>
                <a:gd name="T73" fmla="*/ 11 h 127"/>
                <a:gd name="T74" fmla="*/ 104 w 573"/>
                <a:gd name="T75" fmla="*/ 14 h 127"/>
                <a:gd name="T76" fmla="*/ 84 w 573"/>
                <a:gd name="T77" fmla="*/ 18 h 127"/>
                <a:gd name="T78" fmla="*/ 61 w 573"/>
                <a:gd name="T79" fmla="*/ 24 h 127"/>
                <a:gd name="T80" fmla="*/ 45 w 573"/>
                <a:gd name="T81" fmla="*/ 29 h 127"/>
                <a:gd name="T82" fmla="*/ 31 w 573"/>
                <a:gd name="T83" fmla="*/ 34 h 127"/>
                <a:gd name="T84" fmla="*/ 20 w 573"/>
                <a:gd name="T85" fmla="*/ 40 h 127"/>
                <a:gd name="T86" fmla="*/ 11 w 573"/>
                <a:gd name="T87" fmla="*/ 46 h 127"/>
                <a:gd name="T88" fmla="*/ 5 w 573"/>
                <a:gd name="T89" fmla="*/ 52 h 127"/>
                <a:gd name="T90" fmla="*/ 1 w 573"/>
                <a:gd name="T91" fmla="*/ 58 h 127"/>
                <a:gd name="T92" fmla="*/ 0 w 573"/>
                <a:gd name="T93" fmla="*/ 66 h 127"/>
                <a:gd name="T94" fmla="*/ 3 w 573"/>
                <a:gd name="T95" fmla="*/ 72 h 127"/>
                <a:gd name="T96" fmla="*/ 9 w 573"/>
                <a:gd name="T97" fmla="*/ 79 h 127"/>
                <a:gd name="T98" fmla="*/ 17 w 573"/>
                <a:gd name="T99" fmla="*/ 84 h 127"/>
                <a:gd name="T100" fmla="*/ 28 w 573"/>
                <a:gd name="T101" fmla="*/ 90 h 127"/>
                <a:gd name="T102" fmla="*/ 41 w 573"/>
                <a:gd name="T103" fmla="*/ 95 h 127"/>
                <a:gd name="T104" fmla="*/ 57 w 573"/>
                <a:gd name="T105" fmla="*/ 101 h 127"/>
                <a:gd name="T106" fmla="*/ 74 w 573"/>
                <a:gd name="T107" fmla="*/ 105 h 127"/>
                <a:gd name="T108" fmla="*/ 99 w 573"/>
                <a:gd name="T109" fmla="*/ 110 h 127"/>
                <a:gd name="T110" fmla="*/ 120 w 573"/>
                <a:gd name="T111" fmla="*/ 114 h 127"/>
                <a:gd name="T112" fmla="*/ 144 w 573"/>
                <a:gd name="T113" fmla="*/ 117 h 127"/>
                <a:gd name="T114" fmla="*/ 168 w 573"/>
                <a:gd name="T115" fmla="*/ 120 h 127"/>
                <a:gd name="T116" fmla="*/ 194 w 573"/>
                <a:gd name="T117" fmla="*/ 122 h 127"/>
                <a:gd name="T118" fmla="*/ 221 w 573"/>
                <a:gd name="T119" fmla="*/ 124 h 127"/>
                <a:gd name="T120" fmla="*/ 250 w 573"/>
                <a:gd name="T121" fmla="*/ 125 h 127"/>
                <a:gd name="T122" fmla="*/ 279 w 573"/>
                <a:gd name="T123" fmla="*/ 125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3" h="127">
                  <a:moveTo>
                    <a:pt x="286" y="126"/>
                  </a:moveTo>
                  <a:lnTo>
                    <a:pt x="301" y="125"/>
                  </a:lnTo>
                  <a:lnTo>
                    <a:pt x="308" y="125"/>
                  </a:lnTo>
                  <a:lnTo>
                    <a:pt x="315" y="125"/>
                  </a:lnTo>
                  <a:lnTo>
                    <a:pt x="323" y="125"/>
                  </a:lnTo>
                  <a:lnTo>
                    <a:pt x="330" y="125"/>
                  </a:lnTo>
                  <a:lnTo>
                    <a:pt x="337" y="125"/>
                  </a:lnTo>
                  <a:lnTo>
                    <a:pt x="344" y="124"/>
                  </a:lnTo>
                  <a:lnTo>
                    <a:pt x="351" y="124"/>
                  </a:lnTo>
                  <a:lnTo>
                    <a:pt x="357" y="123"/>
                  </a:lnTo>
                  <a:lnTo>
                    <a:pt x="364" y="123"/>
                  </a:lnTo>
                  <a:lnTo>
                    <a:pt x="371" y="123"/>
                  </a:lnTo>
                  <a:lnTo>
                    <a:pt x="378" y="122"/>
                  </a:lnTo>
                  <a:lnTo>
                    <a:pt x="384" y="122"/>
                  </a:lnTo>
                  <a:lnTo>
                    <a:pt x="391" y="121"/>
                  </a:lnTo>
                  <a:lnTo>
                    <a:pt x="397" y="121"/>
                  </a:lnTo>
                  <a:lnTo>
                    <a:pt x="404" y="120"/>
                  </a:lnTo>
                  <a:lnTo>
                    <a:pt x="410" y="119"/>
                  </a:lnTo>
                  <a:lnTo>
                    <a:pt x="416" y="119"/>
                  </a:lnTo>
                  <a:lnTo>
                    <a:pt x="422" y="118"/>
                  </a:lnTo>
                  <a:lnTo>
                    <a:pt x="428" y="117"/>
                  </a:lnTo>
                  <a:lnTo>
                    <a:pt x="434" y="117"/>
                  </a:lnTo>
                  <a:lnTo>
                    <a:pt x="440" y="116"/>
                  </a:lnTo>
                  <a:lnTo>
                    <a:pt x="446" y="115"/>
                  </a:lnTo>
                  <a:lnTo>
                    <a:pt x="451" y="114"/>
                  </a:lnTo>
                  <a:lnTo>
                    <a:pt x="457" y="113"/>
                  </a:lnTo>
                  <a:lnTo>
                    <a:pt x="462" y="112"/>
                  </a:lnTo>
                  <a:lnTo>
                    <a:pt x="468" y="111"/>
                  </a:lnTo>
                  <a:lnTo>
                    <a:pt x="473" y="110"/>
                  </a:lnTo>
                  <a:lnTo>
                    <a:pt x="478" y="109"/>
                  </a:lnTo>
                  <a:lnTo>
                    <a:pt x="483" y="108"/>
                  </a:lnTo>
                  <a:lnTo>
                    <a:pt x="488" y="107"/>
                  </a:lnTo>
                  <a:lnTo>
                    <a:pt x="497" y="105"/>
                  </a:lnTo>
                  <a:lnTo>
                    <a:pt x="502" y="104"/>
                  </a:lnTo>
                  <a:lnTo>
                    <a:pt x="507" y="103"/>
                  </a:lnTo>
                  <a:lnTo>
                    <a:pt x="511" y="101"/>
                  </a:lnTo>
                  <a:lnTo>
                    <a:pt x="515" y="101"/>
                  </a:lnTo>
                  <a:lnTo>
                    <a:pt x="519" y="99"/>
                  </a:lnTo>
                  <a:lnTo>
                    <a:pt x="523" y="98"/>
                  </a:lnTo>
                  <a:lnTo>
                    <a:pt x="527" y="97"/>
                  </a:lnTo>
                  <a:lnTo>
                    <a:pt x="531" y="95"/>
                  </a:lnTo>
                  <a:lnTo>
                    <a:pt x="534" y="94"/>
                  </a:lnTo>
                  <a:lnTo>
                    <a:pt x="537" y="93"/>
                  </a:lnTo>
                  <a:lnTo>
                    <a:pt x="541" y="91"/>
                  </a:lnTo>
                  <a:lnTo>
                    <a:pt x="544" y="90"/>
                  </a:lnTo>
                  <a:lnTo>
                    <a:pt x="547" y="89"/>
                  </a:lnTo>
                  <a:lnTo>
                    <a:pt x="549" y="87"/>
                  </a:lnTo>
                  <a:lnTo>
                    <a:pt x="552" y="86"/>
                  </a:lnTo>
                  <a:lnTo>
                    <a:pt x="555" y="84"/>
                  </a:lnTo>
                  <a:lnTo>
                    <a:pt x="557" y="83"/>
                  </a:lnTo>
                  <a:lnTo>
                    <a:pt x="559" y="81"/>
                  </a:lnTo>
                  <a:lnTo>
                    <a:pt x="561" y="80"/>
                  </a:lnTo>
                  <a:lnTo>
                    <a:pt x="563" y="79"/>
                  </a:lnTo>
                  <a:lnTo>
                    <a:pt x="565" y="77"/>
                  </a:lnTo>
                  <a:lnTo>
                    <a:pt x="566" y="75"/>
                  </a:lnTo>
                  <a:lnTo>
                    <a:pt x="567" y="74"/>
                  </a:lnTo>
                  <a:lnTo>
                    <a:pt x="569" y="72"/>
                  </a:lnTo>
                  <a:lnTo>
                    <a:pt x="570" y="71"/>
                  </a:lnTo>
                  <a:lnTo>
                    <a:pt x="571" y="69"/>
                  </a:lnTo>
                  <a:lnTo>
                    <a:pt x="571" y="67"/>
                  </a:lnTo>
                  <a:lnTo>
                    <a:pt x="572" y="66"/>
                  </a:lnTo>
                  <a:lnTo>
                    <a:pt x="572" y="64"/>
                  </a:lnTo>
                  <a:lnTo>
                    <a:pt x="572" y="63"/>
                  </a:lnTo>
                  <a:lnTo>
                    <a:pt x="572" y="59"/>
                  </a:lnTo>
                  <a:lnTo>
                    <a:pt x="571" y="58"/>
                  </a:lnTo>
                  <a:lnTo>
                    <a:pt x="571" y="57"/>
                  </a:lnTo>
                  <a:lnTo>
                    <a:pt x="570" y="55"/>
                  </a:lnTo>
                  <a:lnTo>
                    <a:pt x="569" y="53"/>
                  </a:lnTo>
                  <a:lnTo>
                    <a:pt x="567" y="52"/>
                  </a:lnTo>
                  <a:lnTo>
                    <a:pt x="566" y="50"/>
                  </a:lnTo>
                  <a:lnTo>
                    <a:pt x="565" y="49"/>
                  </a:lnTo>
                  <a:lnTo>
                    <a:pt x="563" y="47"/>
                  </a:lnTo>
                  <a:lnTo>
                    <a:pt x="561" y="46"/>
                  </a:lnTo>
                  <a:lnTo>
                    <a:pt x="559" y="44"/>
                  </a:lnTo>
                  <a:lnTo>
                    <a:pt x="557" y="43"/>
                  </a:lnTo>
                  <a:lnTo>
                    <a:pt x="555" y="41"/>
                  </a:lnTo>
                  <a:lnTo>
                    <a:pt x="552" y="40"/>
                  </a:lnTo>
                  <a:lnTo>
                    <a:pt x="549" y="38"/>
                  </a:lnTo>
                  <a:lnTo>
                    <a:pt x="547" y="37"/>
                  </a:lnTo>
                  <a:lnTo>
                    <a:pt x="544" y="35"/>
                  </a:lnTo>
                  <a:lnTo>
                    <a:pt x="541" y="34"/>
                  </a:lnTo>
                  <a:lnTo>
                    <a:pt x="537" y="33"/>
                  </a:lnTo>
                  <a:lnTo>
                    <a:pt x="534" y="31"/>
                  </a:lnTo>
                  <a:lnTo>
                    <a:pt x="531" y="30"/>
                  </a:lnTo>
                  <a:lnTo>
                    <a:pt x="527" y="29"/>
                  </a:lnTo>
                  <a:lnTo>
                    <a:pt x="523" y="27"/>
                  </a:lnTo>
                  <a:lnTo>
                    <a:pt x="519" y="26"/>
                  </a:lnTo>
                  <a:lnTo>
                    <a:pt x="515" y="25"/>
                  </a:lnTo>
                  <a:lnTo>
                    <a:pt x="511" y="24"/>
                  </a:lnTo>
                  <a:lnTo>
                    <a:pt x="507" y="23"/>
                  </a:lnTo>
                  <a:lnTo>
                    <a:pt x="502" y="21"/>
                  </a:lnTo>
                  <a:lnTo>
                    <a:pt x="497" y="20"/>
                  </a:lnTo>
                  <a:lnTo>
                    <a:pt x="493" y="19"/>
                  </a:lnTo>
                  <a:lnTo>
                    <a:pt x="488" y="18"/>
                  </a:lnTo>
                  <a:lnTo>
                    <a:pt x="478" y="16"/>
                  </a:lnTo>
                  <a:lnTo>
                    <a:pt x="473" y="15"/>
                  </a:lnTo>
                  <a:lnTo>
                    <a:pt x="468" y="14"/>
                  </a:lnTo>
                  <a:lnTo>
                    <a:pt x="462" y="13"/>
                  </a:lnTo>
                  <a:lnTo>
                    <a:pt x="457" y="12"/>
                  </a:lnTo>
                  <a:lnTo>
                    <a:pt x="451" y="11"/>
                  </a:lnTo>
                  <a:lnTo>
                    <a:pt x="446" y="11"/>
                  </a:lnTo>
                  <a:lnTo>
                    <a:pt x="440" y="9"/>
                  </a:lnTo>
                  <a:lnTo>
                    <a:pt x="434" y="9"/>
                  </a:lnTo>
                  <a:lnTo>
                    <a:pt x="428" y="8"/>
                  </a:lnTo>
                  <a:lnTo>
                    <a:pt x="422" y="7"/>
                  </a:lnTo>
                  <a:lnTo>
                    <a:pt x="416" y="7"/>
                  </a:lnTo>
                  <a:lnTo>
                    <a:pt x="410" y="6"/>
                  </a:lnTo>
                  <a:lnTo>
                    <a:pt x="404" y="5"/>
                  </a:lnTo>
                  <a:lnTo>
                    <a:pt x="397" y="5"/>
                  </a:lnTo>
                  <a:lnTo>
                    <a:pt x="391" y="4"/>
                  </a:lnTo>
                  <a:lnTo>
                    <a:pt x="384" y="3"/>
                  </a:lnTo>
                  <a:lnTo>
                    <a:pt x="378" y="3"/>
                  </a:lnTo>
                  <a:lnTo>
                    <a:pt x="371" y="3"/>
                  </a:lnTo>
                  <a:lnTo>
                    <a:pt x="364" y="2"/>
                  </a:lnTo>
                  <a:lnTo>
                    <a:pt x="357" y="1"/>
                  </a:lnTo>
                  <a:lnTo>
                    <a:pt x="351" y="1"/>
                  </a:lnTo>
                  <a:lnTo>
                    <a:pt x="344" y="1"/>
                  </a:lnTo>
                  <a:lnTo>
                    <a:pt x="337" y="1"/>
                  </a:lnTo>
                  <a:lnTo>
                    <a:pt x="330" y="0"/>
                  </a:lnTo>
                  <a:lnTo>
                    <a:pt x="323" y="0"/>
                  </a:lnTo>
                  <a:lnTo>
                    <a:pt x="315" y="0"/>
                  </a:lnTo>
                  <a:lnTo>
                    <a:pt x="308" y="0"/>
                  </a:lnTo>
                  <a:lnTo>
                    <a:pt x="301" y="0"/>
                  </a:lnTo>
                  <a:lnTo>
                    <a:pt x="293" y="0"/>
                  </a:lnTo>
                  <a:lnTo>
                    <a:pt x="286" y="0"/>
                  </a:lnTo>
                  <a:lnTo>
                    <a:pt x="271" y="0"/>
                  </a:lnTo>
                  <a:lnTo>
                    <a:pt x="264" y="0"/>
                  </a:lnTo>
                  <a:lnTo>
                    <a:pt x="257" y="0"/>
                  </a:lnTo>
                  <a:lnTo>
                    <a:pt x="250" y="0"/>
                  </a:lnTo>
                  <a:lnTo>
                    <a:pt x="243" y="0"/>
                  </a:lnTo>
                  <a:lnTo>
                    <a:pt x="235" y="1"/>
                  </a:lnTo>
                  <a:lnTo>
                    <a:pt x="229" y="1"/>
                  </a:lnTo>
                  <a:lnTo>
                    <a:pt x="221" y="1"/>
                  </a:lnTo>
                  <a:lnTo>
                    <a:pt x="215" y="1"/>
                  </a:lnTo>
                  <a:lnTo>
                    <a:pt x="208" y="2"/>
                  </a:lnTo>
                  <a:lnTo>
                    <a:pt x="201" y="3"/>
                  </a:lnTo>
                  <a:lnTo>
                    <a:pt x="194" y="3"/>
                  </a:lnTo>
                  <a:lnTo>
                    <a:pt x="188" y="3"/>
                  </a:lnTo>
                  <a:lnTo>
                    <a:pt x="181" y="4"/>
                  </a:lnTo>
                  <a:lnTo>
                    <a:pt x="175" y="5"/>
                  </a:lnTo>
                  <a:lnTo>
                    <a:pt x="168" y="5"/>
                  </a:lnTo>
                  <a:lnTo>
                    <a:pt x="162" y="6"/>
                  </a:lnTo>
                  <a:lnTo>
                    <a:pt x="156" y="7"/>
                  </a:lnTo>
                  <a:lnTo>
                    <a:pt x="150" y="7"/>
                  </a:lnTo>
                  <a:lnTo>
                    <a:pt x="144" y="8"/>
                  </a:lnTo>
                  <a:lnTo>
                    <a:pt x="138" y="9"/>
                  </a:lnTo>
                  <a:lnTo>
                    <a:pt x="132" y="9"/>
                  </a:lnTo>
                  <a:lnTo>
                    <a:pt x="126" y="11"/>
                  </a:lnTo>
                  <a:lnTo>
                    <a:pt x="120" y="11"/>
                  </a:lnTo>
                  <a:lnTo>
                    <a:pt x="115" y="12"/>
                  </a:lnTo>
                  <a:lnTo>
                    <a:pt x="109" y="13"/>
                  </a:lnTo>
                  <a:lnTo>
                    <a:pt x="104" y="14"/>
                  </a:lnTo>
                  <a:lnTo>
                    <a:pt x="99" y="15"/>
                  </a:lnTo>
                  <a:lnTo>
                    <a:pt x="93" y="16"/>
                  </a:lnTo>
                  <a:lnTo>
                    <a:pt x="89" y="17"/>
                  </a:lnTo>
                  <a:lnTo>
                    <a:pt x="84" y="18"/>
                  </a:lnTo>
                  <a:lnTo>
                    <a:pt x="74" y="20"/>
                  </a:lnTo>
                  <a:lnTo>
                    <a:pt x="70" y="21"/>
                  </a:lnTo>
                  <a:lnTo>
                    <a:pt x="65" y="23"/>
                  </a:lnTo>
                  <a:lnTo>
                    <a:pt x="61" y="24"/>
                  </a:lnTo>
                  <a:lnTo>
                    <a:pt x="57" y="25"/>
                  </a:lnTo>
                  <a:lnTo>
                    <a:pt x="53" y="26"/>
                  </a:lnTo>
                  <a:lnTo>
                    <a:pt x="49" y="27"/>
                  </a:lnTo>
                  <a:lnTo>
                    <a:pt x="45" y="29"/>
                  </a:lnTo>
                  <a:lnTo>
                    <a:pt x="41" y="30"/>
                  </a:lnTo>
                  <a:lnTo>
                    <a:pt x="38" y="31"/>
                  </a:lnTo>
                  <a:lnTo>
                    <a:pt x="35" y="33"/>
                  </a:lnTo>
                  <a:lnTo>
                    <a:pt x="31" y="34"/>
                  </a:lnTo>
                  <a:lnTo>
                    <a:pt x="28" y="35"/>
                  </a:lnTo>
                  <a:lnTo>
                    <a:pt x="25" y="37"/>
                  </a:lnTo>
                  <a:lnTo>
                    <a:pt x="23" y="38"/>
                  </a:lnTo>
                  <a:lnTo>
                    <a:pt x="20" y="40"/>
                  </a:lnTo>
                  <a:lnTo>
                    <a:pt x="17" y="41"/>
                  </a:lnTo>
                  <a:lnTo>
                    <a:pt x="15" y="43"/>
                  </a:lnTo>
                  <a:lnTo>
                    <a:pt x="13" y="44"/>
                  </a:lnTo>
                  <a:lnTo>
                    <a:pt x="11" y="46"/>
                  </a:lnTo>
                  <a:lnTo>
                    <a:pt x="9" y="47"/>
                  </a:lnTo>
                  <a:lnTo>
                    <a:pt x="7" y="49"/>
                  </a:lnTo>
                  <a:lnTo>
                    <a:pt x="6" y="50"/>
                  </a:lnTo>
                  <a:lnTo>
                    <a:pt x="5" y="52"/>
                  </a:lnTo>
                  <a:lnTo>
                    <a:pt x="3" y="53"/>
                  </a:lnTo>
                  <a:lnTo>
                    <a:pt x="2" y="55"/>
                  </a:lnTo>
                  <a:lnTo>
                    <a:pt x="1" y="57"/>
                  </a:lnTo>
                  <a:lnTo>
                    <a:pt x="1" y="58"/>
                  </a:lnTo>
                  <a:lnTo>
                    <a:pt x="0" y="59"/>
                  </a:lnTo>
                  <a:lnTo>
                    <a:pt x="0" y="61"/>
                  </a:lnTo>
                  <a:lnTo>
                    <a:pt x="0" y="63"/>
                  </a:lnTo>
                  <a:lnTo>
                    <a:pt x="0" y="66"/>
                  </a:lnTo>
                  <a:lnTo>
                    <a:pt x="1" y="67"/>
                  </a:lnTo>
                  <a:lnTo>
                    <a:pt x="1" y="69"/>
                  </a:lnTo>
                  <a:lnTo>
                    <a:pt x="2" y="71"/>
                  </a:lnTo>
                  <a:lnTo>
                    <a:pt x="3" y="72"/>
                  </a:lnTo>
                  <a:lnTo>
                    <a:pt x="5" y="74"/>
                  </a:lnTo>
                  <a:lnTo>
                    <a:pt x="6" y="75"/>
                  </a:lnTo>
                  <a:lnTo>
                    <a:pt x="7" y="77"/>
                  </a:lnTo>
                  <a:lnTo>
                    <a:pt x="9" y="79"/>
                  </a:lnTo>
                  <a:lnTo>
                    <a:pt x="11" y="80"/>
                  </a:lnTo>
                  <a:lnTo>
                    <a:pt x="13" y="81"/>
                  </a:lnTo>
                  <a:lnTo>
                    <a:pt x="15" y="83"/>
                  </a:lnTo>
                  <a:lnTo>
                    <a:pt x="17" y="84"/>
                  </a:lnTo>
                  <a:lnTo>
                    <a:pt x="20" y="86"/>
                  </a:lnTo>
                  <a:lnTo>
                    <a:pt x="23" y="87"/>
                  </a:lnTo>
                  <a:lnTo>
                    <a:pt x="25" y="89"/>
                  </a:lnTo>
                  <a:lnTo>
                    <a:pt x="28" y="90"/>
                  </a:lnTo>
                  <a:lnTo>
                    <a:pt x="31" y="91"/>
                  </a:lnTo>
                  <a:lnTo>
                    <a:pt x="35" y="93"/>
                  </a:lnTo>
                  <a:lnTo>
                    <a:pt x="38" y="94"/>
                  </a:lnTo>
                  <a:lnTo>
                    <a:pt x="41" y="95"/>
                  </a:lnTo>
                  <a:lnTo>
                    <a:pt x="45" y="97"/>
                  </a:lnTo>
                  <a:lnTo>
                    <a:pt x="49" y="98"/>
                  </a:lnTo>
                  <a:lnTo>
                    <a:pt x="53" y="99"/>
                  </a:lnTo>
                  <a:lnTo>
                    <a:pt x="57" y="101"/>
                  </a:lnTo>
                  <a:lnTo>
                    <a:pt x="61" y="101"/>
                  </a:lnTo>
                  <a:lnTo>
                    <a:pt x="65" y="103"/>
                  </a:lnTo>
                  <a:lnTo>
                    <a:pt x="70" y="104"/>
                  </a:lnTo>
                  <a:lnTo>
                    <a:pt x="74" y="105"/>
                  </a:lnTo>
                  <a:lnTo>
                    <a:pt x="79" y="106"/>
                  </a:lnTo>
                  <a:lnTo>
                    <a:pt x="84" y="107"/>
                  </a:lnTo>
                  <a:lnTo>
                    <a:pt x="93" y="109"/>
                  </a:lnTo>
                  <a:lnTo>
                    <a:pt x="99" y="110"/>
                  </a:lnTo>
                  <a:lnTo>
                    <a:pt x="104" y="111"/>
                  </a:lnTo>
                  <a:lnTo>
                    <a:pt x="109" y="112"/>
                  </a:lnTo>
                  <a:lnTo>
                    <a:pt x="115" y="113"/>
                  </a:lnTo>
                  <a:lnTo>
                    <a:pt x="120" y="114"/>
                  </a:lnTo>
                  <a:lnTo>
                    <a:pt x="126" y="115"/>
                  </a:lnTo>
                  <a:lnTo>
                    <a:pt x="132" y="116"/>
                  </a:lnTo>
                  <a:lnTo>
                    <a:pt x="138" y="117"/>
                  </a:lnTo>
                  <a:lnTo>
                    <a:pt x="144" y="117"/>
                  </a:lnTo>
                  <a:lnTo>
                    <a:pt x="150" y="118"/>
                  </a:lnTo>
                  <a:lnTo>
                    <a:pt x="156" y="119"/>
                  </a:lnTo>
                  <a:lnTo>
                    <a:pt x="162" y="119"/>
                  </a:lnTo>
                  <a:lnTo>
                    <a:pt x="168" y="120"/>
                  </a:lnTo>
                  <a:lnTo>
                    <a:pt x="175" y="121"/>
                  </a:lnTo>
                  <a:lnTo>
                    <a:pt x="181" y="121"/>
                  </a:lnTo>
                  <a:lnTo>
                    <a:pt x="188" y="122"/>
                  </a:lnTo>
                  <a:lnTo>
                    <a:pt x="194" y="122"/>
                  </a:lnTo>
                  <a:lnTo>
                    <a:pt x="201" y="123"/>
                  </a:lnTo>
                  <a:lnTo>
                    <a:pt x="208" y="123"/>
                  </a:lnTo>
                  <a:lnTo>
                    <a:pt x="215" y="123"/>
                  </a:lnTo>
                  <a:lnTo>
                    <a:pt x="221" y="124"/>
                  </a:lnTo>
                  <a:lnTo>
                    <a:pt x="229" y="124"/>
                  </a:lnTo>
                  <a:lnTo>
                    <a:pt x="235" y="125"/>
                  </a:lnTo>
                  <a:lnTo>
                    <a:pt x="243" y="125"/>
                  </a:lnTo>
                  <a:lnTo>
                    <a:pt x="250" y="125"/>
                  </a:lnTo>
                  <a:lnTo>
                    <a:pt x="257" y="125"/>
                  </a:lnTo>
                  <a:lnTo>
                    <a:pt x="264" y="125"/>
                  </a:lnTo>
                  <a:lnTo>
                    <a:pt x="271" y="125"/>
                  </a:lnTo>
                  <a:lnTo>
                    <a:pt x="279" y="125"/>
                  </a:lnTo>
                  <a:lnTo>
                    <a:pt x="286" y="126"/>
                  </a:lnTo>
                </a:path>
              </a:pathLst>
            </a:custGeom>
            <a:grpFill/>
            <a:ln w="9525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0"/>
              </a:endParaRPr>
            </a:p>
          </p:txBody>
        </p:sp>
      </p:grpSp>
      <p:sp>
        <p:nvSpPr>
          <p:cNvPr id="91" name="Freeform 18"/>
          <p:cNvSpPr>
            <a:spLocks/>
          </p:cNvSpPr>
          <p:nvPr/>
        </p:nvSpPr>
        <p:spPr bwMode="auto">
          <a:xfrm>
            <a:off x="3460011" y="2262164"/>
            <a:ext cx="382947" cy="87422"/>
          </a:xfrm>
          <a:custGeom>
            <a:avLst/>
            <a:gdLst>
              <a:gd name="T0" fmla="*/ 571 w 572"/>
              <a:gd name="T1" fmla="*/ 1 h 141"/>
              <a:gd name="T2" fmla="*/ 571 w 572"/>
              <a:gd name="T3" fmla="*/ 3 h 141"/>
              <a:gd name="T4" fmla="*/ 571 w 572"/>
              <a:gd name="T5" fmla="*/ 14 h 141"/>
              <a:gd name="T6" fmla="*/ 570 w 572"/>
              <a:gd name="T7" fmla="*/ 29 h 141"/>
              <a:gd name="T8" fmla="*/ 569 w 572"/>
              <a:gd name="T9" fmla="*/ 47 h 141"/>
              <a:gd name="T10" fmla="*/ 569 w 572"/>
              <a:gd name="T11" fmla="*/ 65 h 141"/>
              <a:gd name="T12" fmla="*/ 568 w 572"/>
              <a:gd name="T13" fmla="*/ 77 h 141"/>
              <a:gd name="T14" fmla="*/ 568 w 572"/>
              <a:gd name="T15" fmla="*/ 83 h 141"/>
              <a:gd name="T16" fmla="*/ 563 w 572"/>
              <a:gd name="T17" fmla="*/ 90 h 141"/>
              <a:gd name="T18" fmla="*/ 557 w 572"/>
              <a:gd name="T19" fmla="*/ 95 h 141"/>
              <a:gd name="T20" fmla="*/ 549 w 572"/>
              <a:gd name="T21" fmla="*/ 100 h 141"/>
              <a:gd name="T22" fmla="*/ 540 w 572"/>
              <a:gd name="T23" fmla="*/ 105 h 141"/>
              <a:gd name="T24" fmla="*/ 529 w 572"/>
              <a:gd name="T25" fmla="*/ 110 h 141"/>
              <a:gd name="T26" fmla="*/ 515 w 572"/>
              <a:gd name="T27" fmla="*/ 114 h 141"/>
              <a:gd name="T28" fmla="*/ 501 w 572"/>
              <a:gd name="T29" fmla="*/ 118 h 141"/>
              <a:gd name="T30" fmla="*/ 479 w 572"/>
              <a:gd name="T31" fmla="*/ 123 h 141"/>
              <a:gd name="T32" fmla="*/ 458 w 572"/>
              <a:gd name="T33" fmla="*/ 127 h 141"/>
              <a:gd name="T34" fmla="*/ 435 w 572"/>
              <a:gd name="T35" fmla="*/ 131 h 141"/>
              <a:gd name="T36" fmla="*/ 411 w 572"/>
              <a:gd name="T37" fmla="*/ 133 h 141"/>
              <a:gd name="T38" fmla="*/ 386 w 572"/>
              <a:gd name="T39" fmla="*/ 136 h 141"/>
              <a:gd name="T40" fmla="*/ 360 w 572"/>
              <a:gd name="T41" fmla="*/ 138 h 141"/>
              <a:gd name="T42" fmla="*/ 332 w 572"/>
              <a:gd name="T43" fmla="*/ 139 h 141"/>
              <a:gd name="T44" fmla="*/ 303 w 572"/>
              <a:gd name="T45" fmla="*/ 140 h 141"/>
              <a:gd name="T46" fmla="*/ 267 w 572"/>
              <a:gd name="T47" fmla="*/ 140 h 141"/>
              <a:gd name="T48" fmla="*/ 238 w 572"/>
              <a:gd name="T49" fmla="*/ 139 h 141"/>
              <a:gd name="T50" fmla="*/ 210 w 572"/>
              <a:gd name="T51" fmla="*/ 137 h 141"/>
              <a:gd name="T52" fmla="*/ 183 w 572"/>
              <a:gd name="T53" fmla="*/ 135 h 141"/>
              <a:gd name="T54" fmla="*/ 158 w 572"/>
              <a:gd name="T55" fmla="*/ 133 h 141"/>
              <a:gd name="T56" fmla="*/ 134 w 572"/>
              <a:gd name="T57" fmla="*/ 130 h 141"/>
              <a:gd name="T58" fmla="*/ 111 w 572"/>
              <a:gd name="T59" fmla="*/ 126 h 141"/>
              <a:gd name="T60" fmla="*/ 90 w 572"/>
              <a:gd name="T61" fmla="*/ 122 h 141"/>
              <a:gd name="T62" fmla="*/ 77 w 572"/>
              <a:gd name="T63" fmla="*/ 119 h 141"/>
              <a:gd name="T64" fmla="*/ 70 w 572"/>
              <a:gd name="T65" fmla="*/ 117 h 141"/>
              <a:gd name="T66" fmla="*/ 62 w 572"/>
              <a:gd name="T67" fmla="*/ 115 h 141"/>
              <a:gd name="T68" fmla="*/ 55 w 572"/>
              <a:gd name="T69" fmla="*/ 113 h 141"/>
              <a:gd name="T70" fmla="*/ 47 w 572"/>
              <a:gd name="T71" fmla="*/ 110 h 141"/>
              <a:gd name="T72" fmla="*/ 41 w 572"/>
              <a:gd name="T73" fmla="*/ 107 h 141"/>
              <a:gd name="T74" fmla="*/ 35 w 572"/>
              <a:gd name="T75" fmla="*/ 105 h 141"/>
              <a:gd name="T76" fmla="*/ 29 w 572"/>
              <a:gd name="T77" fmla="*/ 103 h 141"/>
              <a:gd name="T78" fmla="*/ 23 w 572"/>
              <a:gd name="T79" fmla="*/ 99 h 141"/>
              <a:gd name="T80" fmla="*/ 18 w 572"/>
              <a:gd name="T81" fmla="*/ 97 h 141"/>
              <a:gd name="T82" fmla="*/ 14 w 572"/>
              <a:gd name="T83" fmla="*/ 94 h 141"/>
              <a:gd name="T84" fmla="*/ 11 w 572"/>
              <a:gd name="T85" fmla="*/ 91 h 141"/>
              <a:gd name="T86" fmla="*/ 8 w 572"/>
              <a:gd name="T87" fmla="*/ 89 h 141"/>
              <a:gd name="T88" fmla="*/ 6 w 572"/>
              <a:gd name="T89" fmla="*/ 87 h 141"/>
              <a:gd name="T90" fmla="*/ 4 w 572"/>
              <a:gd name="T91" fmla="*/ 84 h 141"/>
              <a:gd name="T92" fmla="*/ 2 w 572"/>
              <a:gd name="T93" fmla="*/ 81 h 141"/>
              <a:gd name="T94" fmla="*/ 1 w 572"/>
              <a:gd name="T95" fmla="*/ 72 h 141"/>
              <a:gd name="T96" fmla="*/ 0 w 572"/>
              <a:gd name="T97" fmla="*/ 59 h 141"/>
              <a:gd name="T98" fmla="*/ 0 w 572"/>
              <a:gd name="T99" fmla="*/ 43 h 141"/>
              <a:gd name="T100" fmla="*/ 0 w 572"/>
              <a:gd name="T101" fmla="*/ 28 h 141"/>
              <a:gd name="T102" fmla="*/ 0 w 572"/>
              <a:gd name="T103" fmla="*/ 15 h 141"/>
              <a:gd name="T104" fmla="*/ 0 w 572"/>
              <a:gd name="T105" fmla="*/ 6 h 141"/>
              <a:gd name="T106" fmla="*/ 0 w 572"/>
              <a:gd name="T107" fmla="*/ 5 h 141"/>
              <a:gd name="T108" fmla="*/ 53 w 572"/>
              <a:gd name="T109" fmla="*/ 7 h 141"/>
              <a:gd name="T110" fmla="*/ 125 w 572"/>
              <a:gd name="T111" fmla="*/ 7 h 141"/>
              <a:gd name="T112" fmla="*/ 196 w 572"/>
              <a:gd name="T113" fmla="*/ 8 h 141"/>
              <a:gd name="T114" fmla="*/ 267 w 572"/>
              <a:gd name="T115" fmla="*/ 8 h 141"/>
              <a:gd name="T116" fmla="*/ 339 w 572"/>
              <a:gd name="T117" fmla="*/ 9 h 141"/>
              <a:gd name="T118" fmla="*/ 410 w 572"/>
              <a:gd name="T119" fmla="*/ 9 h 141"/>
              <a:gd name="T120" fmla="*/ 482 w 572"/>
              <a:gd name="T121" fmla="*/ 9 h 141"/>
              <a:gd name="T122" fmla="*/ 553 w 572"/>
              <a:gd name="T123" fmla="*/ 10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72" h="141">
                <a:moveTo>
                  <a:pt x="571" y="10"/>
                </a:moveTo>
                <a:lnTo>
                  <a:pt x="571" y="3"/>
                </a:lnTo>
                <a:lnTo>
                  <a:pt x="571" y="2"/>
                </a:lnTo>
                <a:lnTo>
                  <a:pt x="571" y="1"/>
                </a:lnTo>
                <a:lnTo>
                  <a:pt x="571" y="0"/>
                </a:lnTo>
                <a:lnTo>
                  <a:pt x="571" y="1"/>
                </a:lnTo>
                <a:lnTo>
                  <a:pt x="571" y="1"/>
                </a:lnTo>
                <a:lnTo>
                  <a:pt x="571" y="3"/>
                </a:lnTo>
                <a:lnTo>
                  <a:pt x="571" y="5"/>
                </a:lnTo>
                <a:lnTo>
                  <a:pt x="571" y="7"/>
                </a:lnTo>
                <a:lnTo>
                  <a:pt x="571" y="10"/>
                </a:lnTo>
                <a:lnTo>
                  <a:pt x="571" y="14"/>
                </a:lnTo>
                <a:lnTo>
                  <a:pt x="571" y="17"/>
                </a:lnTo>
                <a:lnTo>
                  <a:pt x="570" y="21"/>
                </a:lnTo>
                <a:lnTo>
                  <a:pt x="570" y="25"/>
                </a:lnTo>
                <a:lnTo>
                  <a:pt x="570" y="29"/>
                </a:lnTo>
                <a:lnTo>
                  <a:pt x="570" y="34"/>
                </a:lnTo>
                <a:lnTo>
                  <a:pt x="570" y="39"/>
                </a:lnTo>
                <a:lnTo>
                  <a:pt x="570" y="43"/>
                </a:lnTo>
                <a:lnTo>
                  <a:pt x="569" y="47"/>
                </a:lnTo>
                <a:lnTo>
                  <a:pt x="569" y="52"/>
                </a:lnTo>
                <a:lnTo>
                  <a:pt x="569" y="56"/>
                </a:lnTo>
                <a:lnTo>
                  <a:pt x="569" y="61"/>
                </a:lnTo>
                <a:lnTo>
                  <a:pt x="569" y="65"/>
                </a:lnTo>
                <a:lnTo>
                  <a:pt x="569" y="68"/>
                </a:lnTo>
                <a:lnTo>
                  <a:pt x="569" y="71"/>
                </a:lnTo>
                <a:lnTo>
                  <a:pt x="568" y="75"/>
                </a:lnTo>
                <a:lnTo>
                  <a:pt x="568" y="77"/>
                </a:lnTo>
                <a:lnTo>
                  <a:pt x="568" y="79"/>
                </a:lnTo>
                <a:lnTo>
                  <a:pt x="568" y="81"/>
                </a:lnTo>
                <a:lnTo>
                  <a:pt x="568" y="82"/>
                </a:lnTo>
                <a:lnTo>
                  <a:pt x="568" y="83"/>
                </a:lnTo>
                <a:lnTo>
                  <a:pt x="566" y="85"/>
                </a:lnTo>
                <a:lnTo>
                  <a:pt x="565" y="87"/>
                </a:lnTo>
                <a:lnTo>
                  <a:pt x="564" y="88"/>
                </a:lnTo>
                <a:lnTo>
                  <a:pt x="563" y="90"/>
                </a:lnTo>
                <a:lnTo>
                  <a:pt x="561" y="91"/>
                </a:lnTo>
                <a:lnTo>
                  <a:pt x="560" y="92"/>
                </a:lnTo>
                <a:lnTo>
                  <a:pt x="558" y="94"/>
                </a:lnTo>
                <a:lnTo>
                  <a:pt x="557" y="95"/>
                </a:lnTo>
                <a:lnTo>
                  <a:pt x="555" y="96"/>
                </a:lnTo>
                <a:lnTo>
                  <a:pt x="553" y="97"/>
                </a:lnTo>
                <a:lnTo>
                  <a:pt x="551" y="99"/>
                </a:lnTo>
                <a:lnTo>
                  <a:pt x="549" y="100"/>
                </a:lnTo>
                <a:lnTo>
                  <a:pt x="547" y="101"/>
                </a:lnTo>
                <a:lnTo>
                  <a:pt x="545" y="103"/>
                </a:lnTo>
                <a:lnTo>
                  <a:pt x="542" y="104"/>
                </a:lnTo>
                <a:lnTo>
                  <a:pt x="540" y="105"/>
                </a:lnTo>
                <a:lnTo>
                  <a:pt x="537" y="106"/>
                </a:lnTo>
                <a:lnTo>
                  <a:pt x="534" y="107"/>
                </a:lnTo>
                <a:lnTo>
                  <a:pt x="531" y="109"/>
                </a:lnTo>
                <a:lnTo>
                  <a:pt x="529" y="110"/>
                </a:lnTo>
                <a:lnTo>
                  <a:pt x="525" y="111"/>
                </a:lnTo>
                <a:lnTo>
                  <a:pt x="522" y="112"/>
                </a:lnTo>
                <a:lnTo>
                  <a:pt x="519" y="113"/>
                </a:lnTo>
                <a:lnTo>
                  <a:pt x="515" y="114"/>
                </a:lnTo>
                <a:lnTo>
                  <a:pt x="512" y="115"/>
                </a:lnTo>
                <a:lnTo>
                  <a:pt x="509" y="116"/>
                </a:lnTo>
                <a:lnTo>
                  <a:pt x="505" y="117"/>
                </a:lnTo>
                <a:lnTo>
                  <a:pt x="501" y="118"/>
                </a:lnTo>
                <a:lnTo>
                  <a:pt x="497" y="119"/>
                </a:lnTo>
                <a:lnTo>
                  <a:pt x="493" y="120"/>
                </a:lnTo>
                <a:lnTo>
                  <a:pt x="489" y="121"/>
                </a:lnTo>
                <a:lnTo>
                  <a:pt x="479" y="123"/>
                </a:lnTo>
                <a:lnTo>
                  <a:pt x="474" y="124"/>
                </a:lnTo>
                <a:lnTo>
                  <a:pt x="469" y="125"/>
                </a:lnTo>
                <a:lnTo>
                  <a:pt x="463" y="126"/>
                </a:lnTo>
                <a:lnTo>
                  <a:pt x="458" y="127"/>
                </a:lnTo>
                <a:lnTo>
                  <a:pt x="453" y="128"/>
                </a:lnTo>
                <a:lnTo>
                  <a:pt x="447" y="129"/>
                </a:lnTo>
                <a:lnTo>
                  <a:pt x="441" y="130"/>
                </a:lnTo>
                <a:lnTo>
                  <a:pt x="435" y="131"/>
                </a:lnTo>
                <a:lnTo>
                  <a:pt x="430" y="131"/>
                </a:lnTo>
                <a:lnTo>
                  <a:pt x="424" y="132"/>
                </a:lnTo>
                <a:lnTo>
                  <a:pt x="418" y="133"/>
                </a:lnTo>
                <a:lnTo>
                  <a:pt x="411" y="133"/>
                </a:lnTo>
                <a:lnTo>
                  <a:pt x="405" y="134"/>
                </a:lnTo>
                <a:lnTo>
                  <a:pt x="399" y="135"/>
                </a:lnTo>
                <a:lnTo>
                  <a:pt x="393" y="135"/>
                </a:lnTo>
                <a:lnTo>
                  <a:pt x="386" y="136"/>
                </a:lnTo>
                <a:lnTo>
                  <a:pt x="380" y="137"/>
                </a:lnTo>
                <a:lnTo>
                  <a:pt x="373" y="137"/>
                </a:lnTo>
                <a:lnTo>
                  <a:pt x="367" y="137"/>
                </a:lnTo>
                <a:lnTo>
                  <a:pt x="360" y="138"/>
                </a:lnTo>
                <a:lnTo>
                  <a:pt x="353" y="138"/>
                </a:lnTo>
                <a:lnTo>
                  <a:pt x="346" y="139"/>
                </a:lnTo>
                <a:lnTo>
                  <a:pt x="339" y="139"/>
                </a:lnTo>
                <a:lnTo>
                  <a:pt x="332" y="139"/>
                </a:lnTo>
                <a:lnTo>
                  <a:pt x="325" y="139"/>
                </a:lnTo>
                <a:lnTo>
                  <a:pt x="318" y="140"/>
                </a:lnTo>
                <a:lnTo>
                  <a:pt x="311" y="140"/>
                </a:lnTo>
                <a:lnTo>
                  <a:pt x="303" y="140"/>
                </a:lnTo>
                <a:lnTo>
                  <a:pt x="296" y="140"/>
                </a:lnTo>
                <a:lnTo>
                  <a:pt x="289" y="140"/>
                </a:lnTo>
                <a:lnTo>
                  <a:pt x="274" y="140"/>
                </a:lnTo>
                <a:lnTo>
                  <a:pt x="267" y="140"/>
                </a:lnTo>
                <a:lnTo>
                  <a:pt x="259" y="140"/>
                </a:lnTo>
                <a:lnTo>
                  <a:pt x="252" y="139"/>
                </a:lnTo>
                <a:lnTo>
                  <a:pt x="245" y="139"/>
                </a:lnTo>
                <a:lnTo>
                  <a:pt x="238" y="139"/>
                </a:lnTo>
                <a:lnTo>
                  <a:pt x="231" y="139"/>
                </a:lnTo>
                <a:lnTo>
                  <a:pt x="224" y="138"/>
                </a:lnTo>
                <a:lnTo>
                  <a:pt x="217" y="138"/>
                </a:lnTo>
                <a:lnTo>
                  <a:pt x="210" y="137"/>
                </a:lnTo>
                <a:lnTo>
                  <a:pt x="203" y="137"/>
                </a:lnTo>
                <a:lnTo>
                  <a:pt x="197" y="137"/>
                </a:lnTo>
                <a:lnTo>
                  <a:pt x="190" y="136"/>
                </a:lnTo>
                <a:lnTo>
                  <a:pt x="183" y="135"/>
                </a:lnTo>
                <a:lnTo>
                  <a:pt x="177" y="135"/>
                </a:lnTo>
                <a:lnTo>
                  <a:pt x="171" y="134"/>
                </a:lnTo>
                <a:lnTo>
                  <a:pt x="164" y="133"/>
                </a:lnTo>
                <a:lnTo>
                  <a:pt x="158" y="133"/>
                </a:lnTo>
                <a:lnTo>
                  <a:pt x="152" y="132"/>
                </a:lnTo>
                <a:lnTo>
                  <a:pt x="145" y="131"/>
                </a:lnTo>
                <a:lnTo>
                  <a:pt x="139" y="131"/>
                </a:lnTo>
                <a:lnTo>
                  <a:pt x="134" y="130"/>
                </a:lnTo>
                <a:lnTo>
                  <a:pt x="128" y="129"/>
                </a:lnTo>
                <a:lnTo>
                  <a:pt x="122" y="128"/>
                </a:lnTo>
                <a:lnTo>
                  <a:pt x="117" y="127"/>
                </a:lnTo>
                <a:lnTo>
                  <a:pt x="111" y="126"/>
                </a:lnTo>
                <a:lnTo>
                  <a:pt x="106" y="125"/>
                </a:lnTo>
                <a:lnTo>
                  <a:pt x="100" y="124"/>
                </a:lnTo>
                <a:lnTo>
                  <a:pt x="95" y="123"/>
                </a:lnTo>
                <a:lnTo>
                  <a:pt x="90" y="122"/>
                </a:lnTo>
                <a:lnTo>
                  <a:pt x="85" y="121"/>
                </a:lnTo>
                <a:lnTo>
                  <a:pt x="81" y="120"/>
                </a:lnTo>
                <a:lnTo>
                  <a:pt x="79" y="120"/>
                </a:lnTo>
                <a:lnTo>
                  <a:pt x="77" y="119"/>
                </a:lnTo>
                <a:lnTo>
                  <a:pt x="75" y="119"/>
                </a:lnTo>
                <a:lnTo>
                  <a:pt x="73" y="118"/>
                </a:lnTo>
                <a:lnTo>
                  <a:pt x="71" y="118"/>
                </a:lnTo>
                <a:lnTo>
                  <a:pt x="70" y="117"/>
                </a:lnTo>
                <a:lnTo>
                  <a:pt x="68" y="117"/>
                </a:lnTo>
                <a:lnTo>
                  <a:pt x="66" y="116"/>
                </a:lnTo>
                <a:lnTo>
                  <a:pt x="64" y="115"/>
                </a:lnTo>
                <a:lnTo>
                  <a:pt x="62" y="115"/>
                </a:lnTo>
                <a:lnTo>
                  <a:pt x="60" y="114"/>
                </a:lnTo>
                <a:lnTo>
                  <a:pt x="58" y="114"/>
                </a:lnTo>
                <a:lnTo>
                  <a:pt x="57" y="113"/>
                </a:lnTo>
                <a:lnTo>
                  <a:pt x="55" y="113"/>
                </a:lnTo>
                <a:lnTo>
                  <a:pt x="53" y="112"/>
                </a:lnTo>
                <a:lnTo>
                  <a:pt x="51" y="111"/>
                </a:lnTo>
                <a:lnTo>
                  <a:pt x="49" y="111"/>
                </a:lnTo>
                <a:lnTo>
                  <a:pt x="47" y="110"/>
                </a:lnTo>
                <a:lnTo>
                  <a:pt x="46" y="109"/>
                </a:lnTo>
                <a:lnTo>
                  <a:pt x="44" y="109"/>
                </a:lnTo>
                <a:lnTo>
                  <a:pt x="42" y="108"/>
                </a:lnTo>
                <a:lnTo>
                  <a:pt x="41" y="107"/>
                </a:lnTo>
                <a:lnTo>
                  <a:pt x="39" y="107"/>
                </a:lnTo>
                <a:lnTo>
                  <a:pt x="37" y="106"/>
                </a:lnTo>
                <a:lnTo>
                  <a:pt x="36" y="105"/>
                </a:lnTo>
                <a:lnTo>
                  <a:pt x="35" y="105"/>
                </a:lnTo>
                <a:lnTo>
                  <a:pt x="33" y="104"/>
                </a:lnTo>
                <a:lnTo>
                  <a:pt x="31" y="104"/>
                </a:lnTo>
                <a:lnTo>
                  <a:pt x="30" y="103"/>
                </a:lnTo>
                <a:lnTo>
                  <a:pt x="29" y="103"/>
                </a:lnTo>
                <a:lnTo>
                  <a:pt x="26" y="101"/>
                </a:lnTo>
                <a:lnTo>
                  <a:pt x="25" y="100"/>
                </a:lnTo>
                <a:lnTo>
                  <a:pt x="24" y="100"/>
                </a:lnTo>
                <a:lnTo>
                  <a:pt x="23" y="99"/>
                </a:lnTo>
                <a:lnTo>
                  <a:pt x="21" y="98"/>
                </a:lnTo>
                <a:lnTo>
                  <a:pt x="20" y="98"/>
                </a:lnTo>
                <a:lnTo>
                  <a:pt x="19" y="97"/>
                </a:lnTo>
                <a:lnTo>
                  <a:pt x="18" y="97"/>
                </a:lnTo>
                <a:lnTo>
                  <a:pt x="17" y="96"/>
                </a:lnTo>
                <a:lnTo>
                  <a:pt x="16" y="95"/>
                </a:lnTo>
                <a:lnTo>
                  <a:pt x="15" y="95"/>
                </a:lnTo>
                <a:lnTo>
                  <a:pt x="14" y="94"/>
                </a:lnTo>
                <a:lnTo>
                  <a:pt x="13" y="93"/>
                </a:lnTo>
                <a:lnTo>
                  <a:pt x="13" y="93"/>
                </a:lnTo>
                <a:lnTo>
                  <a:pt x="12" y="92"/>
                </a:lnTo>
                <a:lnTo>
                  <a:pt x="11" y="91"/>
                </a:lnTo>
                <a:lnTo>
                  <a:pt x="10" y="91"/>
                </a:lnTo>
                <a:lnTo>
                  <a:pt x="9" y="90"/>
                </a:lnTo>
                <a:lnTo>
                  <a:pt x="9" y="89"/>
                </a:lnTo>
                <a:lnTo>
                  <a:pt x="8" y="89"/>
                </a:lnTo>
                <a:lnTo>
                  <a:pt x="7" y="88"/>
                </a:lnTo>
                <a:lnTo>
                  <a:pt x="7" y="88"/>
                </a:lnTo>
                <a:lnTo>
                  <a:pt x="6" y="87"/>
                </a:lnTo>
                <a:lnTo>
                  <a:pt x="6" y="87"/>
                </a:lnTo>
                <a:lnTo>
                  <a:pt x="5" y="86"/>
                </a:lnTo>
                <a:lnTo>
                  <a:pt x="5" y="85"/>
                </a:lnTo>
                <a:lnTo>
                  <a:pt x="4" y="85"/>
                </a:lnTo>
                <a:lnTo>
                  <a:pt x="4" y="84"/>
                </a:lnTo>
                <a:lnTo>
                  <a:pt x="3" y="84"/>
                </a:lnTo>
                <a:lnTo>
                  <a:pt x="3" y="83"/>
                </a:lnTo>
                <a:lnTo>
                  <a:pt x="3" y="83"/>
                </a:lnTo>
                <a:lnTo>
                  <a:pt x="2" y="81"/>
                </a:lnTo>
                <a:lnTo>
                  <a:pt x="2" y="79"/>
                </a:lnTo>
                <a:lnTo>
                  <a:pt x="1" y="77"/>
                </a:lnTo>
                <a:lnTo>
                  <a:pt x="1" y="75"/>
                </a:lnTo>
                <a:lnTo>
                  <a:pt x="1" y="72"/>
                </a:lnTo>
                <a:lnTo>
                  <a:pt x="1" y="69"/>
                </a:lnTo>
                <a:lnTo>
                  <a:pt x="1" y="66"/>
                </a:lnTo>
                <a:lnTo>
                  <a:pt x="1" y="62"/>
                </a:lnTo>
                <a:lnTo>
                  <a:pt x="0" y="59"/>
                </a:lnTo>
                <a:lnTo>
                  <a:pt x="0" y="55"/>
                </a:lnTo>
                <a:lnTo>
                  <a:pt x="0" y="51"/>
                </a:lnTo>
                <a:lnTo>
                  <a:pt x="0" y="47"/>
                </a:lnTo>
                <a:lnTo>
                  <a:pt x="0" y="43"/>
                </a:lnTo>
                <a:lnTo>
                  <a:pt x="0" y="39"/>
                </a:lnTo>
                <a:lnTo>
                  <a:pt x="0" y="35"/>
                </a:lnTo>
                <a:lnTo>
                  <a:pt x="0" y="31"/>
                </a:lnTo>
                <a:lnTo>
                  <a:pt x="0" y="28"/>
                </a:lnTo>
                <a:lnTo>
                  <a:pt x="0" y="24"/>
                </a:lnTo>
                <a:lnTo>
                  <a:pt x="0" y="21"/>
                </a:lnTo>
                <a:lnTo>
                  <a:pt x="0" y="17"/>
                </a:lnTo>
                <a:lnTo>
                  <a:pt x="0" y="15"/>
                </a:lnTo>
                <a:lnTo>
                  <a:pt x="0" y="12"/>
                </a:lnTo>
                <a:lnTo>
                  <a:pt x="0" y="10"/>
                </a:lnTo>
                <a:lnTo>
                  <a:pt x="0" y="8"/>
                </a:lnTo>
                <a:lnTo>
                  <a:pt x="0" y="6"/>
                </a:lnTo>
                <a:lnTo>
                  <a:pt x="0" y="5"/>
                </a:lnTo>
                <a:lnTo>
                  <a:pt x="0" y="5"/>
                </a:lnTo>
                <a:lnTo>
                  <a:pt x="0" y="5"/>
                </a:lnTo>
                <a:lnTo>
                  <a:pt x="0" y="5"/>
                </a:lnTo>
                <a:lnTo>
                  <a:pt x="0" y="6"/>
                </a:lnTo>
                <a:lnTo>
                  <a:pt x="0" y="8"/>
                </a:lnTo>
                <a:lnTo>
                  <a:pt x="35" y="7"/>
                </a:lnTo>
                <a:lnTo>
                  <a:pt x="53" y="7"/>
                </a:lnTo>
                <a:lnTo>
                  <a:pt x="71" y="7"/>
                </a:lnTo>
                <a:lnTo>
                  <a:pt x="89" y="7"/>
                </a:lnTo>
                <a:lnTo>
                  <a:pt x="107" y="7"/>
                </a:lnTo>
                <a:lnTo>
                  <a:pt x="125" y="7"/>
                </a:lnTo>
                <a:lnTo>
                  <a:pt x="143" y="8"/>
                </a:lnTo>
                <a:lnTo>
                  <a:pt x="160" y="8"/>
                </a:lnTo>
                <a:lnTo>
                  <a:pt x="178" y="8"/>
                </a:lnTo>
                <a:lnTo>
                  <a:pt x="196" y="8"/>
                </a:lnTo>
                <a:lnTo>
                  <a:pt x="214" y="8"/>
                </a:lnTo>
                <a:lnTo>
                  <a:pt x="232" y="8"/>
                </a:lnTo>
                <a:lnTo>
                  <a:pt x="249" y="8"/>
                </a:lnTo>
                <a:lnTo>
                  <a:pt x="267" y="8"/>
                </a:lnTo>
                <a:lnTo>
                  <a:pt x="285" y="9"/>
                </a:lnTo>
                <a:lnTo>
                  <a:pt x="303" y="9"/>
                </a:lnTo>
                <a:lnTo>
                  <a:pt x="321" y="9"/>
                </a:lnTo>
                <a:lnTo>
                  <a:pt x="339" y="9"/>
                </a:lnTo>
                <a:lnTo>
                  <a:pt x="357" y="9"/>
                </a:lnTo>
                <a:lnTo>
                  <a:pt x="375" y="9"/>
                </a:lnTo>
                <a:lnTo>
                  <a:pt x="392" y="9"/>
                </a:lnTo>
                <a:lnTo>
                  <a:pt x="410" y="9"/>
                </a:lnTo>
                <a:lnTo>
                  <a:pt x="428" y="9"/>
                </a:lnTo>
                <a:lnTo>
                  <a:pt x="446" y="9"/>
                </a:lnTo>
                <a:lnTo>
                  <a:pt x="464" y="9"/>
                </a:lnTo>
                <a:lnTo>
                  <a:pt x="482" y="9"/>
                </a:lnTo>
                <a:lnTo>
                  <a:pt x="499" y="9"/>
                </a:lnTo>
                <a:lnTo>
                  <a:pt x="517" y="9"/>
                </a:lnTo>
                <a:lnTo>
                  <a:pt x="535" y="10"/>
                </a:lnTo>
                <a:lnTo>
                  <a:pt x="553" y="10"/>
                </a:lnTo>
                <a:lnTo>
                  <a:pt x="571" y="10"/>
                </a:ln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/>
        </p:spPr>
        <p:txBody>
          <a:bodyPr lIns="130585" tIns="65293" rIns="130585" bIns="65293"/>
          <a:lstStyle/>
          <a:p>
            <a:pPr>
              <a:defRPr/>
            </a:pPr>
            <a:endParaRPr lang="en-US">
              <a:latin typeface="Calibri" charset="0"/>
              <a:ea typeface="ＭＳ Ｐゴシック" charset="0"/>
            </a:endParaRPr>
          </a:p>
        </p:txBody>
      </p:sp>
      <p:sp>
        <p:nvSpPr>
          <p:cNvPr id="92" name="Freeform 18"/>
          <p:cNvSpPr>
            <a:spLocks/>
          </p:cNvSpPr>
          <p:nvPr/>
        </p:nvSpPr>
        <p:spPr bwMode="auto">
          <a:xfrm>
            <a:off x="3460011" y="2200900"/>
            <a:ext cx="382947" cy="111180"/>
          </a:xfrm>
          <a:custGeom>
            <a:avLst/>
            <a:gdLst>
              <a:gd name="T0" fmla="*/ 571 w 572"/>
              <a:gd name="T1" fmla="*/ 1 h 141"/>
              <a:gd name="T2" fmla="*/ 571 w 572"/>
              <a:gd name="T3" fmla="*/ 3 h 141"/>
              <a:gd name="T4" fmla="*/ 571 w 572"/>
              <a:gd name="T5" fmla="*/ 14 h 141"/>
              <a:gd name="T6" fmla="*/ 570 w 572"/>
              <a:gd name="T7" fmla="*/ 29 h 141"/>
              <a:gd name="T8" fmla="*/ 569 w 572"/>
              <a:gd name="T9" fmla="*/ 47 h 141"/>
              <a:gd name="T10" fmla="*/ 569 w 572"/>
              <a:gd name="T11" fmla="*/ 65 h 141"/>
              <a:gd name="T12" fmla="*/ 568 w 572"/>
              <a:gd name="T13" fmla="*/ 77 h 141"/>
              <a:gd name="T14" fmla="*/ 568 w 572"/>
              <a:gd name="T15" fmla="*/ 83 h 141"/>
              <a:gd name="T16" fmla="*/ 563 w 572"/>
              <a:gd name="T17" fmla="*/ 90 h 141"/>
              <a:gd name="T18" fmla="*/ 557 w 572"/>
              <a:gd name="T19" fmla="*/ 95 h 141"/>
              <a:gd name="T20" fmla="*/ 549 w 572"/>
              <a:gd name="T21" fmla="*/ 100 h 141"/>
              <a:gd name="T22" fmla="*/ 540 w 572"/>
              <a:gd name="T23" fmla="*/ 105 h 141"/>
              <a:gd name="T24" fmla="*/ 529 w 572"/>
              <a:gd name="T25" fmla="*/ 110 h 141"/>
              <a:gd name="T26" fmla="*/ 515 w 572"/>
              <a:gd name="T27" fmla="*/ 114 h 141"/>
              <a:gd name="T28" fmla="*/ 501 w 572"/>
              <a:gd name="T29" fmla="*/ 118 h 141"/>
              <a:gd name="T30" fmla="*/ 479 w 572"/>
              <a:gd name="T31" fmla="*/ 123 h 141"/>
              <a:gd name="T32" fmla="*/ 458 w 572"/>
              <a:gd name="T33" fmla="*/ 127 h 141"/>
              <a:gd name="T34" fmla="*/ 435 w 572"/>
              <a:gd name="T35" fmla="*/ 131 h 141"/>
              <a:gd name="T36" fmla="*/ 411 w 572"/>
              <a:gd name="T37" fmla="*/ 133 h 141"/>
              <a:gd name="T38" fmla="*/ 386 w 572"/>
              <a:gd name="T39" fmla="*/ 136 h 141"/>
              <a:gd name="T40" fmla="*/ 360 w 572"/>
              <a:gd name="T41" fmla="*/ 138 h 141"/>
              <a:gd name="T42" fmla="*/ 332 w 572"/>
              <a:gd name="T43" fmla="*/ 139 h 141"/>
              <a:gd name="T44" fmla="*/ 303 w 572"/>
              <a:gd name="T45" fmla="*/ 140 h 141"/>
              <a:gd name="T46" fmla="*/ 267 w 572"/>
              <a:gd name="T47" fmla="*/ 140 h 141"/>
              <a:gd name="T48" fmla="*/ 238 w 572"/>
              <a:gd name="T49" fmla="*/ 139 h 141"/>
              <a:gd name="T50" fmla="*/ 210 w 572"/>
              <a:gd name="T51" fmla="*/ 137 h 141"/>
              <a:gd name="T52" fmla="*/ 183 w 572"/>
              <a:gd name="T53" fmla="*/ 135 h 141"/>
              <a:gd name="T54" fmla="*/ 158 w 572"/>
              <a:gd name="T55" fmla="*/ 133 h 141"/>
              <a:gd name="T56" fmla="*/ 134 w 572"/>
              <a:gd name="T57" fmla="*/ 130 h 141"/>
              <a:gd name="T58" fmla="*/ 111 w 572"/>
              <a:gd name="T59" fmla="*/ 126 h 141"/>
              <a:gd name="T60" fmla="*/ 90 w 572"/>
              <a:gd name="T61" fmla="*/ 122 h 141"/>
              <a:gd name="T62" fmla="*/ 77 w 572"/>
              <a:gd name="T63" fmla="*/ 119 h 141"/>
              <a:gd name="T64" fmla="*/ 70 w 572"/>
              <a:gd name="T65" fmla="*/ 117 h 141"/>
              <a:gd name="T66" fmla="*/ 62 w 572"/>
              <a:gd name="T67" fmla="*/ 115 h 141"/>
              <a:gd name="T68" fmla="*/ 55 w 572"/>
              <a:gd name="T69" fmla="*/ 113 h 141"/>
              <a:gd name="T70" fmla="*/ 47 w 572"/>
              <a:gd name="T71" fmla="*/ 110 h 141"/>
              <a:gd name="T72" fmla="*/ 41 w 572"/>
              <a:gd name="T73" fmla="*/ 107 h 141"/>
              <a:gd name="T74" fmla="*/ 35 w 572"/>
              <a:gd name="T75" fmla="*/ 105 h 141"/>
              <a:gd name="T76" fmla="*/ 29 w 572"/>
              <a:gd name="T77" fmla="*/ 103 h 141"/>
              <a:gd name="T78" fmla="*/ 23 w 572"/>
              <a:gd name="T79" fmla="*/ 99 h 141"/>
              <a:gd name="T80" fmla="*/ 18 w 572"/>
              <a:gd name="T81" fmla="*/ 97 h 141"/>
              <a:gd name="T82" fmla="*/ 14 w 572"/>
              <a:gd name="T83" fmla="*/ 94 h 141"/>
              <a:gd name="T84" fmla="*/ 11 w 572"/>
              <a:gd name="T85" fmla="*/ 91 h 141"/>
              <a:gd name="T86" fmla="*/ 8 w 572"/>
              <a:gd name="T87" fmla="*/ 89 h 141"/>
              <a:gd name="T88" fmla="*/ 6 w 572"/>
              <a:gd name="T89" fmla="*/ 87 h 141"/>
              <a:gd name="T90" fmla="*/ 4 w 572"/>
              <a:gd name="T91" fmla="*/ 84 h 141"/>
              <a:gd name="T92" fmla="*/ 2 w 572"/>
              <a:gd name="T93" fmla="*/ 81 h 141"/>
              <a:gd name="T94" fmla="*/ 1 w 572"/>
              <a:gd name="T95" fmla="*/ 72 h 141"/>
              <a:gd name="T96" fmla="*/ 0 w 572"/>
              <a:gd name="T97" fmla="*/ 59 h 141"/>
              <a:gd name="T98" fmla="*/ 0 w 572"/>
              <a:gd name="T99" fmla="*/ 43 h 141"/>
              <a:gd name="T100" fmla="*/ 0 w 572"/>
              <a:gd name="T101" fmla="*/ 28 h 141"/>
              <a:gd name="T102" fmla="*/ 0 w 572"/>
              <a:gd name="T103" fmla="*/ 15 h 141"/>
              <a:gd name="T104" fmla="*/ 0 w 572"/>
              <a:gd name="T105" fmla="*/ 6 h 141"/>
              <a:gd name="T106" fmla="*/ 0 w 572"/>
              <a:gd name="T107" fmla="*/ 5 h 141"/>
              <a:gd name="T108" fmla="*/ 53 w 572"/>
              <a:gd name="T109" fmla="*/ 7 h 141"/>
              <a:gd name="T110" fmla="*/ 125 w 572"/>
              <a:gd name="T111" fmla="*/ 7 h 141"/>
              <a:gd name="T112" fmla="*/ 196 w 572"/>
              <a:gd name="T113" fmla="*/ 8 h 141"/>
              <a:gd name="T114" fmla="*/ 267 w 572"/>
              <a:gd name="T115" fmla="*/ 8 h 141"/>
              <a:gd name="T116" fmla="*/ 339 w 572"/>
              <a:gd name="T117" fmla="*/ 9 h 141"/>
              <a:gd name="T118" fmla="*/ 410 w 572"/>
              <a:gd name="T119" fmla="*/ 9 h 141"/>
              <a:gd name="T120" fmla="*/ 482 w 572"/>
              <a:gd name="T121" fmla="*/ 9 h 141"/>
              <a:gd name="T122" fmla="*/ 553 w 572"/>
              <a:gd name="T123" fmla="*/ 10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72" h="141">
                <a:moveTo>
                  <a:pt x="571" y="10"/>
                </a:moveTo>
                <a:lnTo>
                  <a:pt x="571" y="3"/>
                </a:lnTo>
                <a:lnTo>
                  <a:pt x="571" y="2"/>
                </a:lnTo>
                <a:lnTo>
                  <a:pt x="571" y="1"/>
                </a:lnTo>
                <a:lnTo>
                  <a:pt x="571" y="0"/>
                </a:lnTo>
                <a:lnTo>
                  <a:pt x="571" y="1"/>
                </a:lnTo>
                <a:lnTo>
                  <a:pt x="571" y="1"/>
                </a:lnTo>
                <a:lnTo>
                  <a:pt x="571" y="3"/>
                </a:lnTo>
                <a:lnTo>
                  <a:pt x="571" y="5"/>
                </a:lnTo>
                <a:lnTo>
                  <a:pt x="571" y="7"/>
                </a:lnTo>
                <a:lnTo>
                  <a:pt x="571" y="10"/>
                </a:lnTo>
                <a:lnTo>
                  <a:pt x="571" y="14"/>
                </a:lnTo>
                <a:lnTo>
                  <a:pt x="571" y="17"/>
                </a:lnTo>
                <a:lnTo>
                  <a:pt x="570" y="21"/>
                </a:lnTo>
                <a:lnTo>
                  <a:pt x="570" y="25"/>
                </a:lnTo>
                <a:lnTo>
                  <a:pt x="570" y="29"/>
                </a:lnTo>
                <a:lnTo>
                  <a:pt x="570" y="34"/>
                </a:lnTo>
                <a:lnTo>
                  <a:pt x="570" y="39"/>
                </a:lnTo>
                <a:lnTo>
                  <a:pt x="570" y="43"/>
                </a:lnTo>
                <a:lnTo>
                  <a:pt x="569" y="47"/>
                </a:lnTo>
                <a:lnTo>
                  <a:pt x="569" y="52"/>
                </a:lnTo>
                <a:lnTo>
                  <a:pt x="569" y="56"/>
                </a:lnTo>
                <a:lnTo>
                  <a:pt x="569" y="61"/>
                </a:lnTo>
                <a:lnTo>
                  <a:pt x="569" y="65"/>
                </a:lnTo>
                <a:lnTo>
                  <a:pt x="569" y="68"/>
                </a:lnTo>
                <a:lnTo>
                  <a:pt x="569" y="71"/>
                </a:lnTo>
                <a:lnTo>
                  <a:pt x="568" y="75"/>
                </a:lnTo>
                <a:lnTo>
                  <a:pt x="568" y="77"/>
                </a:lnTo>
                <a:lnTo>
                  <a:pt x="568" y="79"/>
                </a:lnTo>
                <a:lnTo>
                  <a:pt x="568" y="81"/>
                </a:lnTo>
                <a:lnTo>
                  <a:pt x="568" y="82"/>
                </a:lnTo>
                <a:lnTo>
                  <a:pt x="568" y="83"/>
                </a:lnTo>
                <a:lnTo>
                  <a:pt x="566" y="85"/>
                </a:lnTo>
                <a:lnTo>
                  <a:pt x="565" y="87"/>
                </a:lnTo>
                <a:lnTo>
                  <a:pt x="564" y="88"/>
                </a:lnTo>
                <a:lnTo>
                  <a:pt x="563" y="90"/>
                </a:lnTo>
                <a:lnTo>
                  <a:pt x="561" y="91"/>
                </a:lnTo>
                <a:lnTo>
                  <a:pt x="560" y="92"/>
                </a:lnTo>
                <a:lnTo>
                  <a:pt x="558" y="94"/>
                </a:lnTo>
                <a:lnTo>
                  <a:pt x="557" y="95"/>
                </a:lnTo>
                <a:lnTo>
                  <a:pt x="555" y="96"/>
                </a:lnTo>
                <a:lnTo>
                  <a:pt x="553" y="97"/>
                </a:lnTo>
                <a:lnTo>
                  <a:pt x="551" y="99"/>
                </a:lnTo>
                <a:lnTo>
                  <a:pt x="549" y="100"/>
                </a:lnTo>
                <a:lnTo>
                  <a:pt x="547" y="101"/>
                </a:lnTo>
                <a:lnTo>
                  <a:pt x="545" y="103"/>
                </a:lnTo>
                <a:lnTo>
                  <a:pt x="542" y="104"/>
                </a:lnTo>
                <a:lnTo>
                  <a:pt x="540" y="105"/>
                </a:lnTo>
                <a:lnTo>
                  <a:pt x="537" y="106"/>
                </a:lnTo>
                <a:lnTo>
                  <a:pt x="534" y="107"/>
                </a:lnTo>
                <a:lnTo>
                  <a:pt x="531" y="109"/>
                </a:lnTo>
                <a:lnTo>
                  <a:pt x="529" y="110"/>
                </a:lnTo>
                <a:lnTo>
                  <a:pt x="525" y="111"/>
                </a:lnTo>
                <a:lnTo>
                  <a:pt x="522" y="112"/>
                </a:lnTo>
                <a:lnTo>
                  <a:pt x="519" y="113"/>
                </a:lnTo>
                <a:lnTo>
                  <a:pt x="515" y="114"/>
                </a:lnTo>
                <a:lnTo>
                  <a:pt x="512" y="115"/>
                </a:lnTo>
                <a:lnTo>
                  <a:pt x="509" y="116"/>
                </a:lnTo>
                <a:lnTo>
                  <a:pt x="505" y="117"/>
                </a:lnTo>
                <a:lnTo>
                  <a:pt x="501" y="118"/>
                </a:lnTo>
                <a:lnTo>
                  <a:pt x="497" y="119"/>
                </a:lnTo>
                <a:lnTo>
                  <a:pt x="493" y="120"/>
                </a:lnTo>
                <a:lnTo>
                  <a:pt x="489" y="121"/>
                </a:lnTo>
                <a:lnTo>
                  <a:pt x="479" y="123"/>
                </a:lnTo>
                <a:lnTo>
                  <a:pt x="474" y="124"/>
                </a:lnTo>
                <a:lnTo>
                  <a:pt x="469" y="125"/>
                </a:lnTo>
                <a:lnTo>
                  <a:pt x="463" y="126"/>
                </a:lnTo>
                <a:lnTo>
                  <a:pt x="458" y="127"/>
                </a:lnTo>
                <a:lnTo>
                  <a:pt x="453" y="128"/>
                </a:lnTo>
                <a:lnTo>
                  <a:pt x="447" y="129"/>
                </a:lnTo>
                <a:lnTo>
                  <a:pt x="441" y="130"/>
                </a:lnTo>
                <a:lnTo>
                  <a:pt x="435" y="131"/>
                </a:lnTo>
                <a:lnTo>
                  <a:pt x="430" y="131"/>
                </a:lnTo>
                <a:lnTo>
                  <a:pt x="424" y="132"/>
                </a:lnTo>
                <a:lnTo>
                  <a:pt x="418" y="133"/>
                </a:lnTo>
                <a:lnTo>
                  <a:pt x="411" y="133"/>
                </a:lnTo>
                <a:lnTo>
                  <a:pt x="405" y="134"/>
                </a:lnTo>
                <a:lnTo>
                  <a:pt x="399" y="135"/>
                </a:lnTo>
                <a:lnTo>
                  <a:pt x="393" y="135"/>
                </a:lnTo>
                <a:lnTo>
                  <a:pt x="386" y="136"/>
                </a:lnTo>
                <a:lnTo>
                  <a:pt x="380" y="137"/>
                </a:lnTo>
                <a:lnTo>
                  <a:pt x="373" y="137"/>
                </a:lnTo>
                <a:lnTo>
                  <a:pt x="367" y="137"/>
                </a:lnTo>
                <a:lnTo>
                  <a:pt x="360" y="138"/>
                </a:lnTo>
                <a:lnTo>
                  <a:pt x="353" y="138"/>
                </a:lnTo>
                <a:lnTo>
                  <a:pt x="346" y="139"/>
                </a:lnTo>
                <a:lnTo>
                  <a:pt x="339" y="139"/>
                </a:lnTo>
                <a:lnTo>
                  <a:pt x="332" y="139"/>
                </a:lnTo>
                <a:lnTo>
                  <a:pt x="325" y="139"/>
                </a:lnTo>
                <a:lnTo>
                  <a:pt x="318" y="140"/>
                </a:lnTo>
                <a:lnTo>
                  <a:pt x="311" y="140"/>
                </a:lnTo>
                <a:lnTo>
                  <a:pt x="303" y="140"/>
                </a:lnTo>
                <a:lnTo>
                  <a:pt x="296" y="140"/>
                </a:lnTo>
                <a:lnTo>
                  <a:pt x="289" y="140"/>
                </a:lnTo>
                <a:lnTo>
                  <a:pt x="274" y="140"/>
                </a:lnTo>
                <a:lnTo>
                  <a:pt x="267" y="140"/>
                </a:lnTo>
                <a:lnTo>
                  <a:pt x="259" y="140"/>
                </a:lnTo>
                <a:lnTo>
                  <a:pt x="252" y="139"/>
                </a:lnTo>
                <a:lnTo>
                  <a:pt x="245" y="139"/>
                </a:lnTo>
                <a:lnTo>
                  <a:pt x="238" y="139"/>
                </a:lnTo>
                <a:lnTo>
                  <a:pt x="231" y="139"/>
                </a:lnTo>
                <a:lnTo>
                  <a:pt x="224" y="138"/>
                </a:lnTo>
                <a:lnTo>
                  <a:pt x="217" y="138"/>
                </a:lnTo>
                <a:lnTo>
                  <a:pt x="210" y="137"/>
                </a:lnTo>
                <a:lnTo>
                  <a:pt x="203" y="137"/>
                </a:lnTo>
                <a:lnTo>
                  <a:pt x="197" y="137"/>
                </a:lnTo>
                <a:lnTo>
                  <a:pt x="190" y="136"/>
                </a:lnTo>
                <a:lnTo>
                  <a:pt x="183" y="135"/>
                </a:lnTo>
                <a:lnTo>
                  <a:pt x="177" y="135"/>
                </a:lnTo>
                <a:lnTo>
                  <a:pt x="171" y="134"/>
                </a:lnTo>
                <a:lnTo>
                  <a:pt x="164" y="133"/>
                </a:lnTo>
                <a:lnTo>
                  <a:pt x="158" y="133"/>
                </a:lnTo>
                <a:lnTo>
                  <a:pt x="152" y="132"/>
                </a:lnTo>
                <a:lnTo>
                  <a:pt x="145" y="131"/>
                </a:lnTo>
                <a:lnTo>
                  <a:pt x="139" y="131"/>
                </a:lnTo>
                <a:lnTo>
                  <a:pt x="134" y="130"/>
                </a:lnTo>
                <a:lnTo>
                  <a:pt x="128" y="129"/>
                </a:lnTo>
                <a:lnTo>
                  <a:pt x="122" y="128"/>
                </a:lnTo>
                <a:lnTo>
                  <a:pt x="117" y="127"/>
                </a:lnTo>
                <a:lnTo>
                  <a:pt x="111" y="126"/>
                </a:lnTo>
                <a:lnTo>
                  <a:pt x="106" y="125"/>
                </a:lnTo>
                <a:lnTo>
                  <a:pt x="100" y="124"/>
                </a:lnTo>
                <a:lnTo>
                  <a:pt x="95" y="123"/>
                </a:lnTo>
                <a:lnTo>
                  <a:pt x="90" y="122"/>
                </a:lnTo>
                <a:lnTo>
                  <a:pt x="85" y="121"/>
                </a:lnTo>
                <a:lnTo>
                  <a:pt x="81" y="120"/>
                </a:lnTo>
                <a:lnTo>
                  <a:pt x="79" y="120"/>
                </a:lnTo>
                <a:lnTo>
                  <a:pt x="77" y="119"/>
                </a:lnTo>
                <a:lnTo>
                  <a:pt x="75" y="119"/>
                </a:lnTo>
                <a:lnTo>
                  <a:pt x="73" y="118"/>
                </a:lnTo>
                <a:lnTo>
                  <a:pt x="71" y="118"/>
                </a:lnTo>
                <a:lnTo>
                  <a:pt x="70" y="117"/>
                </a:lnTo>
                <a:lnTo>
                  <a:pt x="68" y="117"/>
                </a:lnTo>
                <a:lnTo>
                  <a:pt x="66" y="116"/>
                </a:lnTo>
                <a:lnTo>
                  <a:pt x="64" y="115"/>
                </a:lnTo>
                <a:lnTo>
                  <a:pt x="62" y="115"/>
                </a:lnTo>
                <a:lnTo>
                  <a:pt x="60" y="114"/>
                </a:lnTo>
                <a:lnTo>
                  <a:pt x="58" y="114"/>
                </a:lnTo>
                <a:lnTo>
                  <a:pt x="57" y="113"/>
                </a:lnTo>
                <a:lnTo>
                  <a:pt x="55" y="113"/>
                </a:lnTo>
                <a:lnTo>
                  <a:pt x="53" y="112"/>
                </a:lnTo>
                <a:lnTo>
                  <a:pt x="51" y="111"/>
                </a:lnTo>
                <a:lnTo>
                  <a:pt x="49" y="111"/>
                </a:lnTo>
                <a:lnTo>
                  <a:pt x="47" y="110"/>
                </a:lnTo>
                <a:lnTo>
                  <a:pt x="46" y="109"/>
                </a:lnTo>
                <a:lnTo>
                  <a:pt x="44" y="109"/>
                </a:lnTo>
                <a:lnTo>
                  <a:pt x="42" y="108"/>
                </a:lnTo>
                <a:lnTo>
                  <a:pt x="41" y="107"/>
                </a:lnTo>
                <a:lnTo>
                  <a:pt x="39" y="107"/>
                </a:lnTo>
                <a:lnTo>
                  <a:pt x="37" y="106"/>
                </a:lnTo>
                <a:lnTo>
                  <a:pt x="36" y="105"/>
                </a:lnTo>
                <a:lnTo>
                  <a:pt x="35" y="105"/>
                </a:lnTo>
                <a:lnTo>
                  <a:pt x="33" y="104"/>
                </a:lnTo>
                <a:lnTo>
                  <a:pt x="31" y="104"/>
                </a:lnTo>
                <a:lnTo>
                  <a:pt x="30" y="103"/>
                </a:lnTo>
                <a:lnTo>
                  <a:pt x="29" y="103"/>
                </a:lnTo>
                <a:lnTo>
                  <a:pt x="26" y="101"/>
                </a:lnTo>
                <a:lnTo>
                  <a:pt x="25" y="100"/>
                </a:lnTo>
                <a:lnTo>
                  <a:pt x="24" y="100"/>
                </a:lnTo>
                <a:lnTo>
                  <a:pt x="23" y="99"/>
                </a:lnTo>
                <a:lnTo>
                  <a:pt x="21" y="98"/>
                </a:lnTo>
                <a:lnTo>
                  <a:pt x="20" y="98"/>
                </a:lnTo>
                <a:lnTo>
                  <a:pt x="19" y="97"/>
                </a:lnTo>
                <a:lnTo>
                  <a:pt x="18" y="97"/>
                </a:lnTo>
                <a:lnTo>
                  <a:pt x="17" y="96"/>
                </a:lnTo>
                <a:lnTo>
                  <a:pt x="16" y="95"/>
                </a:lnTo>
                <a:lnTo>
                  <a:pt x="15" y="95"/>
                </a:lnTo>
                <a:lnTo>
                  <a:pt x="14" y="94"/>
                </a:lnTo>
                <a:lnTo>
                  <a:pt x="13" y="93"/>
                </a:lnTo>
                <a:lnTo>
                  <a:pt x="13" y="93"/>
                </a:lnTo>
                <a:lnTo>
                  <a:pt x="12" y="92"/>
                </a:lnTo>
                <a:lnTo>
                  <a:pt x="11" y="91"/>
                </a:lnTo>
                <a:lnTo>
                  <a:pt x="10" y="91"/>
                </a:lnTo>
                <a:lnTo>
                  <a:pt x="9" y="90"/>
                </a:lnTo>
                <a:lnTo>
                  <a:pt x="9" y="89"/>
                </a:lnTo>
                <a:lnTo>
                  <a:pt x="8" y="89"/>
                </a:lnTo>
                <a:lnTo>
                  <a:pt x="7" y="88"/>
                </a:lnTo>
                <a:lnTo>
                  <a:pt x="7" y="88"/>
                </a:lnTo>
                <a:lnTo>
                  <a:pt x="6" y="87"/>
                </a:lnTo>
                <a:lnTo>
                  <a:pt x="6" y="87"/>
                </a:lnTo>
                <a:lnTo>
                  <a:pt x="5" y="86"/>
                </a:lnTo>
                <a:lnTo>
                  <a:pt x="5" y="85"/>
                </a:lnTo>
                <a:lnTo>
                  <a:pt x="4" y="85"/>
                </a:lnTo>
                <a:lnTo>
                  <a:pt x="4" y="84"/>
                </a:lnTo>
                <a:lnTo>
                  <a:pt x="3" y="84"/>
                </a:lnTo>
                <a:lnTo>
                  <a:pt x="3" y="83"/>
                </a:lnTo>
                <a:lnTo>
                  <a:pt x="3" y="83"/>
                </a:lnTo>
                <a:lnTo>
                  <a:pt x="2" y="81"/>
                </a:lnTo>
                <a:lnTo>
                  <a:pt x="2" y="79"/>
                </a:lnTo>
                <a:lnTo>
                  <a:pt x="1" y="77"/>
                </a:lnTo>
                <a:lnTo>
                  <a:pt x="1" y="75"/>
                </a:lnTo>
                <a:lnTo>
                  <a:pt x="1" y="72"/>
                </a:lnTo>
                <a:lnTo>
                  <a:pt x="1" y="69"/>
                </a:lnTo>
                <a:lnTo>
                  <a:pt x="1" y="66"/>
                </a:lnTo>
                <a:lnTo>
                  <a:pt x="1" y="62"/>
                </a:lnTo>
                <a:lnTo>
                  <a:pt x="0" y="59"/>
                </a:lnTo>
                <a:lnTo>
                  <a:pt x="0" y="55"/>
                </a:lnTo>
                <a:lnTo>
                  <a:pt x="0" y="51"/>
                </a:lnTo>
                <a:lnTo>
                  <a:pt x="0" y="47"/>
                </a:lnTo>
                <a:lnTo>
                  <a:pt x="0" y="43"/>
                </a:lnTo>
                <a:lnTo>
                  <a:pt x="0" y="39"/>
                </a:lnTo>
                <a:lnTo>
                  <a:pt x="0" y="35"/>
                </a:lnTo>
                <a:lnTo>
                  <a:pt x="0" y="31"/>
                </a:lnTo>
                <a:lnTo>
                  <a:pt x="0" y="28"/>
                </a:lnTo>
                <a:lnTo>
                  <a:pt x="0" y="24"/>
                </a:lnTo>
                <a:lnTo>
                  <a:pt x="0" y="21"/>
                </a:lnTo>
                <a:lnTo>
                  <a:pt x="0" y="17"/>
                </a:lnTo>
                <a:lnTo>
                  <a:pt x="0" y="15"/>
                </a:lnTo>
                <a:lnTo>
                  <a:pt x="0" y="12"/>
                </a:lnTo>
                <a:lnTo>
                  <a:pt x="0" y="10"/>
                </a:lnTo>
                <a:lnTo>
                  <a:pt x="0" y="8"/>
                </a:lnTo>
                <a:lnTo>
                  <a:pt x="0" y="6"/>
                </a:lnTo>
                <a:lnTo>
                  <a:pt x="0" y="5"/>
                </a:lnTo>
                <a:lnTo>
                  <a:pt x="0" y="5"/>
                </a:lnTo>
                <a:lnTo>
                  <a:pt x="0" y="5"/>
                </a:lnTo>
                <a:lnTo>
                  <a:pt x="0" y="5"/>
                </a:lnTo>
                <a:lnTo>
                  <a:pt x="0" y="6"/>
                </a:lnTo>
                <a:lnTo>
                  <a:pt x="0" y="8"/>
                </a:lnTo>
                <a:lnTo>
                  <a:pt x="35" y="7"/>
                </a:lnTo>
                <a:lnTo>
                  <a:pt x="53" y="7"/>
                </a:lnTo>
                <a:lnTo>
                  <a:pt x="71" y="7"/>
                </a:lnTo>
                <a:lnTo>
                  <a:pt x="89" y="7"/>
                </a:lnTo>
                <a:lnTo>
                  <a:pt x="107" y="7"/>
                </a:lnTo>
                <a:lnTo>
                  <a:pt x="125" y="7"/>
                </a:lnTo>
                <a:lnTo>
                  <a:pt x="143" y="8"/>
                </a:lnTo>
                <a:lnTo>
                  <a:pt x="160" y="8"/>
                </a:lnTo>
                <a:lnTo>
                  <a:pt x="178" y="8"/>
                </a:lnTo>
                <a:lnTo>
                  <a:pt x="196" y="8"/>
                </a:lnTo>
                <a:lnTo>
                  <a:pt x="214" y="8"/>
                </a:lnTo>
                <a:lnTo>
                  <a:pt x="232" y="8"/>
                </a:lnTo>
                <a:lnTo>
                  <a:pt x="249" y="8"/>
                </a:lnTo>
                <a:lnTo>
                  <a:pt x="267" y="8"/>
                </a:lnTo>
                <a:lnTo>
                  <a:pt x="285" y="9"/>
                </a:lnTo>
                <a:lnTo>
                  <a:pt x="303" y="9"/>
                </a:lnTo>
                <a:lnTo>
                  <a:pt x="321" y="9"/>
                </a:lnTo>
                <a:lnTo>
                  <a:pt x="339" y="9"/>
                </a:lnTo>
                <a:lnTo>
                  <a:pt x="357" y="9"/>
                </a:lnTo>
                <a:lnTo>
                  <a:pt x="375" y="9"/>
                </a:lnTo>
                <a:lnTo>
                  <a:pt x="392" y="9"/>
                </a:lnTo>
                <a:lnTo>
                  <a:pt x="410" y="9"/>
                </a:lnTo>
                <a:lnTo>
                  <a:pt x="428" y="9"/>
                </a:lnTo>
                <a:lnTo>
                  <a:pt x="446" y="9"/>
                </a:lnTo>
                <a:lnTo>
                  <a:pt x="464" y="9"/>
                </a:lnTo>
                <a:lnTo>
                  <a:pt x="482" y="9"/>
                </a:lnTo>
                <a:lnTo>
                  <a:pt x="499" y="9"/>
                </a:lnTo>
                <a:lnTo>
                  <a:pt x="517" y="9"/>
                </a:lnTo>
                <a:lnTo>
                  <a:pt x="535" y="10"/>
                </a:lnTo>
                <a:lnTo>
                  <a:pt x="553" y="10"/>
                </a:lnTo>
                <a:lnTo>
                  <a:pt x="571" y="10"/>
                </a:ln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 cap="rnd" cmpd="sng">
            <a:noFill/>
            <a:prstDash val="solid"/>
            <a:round/>
            <a:headEnd/>
            <a:tailEnd/>
          </a:ln>
          <a:effectLst/>
          <a:extLst/>
        </p:spPr>
        <p:txBody>
          <a:bodyPr lIns="130585" tIns="65293" rIns="130585" bIns="65293"/>
          <a:lstStyle/>
          <a:p>
            <a:pPr>
              <a:defRPr/>
            </a:pPr>
            <a:endParaRPr lang="en-US">
              <a:latin typeface="Calibri" charset="0"/>
              <a:ea typeface="ＭＳ Ｐゴシック" charset="0"/>
            </a:endParaRPr>
          </a:p>
        </p:txBody>
      </p:sp>
      <p:sp>
        <p:nvSpPr>
          <p:cNvPr id="93" name="Freeform 19"/>
          <p:cNvSpPr>
            <a:spLocks/>
          </p:cNvSpPr>
          <p:nvPr/>
        </p:nvSpPr>
        <p:spPr bwMode="auto">
          <a:xfrm>
            <a:off x="3457747" y="2162329"/>
            <a:ext cx="385212" cy="77145"/>
          </a:xfrm>
          <a:custGeom>
            <a:avLst/>
            <a:gdLst>
              <a:gd name="T0" fmla="*/ 315 w 573"/>
              <a:gd name="T1" fmla="*/ 126 h 127"/>
              <a:gd name="T2" fmla="*/ 344 w 573"/>
              <a:gd name="T3" fmla="*/ 125 h 127"/>
              <a:gd name="T4" fmla="*/ 371 w 573"/>
              <a:gd name="T5" fmla="*/ 123 h 127"/>
              <a:gd name="T6" fmla="*/ 397 w 573"/>
              <a:gd name="T7" fmla="*/ 121 h 127"/>
              <a:gd name="T8" fmla="*/ 422 w 573"/>
              <a:gd name="T9" fmla="*/ 118 h 127"/>
              <a:gd name="T10" fmla="*/ 446 w 573"/>
              <a:gd name="T11" fmla="*/ 115 h 127"/>
              <a:gd name="T12" fmla="*/ 468 w 573"/>
              <a:gd name="T13" fmla="*/ 112 h 127"/>
              <a:gd name="T14" fmla="*/ 488 w 573"/>
              <a:gd name="T15" fmla="*/ 108 h 127"/>
              <a:gd name="T16" fmla="*/ 511 w 573"/>
              <a:gd name="T17" fmla="*/ 102 h 127"/>
              <a:gd name="T18" fmla="*/ 527 w 573"/>
              <a:gd name="T19" fmla="*/ 97 h 127"/>
              <a:gd name="T20" fmla="*/ 540 w 573"/>
              <a:gd name="T21" fmla="*/ 92 h 127"/>
              <a:gd name="T22" fmla="*/ 552 w 573"/>
              <a:gd name="T23" fmla="*/ 86 h 127"/>
              <a:gd name="T24" fmla="*/ 561 w 573"/>
              <a:gd name="T25" fmla="*/ 80 h 127"/>
              <a:gd name="T26" fmla="*/ 567 w 573"/>
              <a:gd name="T27" fmla="*/ 74 h 127"/>
              <a:gd name="T28" fmla="*/ 571 w 573"/>
              <a:gd name="T29" fmla="*/ 68 h 127"/>
              <a:gd name="T30" fmla="*/ 572 w 573"/>
              <a:gd name="T31" fmla="*/ 60 h 127"/>
              <a:gd name="T32" fmla="*/ 568 w 573"/>
              <a:gd name="T33" fmla="*/ 54 h 127"/>
              <a:gd name="T34" fmla="*/ 563 w 573"/>
              <a:gd name="T35" fmla="*/ 47 h 127"/>
              <a:gd name="T36" fmla="*/ 554 w 573"/>
              <a:gd name="T37" fmla="*/ 41 h 127"/>
              <a:gd name="T38" fmla="*/ 544 w 573"/>
              <a:gd name="T39" fmla="*/ 36 h 127"/>
              <a:gd name="T40" fmla="*/ 530 w 573"/>
              <a:gd name="T41" fmla="*/ 30 h 127"/>
              <a:gd name="T42" fmla="*/ 515 w 573"/>
              <a:gd name="T43" fmla="*/ 25 h 127"/>
              <a:gd name="T44" fmla="*/ 498 w 573"/>
              <a:gd name="T45" fmla="*/ 21 h 127"/>
              <a:gd name="T46" fmla="*/ 473 w 573"/>
              <a:gd name="T47" fmla="*/ 15 h 127"/>
              <a:gd name="T48" fmla="*/ 452 w 573"/>
              <a:gd name="T49" fmla="*/ 12 h 127"/>
              <a:gd name="T50" fmla="*/ 428 w 573"/>
              <a:gd name="T51" fmla="*/ 8 h 127"/>
              <a:gd name="T52" fmla="*/ 404 w 573"/>
              <a:gd name="T53" fmla="*/ 6 h 127"/>
              <a:gd name="T54" fmla="*/ 378 w 573"/>
              <a:gd name="T55" fmla="*/ 3 h 127"/>
              <a:gd name="T56" fmla="*/ 350 w 573"/>
              <a:gd name="T57" fmla="*/ 2 h 127"/>
              <a:gd name="T58" fmla="*/ 322 w 573"/>
              <a:gd name="T59" fmla="*/ 1 h 127"/>
              <a:gd name="T60" fmla="*/ 293 w 573"/>
              <a:gd name="T61" fmla="*/ 0 h 127"/>
              <a:gd name="T62" fmla="*/ 257 w 573"/>
              <a:gd name="T63" fmla="*/ 0 h 127"/>
              <a:gd name="T64" fmla="*/ 228 w 573"/>
              <a:gd name="T65" fmla="*/ 1 h 127"/>
              <a:gd name="T66" fmla="*/ 201 w 573"/>
              <a:gd name="T67" fmla="*/ 3 h 127"/>
              <a:gd name="T68" fmla="*/ 175 w 573"/>
              <a:gd name="T69" fmla="*/ 5 h 127"/>
              <a:gd name="T70" fmla="*/ 150 w 573"/>
              <a:gd name="T71" fmla="*/ 8 h 127"/>
              <a:gd name="T72" fmla="*/ 126 w 573"/>
              <a:gd name="T73" fmla="*/ 11 h 127"/>
              <a:gd name="T74" fmla="*/ 104 w 573"/>
              <a:gd name="T75" fmla="*/ 14 h 127"/>
              <a:gd name="T76" fmla="*/ 84 w 573"/>
              <a:gd name="T77" fmla="*/ 19 h 127"/>
              <a:gd name="T78" fmla="*/ 61 w 573"/>
              <a:gd name="T79" fmla="*/ 24 h 127"/>
              <a:gd name="T80" fmla="*/ 45 w 573"/>
              <a:gd name="T81" fmla="*/ 29 h 127"/>
              <a:gd name="T82" fmla="*/ 31 w 573"/>
              <a:gd name="T83" fmla="*/ 34 h 127"/>
              <a:gd name="T84" fmla="*/ 20 w 573"/>
              <a:gd name="T85" fmla="*/ 40 h 127"/>
              <a:gd name="T86" fmla="*/ 11 w 573"/>
              <a:gd name="T87" fmla="*/ 46 h 127"/>
              <a:gd name="T88" fmla="*/ 4 w 573"/>
              <a:gd name="T89" fmla="*/ 52 h 127"/>
              <a:gd name="T90" fmla="*/ 1 w 573"/>
              <a:gd name="T91" fmla="*/ 58 h 127"/>
              <a:gd name="T92" fmla="*/ 0 w 573"/>
              <a:gd name="T93" fmla="*/ 66 h 127"/>
              <a:gd name="T94" fmla="*/ 3 w 573"/>
              <a:gd name="T95" fmla="*/ 73 h 127"/>
              <a:gd name="T96" fmla="*/ 9 w 573"/>
              <a:gd name="T97" fmla="*/ 79 h 127"/>
              <a:gd name="T98" fmla="*/ 17 w 573"/>
              <a:gd name="T99" fmla="*/ 85 h 127"/>
              <a:gd name="T100" fmla="*/ 28 w 573"/>
              <a:gd name="T101" fmla="*/ 90 h 127"/>
              <a:gd name="T102" fmla="*/ 42 w 573"/>
              <a:gd name="T103" fmla="*/ 96 h 127"/>
              <a:gd name="T104" fmla="*/ 57 w 573"/>
              <a:gd name="T105" fmla="*/ 101 h 127"/>
              <a:gd name="T106" fmla="*/ 74 w 573"/>
              <a:gd name="T107" fmla="*/ 105 h 127"/>
              <a:gd name="T108" fmla="*/ 99 w 573"/>
              <a:gd name="T109" fmla="*/ 111 h 127"/>
              <a:gd name="T110" fmla="*/ 120 w 573"/>
              <a:gd name="T111" fmla="*/ 114 h 127"/>
              <a:gd name="T112" fmla="*/ 144 w 573"/>
              <a:gd name="T113" fmla="*/ 117 h 127"/>
              <a:gd name="T114" fmla="*/ 168 w 573"/>
              <a:gd name="T115" fmla="*/ 120 h 127"/>
              <a:gd name="T116" fmla="*/ 194 w 573"/>
              <a:gd name="T117" fmla="*/ 123 h 127"/>
              <a:gd name="T118" fmla="*/ 221 w 573"/>
              <a:gd name="T119" fmla="*/ 124 h 127"/>
              <a:gd name="T120" fmla="*/ 250 w 573"/>
              <a:gd name="T121" fmla="*/ 125 h 127"/>
              <a:gd name="T122" fmla="*/ 278 w 573"/>
              <a:gd name="T123" fmla="*/ 126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73" h="127">
                <a:moveTo>
                  <a:pt x="286" y="126"/>
                </a:moveTo>
                <a:lnTo>
                  <a:pt x="300" y="126"/>
                </a:lnTo>
                <a:lnTo>
                  <a:pt x="308" y="126"/>
                </a:lnTo>
                <a:lnTo>
                  <a:pt x="315" y="126"/>
                </a:lnTo>
                <a:lnTo>
                  <a:pt x="322" y="125"/>
                </a:lnTo>
                <a:lnTo>
                  <a:pt x="330" y="125"/>
                </a:lnTo>
                <a:lnTo>
                  <a:pt x="336" y="125"/>
                </a:lnTo>
                <a:lnTo>
                  <a:pt x="344" y="125"/>
                </a:lnTo>
                <a:lnTo>
                  <a:pt x="350" y="124"/>
                </a:lnTo>
                <a:lnTo>
                  <a:pt x="357" y="124"/>
                </a:lnTo>
                <a:lnTo>
                  <a:pt x="364" y="123"/>
                </a:lnTo>
                <a:lnTo>
                  <a:pt x="371" y="123"/>
                </a:lnTo>
                <a:lnTo>
                  <a:pt x="378" y="123"/>
                </a:lnTo>
                <a:lnTo>
                  <a:pt x="384" y="122"/>
                </a:lnTo>
                <a:lnTo>
                  <a:pt x="391" y="121"/>
                </a:lnTo>
                <a:lnTo>
                  <a:pt x="397" y="121"/>
                </a:lnTo>
                <a:lnTo>
                  <a:pt x="404" y="120"/>
                </a:lnTo>
                <a:lnTo>
                  <a:pt x="410" y="120"/>
                </a:lnTo>
                <a:lnTo>
                  <a:pt x="416" y="119"/>
                </a:lnTo>
                <a:lnTo>
                  <a:pt x="422" y="118"/>
                </a:lnTo>
                <a:lnTo>
                  <a:pt x="428" y="117"/>
                </a:lnTo>
                <a:lnTo>
                  <a:pt x="434" y="117"/>
                </a:lnTo>
                <a:lnTo>
                  <a:pt x="440" y="116"/>
                </a:lnTo>
                <a:lnTo>
                  <a:pt x="446" y="115"/>
                </a:lnTo>
                <a:lnTo>
                  <a:pt x="452" y="114"/>
                </a:lnTo>
                <a:lnTo>
                  <a:pt x="457" y="113"/>
                </a:lnTo>
                <a:lnTo>
                  <a:pt x="462" y="113"/>
                </a:lnTo>
                <a:lnTo>
                  <a:pt x="468" y="112"/>
                </a:lnTo>
                <a:lnTo>
                  <a:pt x="473" y="111"/>
                </a:lnTo>
                <a:lnTo>
                  <a:pt x="478" y="110"/>
                </a:lnTo>
                <a:lnTo>
                  <a:pt x="483" y="109"/>
                </a:lnTo>
                <a:lnTo>
                  <a:pt x="488" y="108"/>
                </a:lnTo>
                <a:lnTo>
                  <a:pt x="498" y="105"/>
                </a:lnTo>
                <a:lnTo>
                  <a:pt x="502" y="104"/>
                </a:lnTo>
                <a:lnTo>
                  <a:pt x="506" y="103"/>
                </a:lnTo>
                <a:lnTo>
                  <a:pt x="511" y="102"/>
                </a:lnTo>
                <a:lnTo>
                  <a:pt x="515" y="101"/>
                </a:lnTo>
                <a:lnTo>
                  <a:pt x="519" y="99"/>
                </a:lnTo>
                <a:lnTo>
                  <a:pt x="523" y="98"/>
                </a:lnTo>
                <a:lnTo>
                  <a:pt x="527" y="97"/>
                </a:lnTo>
                <a:lnTo>
                  <a:pt x="530" y="96"/>
                </a:lnTo>
                <a:lnTo>
                  <a:pt x="534" y="94"/>
                </a:lnTo>
                <a:lnTo>
                  <a:pt x="537" y="93"/>
                </a:lnTo>
                <a:lnTo>
                  <a:pt x="540" y="92"/>
                </a:lnTo>
                <a:lnTo>
                  <a:pt x="544" y="90"/>
                </a:lnTo>
                <a:lnTo>
                  <a:pt x="546" y="89"/>
                </a:lnTo>
                <a:lnTo>
                  <a:pt x="549" y="87"/>
                </a:lnTo>
                <a:lnTo>
                  <a:pt x="552" y="86"/>
                </a:lnTo>
                <a:lnTo>
                  <a:pt x="554" y="85"/>
                </a:lnTo>
                <a:lnTo>
                  <a:pt x="557" y="83"/>
                </a:lnTo>
                <a:lnTo>
                  <a:pt x="559" y="82"/>
                </a:lnTo>
                <a:lnTo>
                  <a:pt x="561" y="80"/>
                </a:lnTo>
                <a:lnTo>
                  <a:pt x="563" y="79"/>
                </a:lnTo>
                <a:lnTo>
                  <a:pt x="564" y="77"/>
                </a:lnTo>
                <a:lnTo>
                  <a:pt x="566" y="76"/>
                </a:lnTo>
                <a:lnTo>
                  <a:pt x="567" y="74"/>
                </a:lnTo>
                <a:lnTo>
                  <a:pt x="568" y="73"/>
                </a:lnTo>
                <a:lnTo>
                  <a:pt x="570" y="71"/>
                </a:lnTo>
                <a:lnTo>
                  <a:pt x="570" y="69"/>
                </a:lnTo>
                <a:lnTo>
                  <a:pt x="571" y="68"/>
                </a:lnTo>
                <a:lnTo>
                  <a:pt x="572" y="66"/>
                </a:lnTo>
                <a:lnTo>
                  <a:pt x="572" y="65"/>
                </a:lnTo>
                <a:lnTo>
                  <a:pt x="572" y="63"/>
                </a:lnTo>
                <a:lnTo>
                  <a:pt x="572" y="60"/>
                </a:lnTo>
                <a:lnTo>
                  <a:pt x="571" y="58"/>
                </a:lnTo>
                <a:lnTo>
                  <a:pt x="570" y="57"/>
                </a:lnTo>
                <a:lnTo>
                  <a:pt x="570" y="55"/>
                </a:lnTo>
                <a:lnTo>
                  <a:pt x="568" y="54"/>
                </a:lnTo>
                <a:lnTo>
                  <a:pt x="567" y="52"/>
                </a:lnTo>
                <a:lnTo>
                  <a:pt x="566" y="51"/>
                </a:lnTo>
                <a:lnTo>
                  <a:pt x="564" y="49"/>
                </a:lnTo>
                <a:lnTo>
                  <a:pt x="563" y="47"/>
                </a:lnTo>
                <a:lnTo>
                  <a:pt x="561" y="46"/>
                </a:lnTo>
                <a:lnTo>
                  <a:pt x="559" y="45"/>
                </a:lnTo>
                <a:lnTo>
                  <a:pt x="557" y="43"/>
                </a:lnTo>
                <a:lnTo>
                  <a:pt x="554" y="41"/>
                </a:lnTo>
                <a:lnTo>
                  <a:pt x="552" y="40"/>
                </a:lnTo>
                <a:lnTo>
                  <a:pt x="549" y="39"/>
                </a:lnTo>
                <a:lnTo>
                  <a:pt x="546" y="37"/>
                </a:lnTo>
                <a:lnTo>
                  <a:pt x="544" y="36"/>
                </a:lnTo>
                <a:lnTo>
                  <a:pt x="540" y="34"/>
                </a:lnTo>
                <a:lnTo>
                  <a:pt x="537" y="33"/>
                </a:lnTo>
                <a:lnTo>
                  <a:pt x="534" y="31"/>
                </a:lnTo>
                <a:lnTo>
                  <a:pt x="530" y="30"/>
                </a:lnTo>
                <a:lnTo>
                  <a:pt x="527" y="29"/>
                </a:lnTo>
                <a:lnTo>
                  <a:pt x="523" y="28"/>
                </a:lnTo>
                <a:lnTo>
                  <a:pt x="519" y="27"/>
                </a:lnTo>
                <a:lnTo>
                  <a:pt x="515" y="25"/>
                </a:lnTo>
                <a:lnTo>
                  <a:pt x="511" y="24"/>
                </a:lnTo>
                <a:lnTo>
                  <a:pt x="506" y="23"/>
                </a:lnTo>
                <a:lnTo>
                  <a:pt x="502" y="22"/>
                </a:lnTo>
                <a:lnTo>
                  <a:pt x="498" y="21"/>
                </a:lnTo>
                <a:lnTo>
                  <a:pt x="493" y="19"/>
                </a:lnTo>
                <a:lnTo>
                  <a:pt x="488" y="19"/>
                </a:lnTo>
                <a:lnTo>
                  <a:pt x="478" y="16"/>
                </a:lnTo>
                <a:lnTo>
                  <a:pt x="473" y="15"/>
                </a:lnTo>
                <a:lnTo>
                  <a:pt x="468" y="14"/>
                </a:lnTo>
                <a:lnTo>
                  <a:pt x="462" y="13"/>
                </a:lnTo>
                <a:lnTo>
                  <a:pt x="457" y="13"/>
                </a:lnTo>
                <a:lnTo>
                  <a:pt x="452" y="12"/>
                </a:lnTo>
                <a:lnTo>
                  <a:pt x="446" y="11"/>
                </a:lnTo>
                <a:lnTo>
                  <a:pt x="440" y="10"/>
                </a:lnTo>
                <a:lnTo>
                  <a:pt x="434" y="9"/>
                </a:lnTo>
                <a:lnTo>
                  <a:pt x="428" y="8"/>
                </a:lnTo>
                <a:lnTo>
                  <a:pt x="422" y="8"/>
                </a:lnTo>
                <a:lnTo>
                  <a:pt x="416" y="7"/>
                </a:lnTo>
                <a:lnTo>
                  <a:pt x="410" y="6"/>
                </a:lnTo>
                <a:lnTo>
                  <a:pt x="404" y="6"/>
                </a:lnTo>
                <a:lnTo>
                  <a:pt x="397" y="5"/>
                </a:lnTo>
                <a:lnTo>
                  <a:pt x="391" y="5"/>
                </a:lnTo>
                <a:lnTo>
                  <a:pt x="384" y="4"/>
                </a:lnTo>
                <a:lnTo>
                  <a:pt x="378" y="3"/>
                </a:lnTo>
                <a:lnTo>
                  <a:pt x="371" y="3"/>
                </a:lnTo>
                <a:lnTo>
                  <a:pt x="364" y="3"/>
                </a:lnTo>
                <a:lnTo>
                  <a:pt x="357" y="2"/>
                </a:lnTo>
                <a:lnTo>
                  <a:pt x="350" y="2"/>
                </a:lnTo>
                <a:lnTo>
                  <a:pt x="344" y="1"/>
                </a:lnTo>
                <a:lnTo>
                  <a:pt x="336" y="1"/>
                </a:lnTo>
                <a:lnTo>
                  <a:pt x="330" y="1"/>
                </a:lnTo>
                <a:lnTo>
                  <a:pt x="322" y="1"/>
                </a:lnTo>
                <a:lnTo>
                  <a:pt x="315" y="0"/>
                </a:lnTo>
                <a:lnTo>
                  <a:pt x="308" y="0"/>
                </a:lnTo>
                <a:lnTo>
                  <a:pt x="300" y="0"/>
                </a:lnTo>
                <a:lnTo>
                  <a:pt x="293" y="0"/>
                </a:lnTo>
                <a:lnTo>
                  <a:pt x="286" y="0"/>
                </a:lnTo>
                <a:lnTo>
                  <a:pt x="271" y="0"/>
                </a:lnTo>
                <a:lnTo>
                  <a:pt x="264" y="0"/>
                </a:lnTo>
                <a:lnTo>
                  <a:pt x="257" y="0"/>
                </a:lnTo>
                <a:lnTo>
                  <a:pt x="250" y="1"/>
                </a:lnTo>
                <a:lnTo>
                  <a:pt x="242" y="1"/>
                </a:lnTo>
                <a:lnTo>
                  <a:pt x="235" y="1"/>
                </a:lnTo>
                <a:lnTo>
                  <a:pt x="228" y="1"/>
                </a:lnTo>
                <a:lnTo>
                  <a:pt x="221" y="2"/>
                </a:lnTo>
                <a:lnTo>
                  <a:pt x="214" y="2"/>
                </a:lnTo>
                <a:lnTo>
                  <a:pt x="208" y="3"/>
                </a:lnTo>
                <a:lnTo>
                  <a:pt x="201" y="3"/>
                </a:lnTo>
                <a:lnTo>
                  <a:pt x="194" y="3"/>
                </a:lnTo>
                <a:lnTo>
                  <a:pt x="188" y="4"/>
                </a:lnTo>
                <a:lnTo>
                  <a:pt x="181" y="5"/>
                </a:lnTo>
                <a:lnTo>
                  <a:pt x="175" y="5"/>
                </a:lnTo>
                <a:lnTo>
                  <a:pt x="168" y="6"/>
                </a:lnTo>
                <a:lnTo>
                  <a:pt x="162" y="6"/>
                </a:lnTo>
                <a:lnTo>
                  <a:pt x="156" y="7"/>
                </a:lnTo>
                <a:lnTo>
                  <a:pt x="150" y="8"/>
                </a:lnTo>
                <a:lnTo>
                  <a:pt x="144" y="8"/>
                </a:lnTo>
                <a:lnTo>
                  <a:pt x="138" y="9"/>
                </a:lnTo>
                <a:lnTo>
                  <a:pt x="132" y="10"/>
                </a:lnTo>
                <a:lnTo>
                  <a:pt x="126" y="11"/>
                </a:lnTo>
                <a:lnTo>
                  <a:pt x="120" y="12"/>
                </a:lnTo>
                <a:lnTo>
                  <a:pt x="115" y="13"/>
                </a:lnTo>
                <a:lnTo>
                  <a:pt x="109" y="13"/>
                </a:lnTo>
                <a:lnTo>
                  <a:pt x="104" y="14"/>
                </a:lnTo>
                <a:lnTo>
                  <a:pt x="99" y="15"/>
                </a:lnTo>
                <a:lnTo>
                  <a:pt x="94" y="16"/>
                </a:lnTo>
                <a:lnTo>
                  <a:pt x="89" y="17"/>
                </a:lnTo>
                <a:lnTo>
                  <a:pt x="84" y="19"/>
                </a:lnTo>
                <a:lnTo>
                  <a:pt x="74" y="21"/>
                </a:lnTo>
                <a:lnTo>
                  <a:pt x="70" y="22"/>
                </a:lnTo>
                <a:lnTo>
                  <a:pt x="65" y="23"/>
                </a:lnTo>
                <a:lnTo>
                  <a:pt x="61" y="24"/>
                </a:lnTo>
                <a:lnTo>
                  <a:pt x="57" y="25"/>
                </a:lnTo>
                <a:lnTo>
                  <a:pt x="53" y="27"/>
                </a:lnTo>
                <a:lnTo>
                  <a:pt x="49" y="28"/>
                </a:lnTo>
                <a:lnTo>
                  <a:pt x="45" y="29"/>
                </a:lnTo>
                <a:lnTo>
                  <a:pt x="42" y="30"/>
                </a:lnTo>
                <a:lnTo>
                  <a:pt x="38" y="31"/>
                </a:lnTo>
                <a:lnTo>
                  <a:pt x="34" y="33"/>
                </a:lnTo>
                <a:lnTo>
                  <a:pt x="31" y="34"/>
                </a:lnTo>
                <a:lnTo>
                  <a:pt x="28" y="36"/>
                </a:lnTo>
                <a:lnTo>
                  <a:pt x="25" y="37"/>
                </a:lnTo>
                <a:lnTo>
                  <a:pt x="22" y="39"/>
                </a:lnTo>
                <a:lnTo>
                  <a:pt x="20" y="40"/>
                </a:lnTo>
                <a:lnTo>
                  <a:pt x="17" y="41"/>
                </a:lnTo>
                <a:lnTo>
                  <a:pt x="15" y="43"/>
                </a:lnTo>
                <a:lnTo>
                  <a:pt x="13" y="45"/>
                </a:lnTo>
                <a:lnTo>
                  <a:pt x="11" y="46"/>
                </a:lnTo>
                <a:lnTo>
                  <a:pt x="9" y="47"/>
                </a:lnTo>
                <a:lnTo>
                  <a:pt x="7" y="49"/>
                </a:lnTo>
                <a:lnTo>
                  <a:pt x="6" y="51"/>
                </a:lnTo>
                <a:lnTo>
                  <a:pt x="4" y="52"/>
                </a:lnTo>
                <a:lnTo>
                  <a:pt x="3" y="54"/>
                </a:lnTo>
                <a:lnTo>
                  <a:pt x="2" y="55"/>
                </a:lnTo>
                <a:lnTo>
                  <a:pt x="1" y="57"/>
                </a:lnTo>
                <a:lnTo>
                  <a:pt x="1" y="58"/>
                </a:lnTo>
                <a:lnTo>
                  <a:pt x="0" y="60"/>
                </a:lnTo>
                <a:lnTo>
                  <a:pt x="0" y="61"/>
                </a:lnTo>
                <a:lnTo>
                  <a:pt x="0" y="63"/>
                </a:lnTo>
                <a:lnTo>
                  <a:pt x="0" y="66"/>
                </a:lnTo>
                <a:lnTo>
                  <a:pt x="1" y="68"/>
                </a:lnTo>
                <a:lnTo>
                  <a:pt x="1" y="69"/>
                </a:lnTo>
                <a:lnTo>
                  <a:pt x="2" y="71"/>
                </a:lnTo>
                <a:lnTo>
                  <a:pt x="3" y="73"/>
                </a:lnTo>
                <a:lnTo>
                  <a:pt x="4" y="74"/>
                </a:lnTo>
                <a:lnTo>
                  <a:pt x="6" y="76"/>
                </a:lnTo>
                <a:lnTo>
                  <a:pt x="7" y="77"/>
                </a:lnTo>
                <a:lnTo>
                  <a:pt x="9" y="79"/>
                </a:lnTo>
                <a:lnTo>
                  <a:pt x="11" y="80"/>
                </a:lnTo>
                <a:lnTo>
                  <a:pt x="13" y="82"/>
                </a:lnTo>
                <a:lnTo>
                  <a:pt x="15" y="83"/>
                </a:lnTo>
                <a:lnTo>
                  <a:pt x="17" y="85"/>
                </a:lnTo>
                <a:lnTo>
                  <a:pt x="20" y="86"/>
                </a:lnTo>
                <a:lnTo>
                  <a:pt x="22" y="87"/>
                </a:lnTo>
                <a:lnTo>
                  <a:pt x="25" y="89"/>
                </a:lnTo>
                <a:lnTo>
                  <a:pt x="28" y="90"/>
                </a:lnTo>
                <a:lnTo>
                  <a:pt x="31" y="92"/>
                </a:lnTo>
                <a:lnTo>
                  <a:pt x="34" y="93"/>
                </a:lnTo>
                <a:lnTo>
                  <a:pt x="38" y="94"/>
                </a:lnTo>
                <a:lnTo>
                  <a:pt x="42" y="96"/>
                </a:lnTo>
                <a:lnTo>
                  <a:pt x="45" y="97"/>
                </a:lnTo>
                <a:lnTo>
                  <a:pt x="49" y="98"/>
                </a:lnTo>
                <a:lnTo>
                  <a:pt x="53" y="99"/>
                </a:lnTo>
                <a:lnTo>
                  <a:pt x="57" y="101"/>
                </a:lnTo>
                <a:lnTo>
                  <a:pt x="61" y="102"/>
                </a:lnTo>
                <a:lnTo>
                  <a:pt x="65" y="103"/>
                </a:lnTo>
                <a:lnTo>
                  <a:pt x="70" y="104"/>
                </a:lnTo>
                <a:lnTo>
                  <a:pt x="74" y="105"/>
                </a:lnTo>
                <a:lnTo>
                  <a:pt x="79" y="107"/>
                </a:lnTo>
                <a:lnTo>
                  <a:pt x="84" y="108"/>
                </a:lnTo>
                <a:lnTo>
                  <a:pt x="94" y="110"/>
                </a:lnTo>
                <a:lnTo>
                  <a:pt x="99" y="111"/>
                </a:lnTo>
                <a:lnTo>
                  <a:pt x="104" y="112"/>
                </a:lnTo>
                <a:lnTo>
                  <a:pt x="109" y="113"/>
                </a:lnTo>
                <a:lnTo>
                  <a:pt x="115" y="113"/>
                </a:lnTo>
                <a:lnTo>
                  <a:pt x="120" y="114"/>
                </a:lnTo>
                <a:lnTo>
                  <a:pt x="126" y="115"/>
                </a:lnTo>
                <a:lnTo>
                  <a:pt x="132" y="116"/>
                </a:lnTo>
                <a:lnTo>
                  <a:pt x="138" y="117"/>
                </a:lnTo>
                <a:lnTo>
                  <a:pt x="144" y="117"/>
                </a:lnTo>
                <a:lnTo>
                  <a:pt x="150" y="118"/>
                </a:lnTo>
                <a:lnTo>
                  <a:pt x="156" y="119"/>
                </a:lnTo>
                <a:lnTo>
                  <a:pt x="162" y="120"/>
                </a:lnTo>
                <a:lnTo>
                  <a:pt x="168" y="120"/>
                </a:lnTo>
                <a:lnTo>
                  <a:pt x="175" y="121"/>
                </a:lnTo>
                <a:lnTo>
                  <a:pt x="181" y="121"/>
                </a:lnTo>
                <a:lnTo>
                  <a:pt x="188" y="122"/>
                </a:lnTo>
                <a:lnTo>
                  <a:pt x="194" y="123"/>
                </a:lnTo>
                <a:lnTo>
                  <a:pt x="201" y="123"/>
                </a:lnTo>
                <a:lnTo>
                  <a:pt x="208" y="123"/>
                </a:lnTo>
                <a:lnTo>
                  <a:pt x="214" y="124"/>
                </a:lnTo>
                <a:lnTo>
                  <a:pt x="221" y="124"/>
                </a:lnTo>
                <a:lnTo>
                  <a:pt x="228" y="125"/>
                </a:lnTo>
                <a:lnTo>
                  <a:pt x="235" y="125"/>
                </a:lnTo>
                <a:lnTo>
                  <a:pt x="242" y="125"/>
                </a:lnTo>
                <a:lnTo>
                  <a:pt x="250" y="125"/>
                </a:lnTo>
                <a:lnTo>
                  <a:pt x="257" y="126"/>
                </a:lnTo>
                <a:lnTo>
                  <a:pt x="264" y="126"/>
                </a:lnTo>
                <a:lnTo>
                  <a:pt x="271" y="126"/>
                </a:lnTo>
                <a:lnTo>
                  <a:pt x="278" y="126"/>
                </a:lnTo>
                <a:lnTo>
                  <a:pt x="286" y="126"/>
                </a:ln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/>
        </p:spPr>
        <p:txBody>
          <a:bodyPr lIns="130585" tIns="65293" rIns="130585" bIns="65293"/>
          <a:lstStyle/>
          <a:p>
            <a:pPr>
              <a:defRPr/>
            </a:pPr>
            <a:endParaRPr lang="en-US">
              <a:latin typeface="Calibri" charset="0"/>
              <a:ea typeface="ＭＳ Ｐゴシック" charset="0"/>
            </a:endParaRPr>
          </a:p>
        </p:txBody>
      </p:sp>
      <p:cxnSp>
        <p:nvCxnSpPr>
          <p:cNvPr id="94" name="Straight Connector 188"/>
          <p:cNvCxnSpPr>
            <a:stCxn id="90" idx="15"/>
            <a:endCxn id="89" idx="36"/>
          </p:cNvCxnSpPr>
          <p:nvPr/>
        </p:nvCxnSpPr>
        <p:spPr bwMode="auto">
          <a:xfrm flipH="1">
            <a:off x="3836160" y="2121487"/>
            <a:ext cx="4532" cy="206475"/>
          </a:xfrm>
          <a:prstGeom prst="line">
            <a:avLst/>
          </a:prstGeom>
          <a:ln w="9525" cmpd="sng">
            <a:solidFill>
              <a:srgbClr val="00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189"/>
          <p:cNvCxnSpPr>
            <a:stCxn id="90" idx="45"/>
            <a:endCxn id="89" idx="7"/>
          </p:cNvCxnSpPr>
          <p:nvPr/>
        </p:nvCxnSpPr>
        <p:spPr bwMode="auto">
          <a:xfrm>
            <a:off x="3457747" y="2121487"/>
            <a:ext cx="2265" cy="201938"/>
          </a:xfrm>
          <a:prstGeom prst="line">
            <a:avLst/>
          </a:prstGeom>
          <a:ln w="9525" cmpd="sng">
            <a:solidFill>
              <a:srgbClr val="00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272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7532" y="142946"/>
            <a:ext cx="3886112" cy="462870"/>
          </a:xfrm>
        </p:spPr>
        <p:txBody>
          <a:bodyPr/>
          <a:lstStyle/>
          <a:p>
            <a:r>
              <a:rPr lang="en-US" dirty="0">
                <a:latin typeface="Arial" pitchFamily="34" charset="0"/>
              </a:rPr>
              <a:t>H</a:t>
            </a:r>
            <a:r>
              <a:rPr lang="el-GR" dirty="0">
                <a:latin typeface="Arial" pitchFamily="34" charset="0"/>
              </a:rPr>
              <a:t> άντωση</a:t>
            </a:r>
            <a:r>
              <a:rPr lang="en-US" dirty="0">
                <a:latin typeface="Arial" pitchFamily="34" charset="0"/>
              </a:rPr>
              <a:t> </a:t>
            </a:r>
            <a:r>
              <a:rPr lang="el-GR" dirty="0">
                <a:latin typeface="Arial" pitchFamily="34" charset="0"/>
              </a:rPr>
              <a:t>που δέχεται ένα σώμα βυθιζόμενο σε υγρό ισούται με το βάρος του υγρού που εκτοπίζεται.</a:t>
            </a:r>
            <a:endParaRPr lang="en-US" dirty="0" smtClean="0">
              <a:latin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04132" y="971972"/>
                <a:ext cx="634789" cy="195814"/>
              </a:xfrm>
              <a:prstGeom prst="rect">
                <a:avLst/>
              </a:prstGeom>
              <a:noFill/>
            </p:spPr>
            <p:txBody>
              <a:bodyPr wrap="none" lIns="0" tIns="36000" rIns="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tx1"/>
                          </a:solidFill>
                          <a:latin typeface="+mj-lt"/>
                        </a:rPr>
                        <m:t>F</m:t>
                      </m:r>
                      <m:r>
                        <m:rPr>
                          <m:nor/>
                        </m:rPr>
                        <a:rPr lang="en-US" sz="800" b="0" i="0" baseline="-25000" smtClean="0">
                          <a:solidFill>
                            <a:schemeClr val="tx1"/>
                          </a:solidFill>
                          <a:latin typeface="+mj-lt"/>
                        </a:rPr>
                        <m:t>B</m:t>
                      </m:r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tx1"/>
                          </a:solidFill>
                          <a:latin typeface="+mj-lt"/>
                        </a:rPr>
                        <m:t>  =  </m:t>
                      </m:r>
                      <m:r>
                        <m:rPr>
                          <m:nor/>
                        </m:rPr>
                        <a:rPr lang="el-GR" sz="800" b="0" i="0" smtClean="0">
                          <a:solidFill>
                            <a:schemeClr val="tx1"/>
                          </a:solidFill>
                          <a:latin typeface="+mj-lt"/>
                        </a:rPr>
                        <m:t>γ</m:t>
                      </m:r>
                      <m:r>
                        <m:rPr>
                          <m:nor/>
                        </m:rPr>
                        <a:rPr lang="en-US" sz="800" b="0" i="0" baseline="-25000" smtClean="0">
                          <a:solidFill>
                            <a:schemeClr val="tx1"/>
                          </a:solidFill>
                          <a:latin typeface="+mj-lt"/>
                        </a:rPr>
                        <m:t>fluid</m:t>
                      </m:r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tx1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tx1"/>
                          </a:solidFill>
                          <a:latin typeface="+mj-lt"/>
                          <a:ea typeface="Cambria Math"/>
                        </a:rPr>
                        <m:t>∙ ∇</m:t>
                      </m:r>
                    </m:oMath>
                  </m:oMathPara>
                </a14:m>
                <a:endParaRPr lang="el-GR" sz="8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132" y="971972"/>
                <a:ext cx="634789" cy="195814"/>
              </a:xfrm>
              <a:prstGeom prst="rect">
                <a:avLst/>
              </a:prstGeom>
              <a:blipFill rotWithShape="1">
                <a:blip r:embed="rId2"/>
                <a:stretch>
                  <a:fillRect l="-2885" r="-480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119"/>
          <p:cNvSpPr txBox="1">
            <a:spLocks noChangeArrowheads="1"/>
          </p:cNvSpPr>
          <p:nvPr/>
        </p:nvSpPr>
        <p:spPr bwMode="auto">
          <a:xfrm>
            <a:off x="180000" y="989064"/>
            <a:ext cx="477173" cy="161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ts val="1214"/>
              </a:lnSpc>
            </a:pPr>
            <a:r>
              <a:rPr lang="el-GR" sz="700" dirty="0" smtClean="0">
                <a:latin typeface="Arial" pitchFamily="34" charset="0"/>
                <a:cs typeface="Arial" pitchFamily="34" charset="0"/>
              </a:rPr>
              <a:t>Είναι:</a:t>
            </a:r>
            <a:endParaRPr lang="en-US" sz="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Rectangle 95"/>
          <p:cNvSpPr>
            <a:spLocks noChangeArrowheads="1"/>
          </p:cNvSpPr>
          <p:nvPr/>
        </p:nvSpPr>
        <p:spPr bwMode="auto">
          <a:xfrm>
            <a:off x="3617558" y="2325695"/>
            <a:ext cx="70244" cy="158828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lIns="136945" tIns="68473" rIns="136945" bIns="68473" anchor="ctr"/>
          <a:lstStyle/>
          <a:p>
            <a:endParaRPr lang="el-GR"/>
          </a:p>
        </p:txBody>
      </p:sp>
      <p:sp>
        <p:nvSpPr>
          <p:cNvPr id="72" name="Oval 86"/>
          <p:cNvSpPr>
            <a:spLocks noChangeArrowheads="1"/>
          </p:cNvSpPr>
          <p:nvPr/>
        </p:nvSpPr>
        <p:spPr bwMode="auto">
          <a:xfrm>
            <a:off x="3343377" y="2298467"/>
            <a:ext cx="618606" cy="88489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lIns="136945" tIns="68473" rIns="136945" bIns="68473" anchor="ctr"/>
          <a:lstStyle/>
          <a:p>
            <a:endParaRPr lang="el-GR"/>
          </a:p>
        </p:txBody>
      </p:sp>
      <p:sp>
        <p:nvSpPr>
          <p:cNvPr id="73" name="Freeform 79"/>
          <p:cNvSpPr>
            <a:spLocks/>
          </p:cNvSpPr>
          <p:nvPr/>
        </p:nvSpPr>
        <p:spPr bwMode="auto">
          <a:xfrm>
            <a:off x="3368303" y="2613852"/>
            <a:ext cx="577818" cy="147484"/>
          </a:xfrm>
          <a:custGeom>
            <a:avLst/>
            <a:gdLst>
              <a:gd name="T0" fmla="*/ 0 w 842"/>
              <a:gd name="T1" fmla="*/ 2147483647 h 289"/>
              <a:gd name="T2" fmla="*/ 2147483647 w 842"/>
              <a:gd name="T3" fmla="*/ 2147483647 h 289"/>
              <a:gd name="T4" fmla="*/ 2147483647 w 842"/>
              <a:gd name="T5" fmla="*/ 0 h 289"/>
              <a:gd name="T6" fmla="*/ 2147483647 w 842"/>
              <a:gd name="T7" fmla="*/ 0 h 289"/>
              <a:gd name="T8" fmla="*/ 0 w 842"/>
              <a:gd name="T9" fmla="*/ 2147483647 h 2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42"/>
              <a:gd name="T16" fmla="*/ 0 h 289"/>
              <a:gd name="T17" fmla="*/ 842 w 842"/>
              <a:gd name="T18" fmla="*/ 289 h 2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42" h="289">
                <a:moveTo>
                  <a:pt x="0" y="288"/>
                </a:moveTo>
                <a:lnTo>
                  <a:pt x="841" y="288"/>
                </a:lnTo>
                <a:lnTo>
                  <a:pt x="700" y="0"/>
                </a:lnTo>
                <a:lnTo>
                  <a:pt x="140" y="0"/>
                </a:lnTo>
                <a:lnTo>
                  <a:pt x="0" y="288"/>
                </a:lnTo>
              </a:path>
            </a:pathLst>
          </a:custGeom>
          <a:solidFill>
            <a:srgbClr val="FFFFFF"/>
          </a:solidFill>
          <a:ln w="9525" cap="rnd">
            <a:solidFill>
              <a:schemeClr val="accent1"/>
            </a:solidFill>
            <a:round/>
            <a:headEnd/>
            <a:tailEnd/>
          </a:ln>
        </p:spPr>
        <p:txBody>
          <a:bodyPr lIns="136945" tIns="68473" rIns="136945" bIns="68473"/>
          <a:lstStyle/>
          <a:p>
            <a:endParaRPr lang="el-GR"/>
          </a:p>
        </p:txBody>
      </p:sp>
      <p:sp>
        <p:nvSpPr>
          <p:cNvPr id="74" name="Oval 80"/>
          <p:cNvSpPr>
            <a:spLocks noChangeArrowheads="1"/>
          </p:cNvSpPr>
          <p:nvPr/>
        </p:nvSpPr>
        <p:spPr bwMode="auto">
          <a:xfrm>
            <a:off x="3497463" y="2443681"/>
            <a:ext cx="314968" cy="242779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lIns="136945" tIns="68473" rIns="136945" bIns="68473" anchor="ctr"/>
          <a:lstStyle/>
          <a:p>
            <a:endParaRPr lang="el-GR"/>
          </a:p>
        </p:txBody>
      </p:sp>
      <p:sp>
        <p:nvSpPr>
          <p:cNvPr id="75" name="Rectangle 81"/>
          <p:cNvSpPr>
            <a:spLocks noChangeArrowheads="1"/>
          </p:cNvSpPr>
          <p:nvPr/>
        </p:nvSpPr>
        <p:spPr bwMode="auto">
          <a:xfrm>
            <a:off x="3497463" y="2494688"/>
            <a:ext cx="31496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>
            <a:spAutoFit/>
          </a:bodyPr>
          <a:lstStyle/>
          <a:p>
            <a:pPr eaLnBrk="0" hangingPunct="0"/>
            <a:r>
              <a:rPr lang="el-GR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14</a:t>
            </a:r>
            <a:endParaRPr lang="en-US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6" name="Group 92"/>
          <p:cNvGrpSpPr>
            <a:grpSpLocks/>
          </p:cNvGrpSpPr>
          <p:nvPr/>
        </p:nvGrpSpPr>
        <p:grpSpPr bwMode="auto">
          <a:xfrm>
            <a:off x="3459542" y="2097299"/>
            <a:ext cx="384233" cy="252287"/>
            <a:chOff x="4662" y="2270"/>
            <a:chExt cx="577" cy="603"/>
          </a:xfrm>
          <a:solidFill>
            <a:schemeClr val="bg1"/>
          </a:solidFill>
        </p:grpSpPr>
        <p:sp>
          <p:nvSpPr>
            <p:cNvPr id="77" name="Freeform 93"/>
            <p:cNvSpPr>
              <a:spLocks/>
            </p:cNvSpPr>
            <p:nvPr/>
          </p:nvSpPr>
          <p:spPr bwMode="auto">
            <a:xfrm>
              <a:off x="4665" y="2333"/>
              <a:ext cx="574" cy="540"/>
            </a:xfrm>
            <a:custGeom>
              <a:avLst/>
              <a:gdLst>
                <a:gd name="T0" fmla="*/ 0 w 574"/>
                <a:gd name="T1" fmla="*/ 59 h 540"/>
                <a:gd name="T2" fmla="*/ 0 w 574"/>
                <a:gd name="T3" fmla="*/ 118 h 540"/>
                <a:gd name="T4" fmla="*/ 0 w 574"/>
                <a:gd name="T5" fmla="*/ 177 h 540"/>
                <a:gd name="T6" fmla="*/ 0 w 574"/>
                <a:gd name="T7" fmla="*/ 236 h 540"/>
                <a:gd name="T8" fmla="*/ 0 w 574"/>
                <a:gd name="T9" fmla="*/ 294 h 540"/>
                <a:gd name="T10" fmla="*/ 0 w 574"/>
                <a:gd name="T11" fmla="*/ 354 h 540"/>
                <a:gd name="T12" fmla="*/ 0 w 574"/>
                <a:gd name="T13" fmla="*/ 414 h 540"/>
                <a:gd name="T14" fmla="*/ 0 w 574"/>
                <a:gd name="T15" fmla="*/ 474 h 540"/>
                <a:gd name="T16" fmla="*/ 2 w 574"/>
                <a:gd name="T17" fmla="*/ 482 h 540"/>
                <a:gd name="T18" fmla="*/ 8 w 574"/>
                <a:gd name="T19" fmla="*/ 488 h 540"/>
                <a:gd name="T20" fmla="*/ 16 w 574"/>
                <a:gd name="T21" fmla="*/ 495 h 540"/>
                <a:gd name="T22" fmla="*/ 26 w 574"/>
                <a:gd name="T23" fmla="*/ 501 h 540"/>
                <a:gd name="T24" fmla="*/ 39 w 574"/>
                <a:gd name="T25" fmla="*/ 507 h 540"/>
                <a:gd name="T26" fmla="*/ 54 w 574"/>
                <a:gd name="T27" fmla="*/ 512 h 540"/>
                <a:gd name="T28" fmla="*/ 71 w 574"/>
                <a:gd name="T29" fmla="*/ 517 h 540"/>
                <a:gd name="T30" fmla="*/ 95 w 574"/>
                <a:gd name="T31" fmla="*/ 523 h 540"/>
                <a:gd name="T32" fmla="*/ 116 w 574"/>
                <a:gd name="T33" fmla="*/ 526 h 540"/>
                <a:gd name="T34" fmla="*/ 139 w 574"/>
                <a:gd name="T35" fmla="*/ 530 h 540"/>
                <a:gd name="T36" fmla="*/ 163 w 574"/>
                <a:gd name="T37" fmla="*/ 533 h 540"/>
                <a:gd name="T38" fmla="*/ 188 w 574"/>
                <a:gd name="T39" fmla="*/ 535 h 540"/>
                <a:gd name="T40" fmla="*/ 215 w 574"/>
                <a:gd name="T41" fmla="*/ 537 h 540"/>
                <a:gd name="T42" fmla="*/ 242 w 574"/>
                <a:gd name="T43" fmla="*/ 538 h 540"/>
                <a:gd name="T44" fmla="*/ 271 w 574"/>
                <a:gd name="T45" fmla="*/ 539 h 540"/>
                <a:gd name="T46" fmla="*/ 307 w 574"/>
                <a:gd name="T47" fmla="*/ 539 h 540"/>
                <a:gd name="T48" fmla="*/ 336 w 574"/>
                <a:gd name="T49" fmla="*/ 538 h 540"/>
                <a:gd name="T50" fmla="*/ 363 w 574"/>
                <a:gd name="T51" fmla="*/ 536 h 540"/>
                <a:gd name="T52" fmla="*/ 390 w 574"/>
                <a:gd name="T53" fmla="*/ 534 h 540"/>
                <a:gd name="T54" fmla="*/ 414 w 574"/>
                <a:gd name="T55" fmla="*/ 532 h 540"/>
                <a:gd name="T56" fmla="*/ 438 w 574"/>
                <a:gd name="T57" fmla="*/ 529 h 540"/>
                <a:gd name="T58" fmla="*/ 461 w 574"/>
                <a:gd name="T59" fmla="*/ 526 h 540"/>
                <a:gd name="T60" fmla="*/ 481 w 574"/>
                <a:gd name="T61" fmla="*/ 522 h 540"/>
                <a:gd name="T62" fmla="*/ 504 w 574"/>
                <a:gd name="T63" fmla="*/ 516 h 540"/>
                <a:gd name="T64" fmla="*/ 521 w 574"/>
                <a:gd name="T65" fmla="*/ 511 h 540"/>
                <a:gd name="T66" fmla="*/ 535 w 574"/>
                <a:gd name="T67" fmla="*/ 506 h 540"/>
                <a:gd name="T68" fmla="*/ 547 w 574"/>
                <a:gd name="T69" fmla="*/ 501 h 540"/>
                <a:gd name="T70" fmla="*/ 556 w 574"/>
                <a:gd name="T71" fmla="*/ 495 h 540"/>
                <a:gd name="T72" fmla="*/ 563 w 574"/>
                <a:gd name="T73" fmla="*/ 489 h 540"/>
                <a:gd name="T74" fmla="*/ 568 w 574"/>
                <a:gd name="T75" fmla="*/ 482 h 540"/>
                <a:gd name="T76" fmla="*/ 569 w 574"/>
                <a:gd name="T77" fmla="*/ 476 h 540"/>
                <a:gd name="T78" fmla="*/ 570 w 574"/>
                <a:gd name="T79" fmla="*/ 402 h 540"/>
                <a:gd name="T80" fmla="*/ 571 w 574"/>
                <a:gd name="T81" fmla="*/ 343 h 540"/>
                <a:gd name="T82" fmla="*/ 572 w 574"/>
                <a:gd name="T83" fmla="*/ 284 h 540"/>
                <a:gd name="T84" fmla="*/ 572 w 574"/>
                <a:gd name="T85" fmla="*/ 225 h 540"/>
                <a:gd name="T86" fmla="*/ 572 w 574"/>
                <a:gd name="T87" fmla="*/ 166 h 540"/>
                <a:gd name="T88" fmla="*/ 572 w 574"/>
                <a:gd name="T89" fmla="*/ 106 h 540"/>
                <a:gd name="T90" fmla="*/ 572 w 574"/>
                <a:gd name="T91" fmla="*/ 47 h 540"/>
                <a:gd name="T92" fmla="*/ 537 w 574"/>
                <a:gd name="T93" fmla="*/ 2 h 540"/>
                <a:gd name="T94" fmla="*/ 465 w 574"/>
                <a:gd name="T95" fmla="*/ 2 h 540"/>
                <a:gd name="T96" fmla="*/ 394 w 574"/>
                <a:gd name="T97" fmla="*/ 2 h 540"/>
                <a:gd name="T98" fmla="*/ 322 w 574"/>
                <a:gd name="T99" fmla="*/ 2 h 540"/>
                <a:gd name="T100" fmla="*/ 250 w 574"/>
                <a:gd name="T101" fmla="*/ 1 h 540"/>
                <a:gd name="T102" fmla="*/ 179 w 574"/>
                <a:gd name="T103" fmla="*/ 1 h 540"/>
                <a:gd name="T104" fmla="*/ 107 w 574"/>
                <a:gd name="T105" fmla="*/ 0 h 540"/>
                <a:gd name="T106" fmla="*/ 36 w 574"/>
                <a:gd name="T107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74" h="540">
                  <a:moveTo>
                    <a:pt x="0" y="0"/>
                  </a:moveTo>
                  <a:lnTo>
                    <a:pt x="0" y="30"/>
                  </a:lnTo>
                  <a:lnTo>
                    <a:pt x="0" y="44"/>
                  </a:lnTo>
                  <a:lnTo>
                    <a:pt x="0" y="59"/>
                  </a:lnTo>
                  <a:lnTo>
                    <a:pt x="0" y="74"/>
                  </a:lnTo>
                  <a:lnTo>
                    <a:pt x="0" y="88"/>
                  </a:lnTo>
                  <a:lnTo>
                    <a:pt x="0" y="103"/>
                  </a:lnTo>
                  <a:lnTo>
                    <a:pt x="0" y="118"/>
                  </a:lnTo>
                  <a:lnTo>
                    <a:pt x="0" y="132"/>
                  </a:lnTo>
                  <a:lnTo>
                    <a:pt x="0" y="147"/>
                  </a:lnTo>
                  <a:lnTo>
                    <a:pt x="0" y="162"/>
                  </a:lnTo>
                  <a:lnTo>
                    <a:pt x="0" y="177"/>
                  </a:lnTo>
                  <a:lnTo>
                    <a:pt x="0" y="191"/>
                  </a:lnTo>
                  <a:lnTo>
                    <a:pt x="0" y="206"/>
                  </a:lnTo>
                  <a:lnTo>
                    <a:pt x="0" y="221"/>
                  </a:lnTo>
                  <a:lnTo>
                    <a:pt x="0" y="236"/>
                  </a:lnTo>
                  <a:lnTo>
                    <a:pt x="0" y="250"/>
                  </a:lnTo>
                  <a:lnTo>
                    <a:pt x="0" y="265"/>
                  </a:lnTo>
                  <a:lnTo>
                    <a:pt x="0" y="280"/>
                  </a:lnTo>
                  <a:lnTo>
                    <a:pt x="0" y="294"/>
                  </a:lnTo>
                  <a:lnTo>
                    <a:pt x="0" y="309"/>
                  </a:lnTo>
                  <a:lnTo>
                    <a:pt x="0" y="324"/>
                  </a:lnTo>
                  <a:lnTo>
                    <a:pt x="0" y="339"/>
                  </a:lnTo>
                  <a:lnTo>
                    <a:pt x="0" y="354"/>
                  </a:lnTo>
                  <a:lnTo>
                    <a:pt x="0" y="368"/>
                  </a:lnTo>
                  <a:lnTo>
                    <a:pt x="0" y="384"/>
                  </a:lnTo>
                  <a:lnTo>
                    <a:pt x="0" y="398"/>
                  </a:lnTo>
                  <a:lnTo>
                    <a:pt x="0" y="414"/>
                  </a:lnTo>
                  <a:lnTo>
                    <a:pt x="0" y="428"/>
                  </a:lnTo>
                  <a:lnTo>
                    <a:pt x="0" y="444"/>
                  </a:lnTo>
                  <a:lnTo>
                    <a:pt x="0" y="459"/>
                  </a:lnTo>
                  <a:lnTo>
                    <a:pt x="0" y="474"/>
                  </a:lnTo>
                  <a:lnTo>
                    <a:pt x="0" y="477"/>
                  </a:lnTo>
                  <a:lnTo>
                    <a:pt x="1" y="479"/>
                  </a:lnTo>
                  <a:lnTo>
                    <a:pt x="2" y="480"/>
                  </a:lnTo>
                  <a:lnTo>
                    <a:pt x="2" y="482"/>
                  </a:lnTo>
                  <a:lnTo>
                    <a:pt x="4" y="484"/>
                  </a:lnTo>
                  <a:lnTo>
                    <a:pt x="5" y="485"/>
                  </a:lnTo>
                  <a:lnTo>
                    <a:pt x="6" y="487"/>
                  </a:lnTo>
                  <a:lnTo>
                    <a:pt x="8" y="488"/>
                  </a:lnTo>
                  <a:lnTo>
                    <a:pt x="10" y="490"/>
                  </a:lnTo>
                  <a:lnTo>
                    <a:pt x="12" y="492"/>
                  </a:lnTo>
                  <a:lnTo>
                    <a:pt x="14" y="493"/>
                  </a:lnTo>
                  <a:lnTo>
                    <a:pt x="16" y="495"/>
                  </a:lnTo>
                  <a:lnTo>
                    <a:pt x="18" y="496"/>
                  </a:lnTo>
                  <a:lnTo>
                    <a:pt x="21" y="498"/>
                  </a:lnTo>
                  <a:lnTo>
                    <a:pt x="24" y="500"/>
                  </a:lnTo>
                  <a:lnTo>
                    <a:pt x="26" y="501"/>
                  </a:lnTo>
                  <a:lnTo>
                    <a:pt x="29" y="502"/>
                  </a:lnTo>
                  <a:lnTo>
                    <a:pt x="32" y="504"/>
                  </a:lnTo>
                  <a:lnTo>
                    <a:pt x="36" y="505"/>
                  </a:lnTo>
                  <a:lnTo>
                    <a:pt x="39" y="507"/>
                  </a:lnTo>
                  <a:lnTo>
                    <a:pt x="43" y="508"/>
                  </a:lnTo>
                  <a:lnTo>
                    <a:pt x="46" y="510"/>
                  </a:lnTo>
                  <a:lnTo>
                    <a:pt x="50" y="511"/>
                  </a:lnTo>
                  <a:lnTo>
                    <a:pt x="54" y="512"/>
                  </a:lnTo>
                  <a:lnTo>
                    <a:pt x="58" y="514"/>
                  </a:lnTo>
                  <a:lnTo>
                    <a:pt x="62" y="515"/>
                  </a:lnTo>
                  <a:lnTo>
                    <a:pt x="67" y="516"/>
                  </a:lnTo>
                  <a:lnTo>
                    <a:pt x="71" y="517"/>
                  </a:lnTo>
                  <a:lnTo>
                    <a:pt x="76" y="518"/>
                  </a:lnTo>
                  <a:lnTo>
                    <a:pt x="80" y="520"/>
                  </a:lnTo>
                  <a:lnTo>
                    <a:pt x="85" y="521"/>
                  </a:lnTo>
                  <a:lnTo>
                    <a:pt x="95" y="523"/>
                  </a:lnTo>
                  <a:lnTo>
                    <a:pt x="100" y="524"/>
                  </a:lnTo>
                  <a:lnTo>
                    <a:pt x="105" y="525"/>
                  </a:lnTo>
                  <a:lnTo>
                    <a:pt x="110" y="526"/>
                  </a:lnTo>
                  <a:lnTo>
                    <a:pt x="116" y="526"/>
                  </a:lnTo>
                  <a:lnTo>
                    <a:pt x="122" y="527"/>
                  </a:lnTo>
                  <a:lnTo>
                    <a:pt x="127" y="528"/>
                  </a:lnTo>
                  <a:lnTo>
                    <a:pt x="133" y="529"/>
                  </a:lnTo>
                  <a:lnTo>
                    <a:pt x="139" y="530"/>
                  </a:lnTo>
                  <a:lnTo>
                    <a:pt x="144" y="530"/>
                  </a:lnTo>
                  <a:lnTo>
                    <a:pt x="150" y="531"/>
                  </a:lnTo>
                  <a:lnTo>
                    <a:pt x="156" y="532"/>
                  </a:lnTo>
                  <a:lnTo>
                    <a:pt x="163" y="533"/>
                  </a:lnTo>
                  <a:lnTo>
                    <a:pt x="169" y="533"/>
                  </a:lnTo>
                  <a:lnTo>
                    <a:pt x="175" y="534"/>
                  </a:lnTo>
                  <a:lnTo>
                    <a:pt x="182" y="534"/>
                  </a:lnTo>
                  <a:lnTo>
                    <a:pt x="188" y="535"/>
                  </a:lnTo>
                  <a:lnTo>
                    <a:pt x="195" y="536"/>
                  </a:lnTo>
                  <a:lnTo>
                    <a:pt x="201" y="536"/>
                  </a:lnTo>
                  <a:lnTo>
                    <a:pt x="208" y="536"/>
                  </a:lnTo>
                  <a:lnTo>
                    <a:pt x="215" y="537"/>
                  </a:lnTo>
                  <a:lnTo>
                    <a:pt x="222" y="537"/>
                  </a:lnTo>
                  <a:lnTo>
                    <a:pt x="228" y="538"/>
                  </a:lnTo>
                  <a:lnTo>
                    <a:pt x="235" y="538"/>
                  </a:lnTo>
                  <a:lnTo>
                    <a:pt x="242" y="538"/>
                  </a:lnTo>
                  <a:lnTo>
                    <a:pt x="249" y="538"/>
                  </a:lnTo>
                  <a:lnTo>
                    <a:pt x="256" y="539"/>
                  </a:lnTo>
                  <a:lnTo>
                    <a:pt x="264" y="539"/>
                  </a:lnTo>
                  <a:lnTo>
                    <a:pt x="271" y="539"/>
                  </a:lnTo>
                  <a:lnTo>
                    <a:pt x="278" y="539"/>
                  </a:lnTo>
                  <a:lnTo>
                    <a:pt x="286" y="539"/>
                  </a:lnTo>
                  <a:lnTo>
                    <a:pt x="300" y="539"/>
                  </a:lnTo>
                  <a:lnTo>
                    <a:pt x="307" y="539"/>
                  </a:lnTo>
                  <a:lnTo>
                    <a:pt x="314" y="539"/>
                  </a:lnTo>
                  <a:lnTo>
                    <a:pt x="322" y="538"/>
                  </a:lnTo>
                  <a:lnTo>
                    <a:pt x="329" y="538"/>
                  </a:lnTo>
                  <a:lnTo>
                    <a:pt x="336" y="538"/>
                  </a:lnTo>
                  <a:lnTo>
                    <a:pt x="342" y="538"/>
                  </a:lnTo>
                  <a:lnTo>
                    <a:pt x="350" y="537"/>
                  </a:lnTo>
                  <a:lnTo>
                    <a:pt x="356" y="537"/>
                  </a:lnTo>
                  <a:lnTo>
                    <a:pt x="363" y="536"/>
                  </a:lnTo>
                  <a:lnTo>
                    <a:pt x="370" y="536"/>
                  </a:lnTo>
                  <a:lnTo>
                    <a:pt x="376" y="536"/>
                  </a:lnTo>
                  <a:lnTo>
                    <a:pt x="383" y="535"/>
                  </a:lnTo>
                  <a:lnTo>
                    <a:pt x="390" y="534"/>
                  </a:lnTo>
                  <a:lnTo>
                    <a:pt x="396" y="534"/>
                  </a:lnTo>
                  <a:lnTo>
                    <a:pt x="402" y="533"/>
                  </a:lnTo>
                  <a:lnTo>
                    <a:pt x="408" y="533"/>
                  </a:lnTo>
                  <a:lnTo>
                    <a:pt x="414" y="532"/>
                  </a:lnTo>
                  <a:lnTo>
                    <a:pt x="421" y="531"/>
                  </a:lnTo>
                  <a:lnTo>
                    <a:pt x="427" y="530"/>
                  </a:lnTo>
                  <a:lnTo>
                    <a:pt x="432" y="530"/>
                  </a:lnTo>
                  <a:lnTo>
                    <a:pt x="438" y="529"/>
                  </a:lnTo>
                  <a:lnTo>
                    <a:pt x="444" y="528"/>
                  </a:lnTo>
                  <a:lnTo>
                    <a:pt x="450" y="527"/>
                  </a:lnTo>
                  <a:lnTo>
                    <a:pt x="455" y="526"/>
                  </a:lnTo>
                  <a:lnTo>
                    <a:pt x="461" y="526"/>
                  </a:lnTo>
                  <a:lnTo>
                    <a:pt x="466" y="525"/>
                  </a:lnTo>
                  <a:lnTo>
                    <a:pt x="471" y="524"/>
                  </a:lnTo>
                  <a:lnTo>
                    <a:pt x="476" y="523"/>
                  </a:lnTo>
                  <a:lnTo>
                    <a:pt x="481" y="522"/>
                  </a:lnTo>
                  <a:lnTo>
                    <a:pt x="486" y="521"/>
                  </a:lnTo>
                  <a:lnTo>
                    <a:pt x="496" y="518"/>
                  </a:lnTo>
                  <a:lnTo>
                    <a:pt x="500" y="517"/>
                  </a:lnTo>
                  <a:lnTo>
                    <a:pt x="504" y="516"/>
                  </a:lnTo>
                  <a:lnTo>
                    <a:pt x="509" y="515"/>
                  </a:lnTo>
                  <a:lnTo>
                    <a:pt x="513" y="514"/>
                  </a:lnTo>
                  <a:lnTo>
                    <a:pt x="517" y="512"/>
                  </a:lnTo>
                  <a:lnTo>
                    <a:pt x="521" y="511"/>
                  </a:lnTo>
                  <a:lnTo>
                    <a:pt x="524" y="510"/>
                  </a:lnTo>
                  <a:lnTo>
                    <a:pt x="528" y="509"/>
                  </a:lnTo>
                  <a:lnTo>
                    <a:pt x="532" y="508"/>
                  </a:lnTo>
                  <a:lnTo>
                    <a:pt x="535" y="506"/>
                  </a:lnTo>
                  <a:lnTo>
                    <a:pt x="538" y="505"/>
                  </a:lnTo>
                  <a:lnTo>
                    <a:pt x="541" y="504"/>
                  </a:lnTo>
                  <a:lnTo>
                    <a:pt x="544" y="502"/>
                  </a:lnTo>
                  <a:lnTo>
                    <a:pt x="547" y="501"/>
                  </a:lnTo>
                  <a:lnTo>
                    <a:pt x="549" y="499"/>
                  </a:lnTo>
                  <a:lnTo>
                    <a:pt x="552" y="498"/>
                  </a:lnTo>
                  <a:lnTo>
                    <a:pt x="554" y="496"/>
                  </a:lnTo>
                  <a:lnTo>
                    <a:pt x="556" y="495"/>
                  </a:lnTo>
                  <a:lnTo>
                    <a:pt x="558" y="493"/>
                  </a:lnTo>
                  <a:lnTo>
                    <a:pt x="560" y="492"/>
                  </a:lnTo>
                  <a:lnTo>
                    <a:pt x="562" y="490"/>
                  </a:lnTo>
                  <a:lnTo>
                    <a:pt x="563" y="489"/>
                  </a:lnTo>
                  <a:lnTo>
                    <a:pt x="564" y="487"/>
                  </a:lnTo>
                  <a:lnTo>
                    <a:pt x="566" y="486"/>
                  </a:lnTo>
                  <a:lnTo>
                    <a:pt x="567" y="484"/>
                  </a:lnTo>
                  <a:lnTo>
                    <a:pt x="568" y="482"/>
                  </a:lnTo>
                  <a:lnTo>
                    <a:pt x="568" y="481"/>
                  </a:lnTo>
                  <a:lnTo>
                    <a:pt x="569" y="479"/>
                  </a:lnTo>
                  <a:lnTo>
                    <a:pt x="569" y="478"/>
                  </a:lnTo>
                  <a:lnTo>
                    <a:pt x="569" y="476"/>
                  </a:lnTo>
                  <a:lnTo>
                    <a:pt x="570" y="446"/>
                  </a:lnTo>
                  <a:lnTo>
                    <a:pt x="570" y="432"/>
                  </a:lnTo>
                  <a:lnTo>
                    <a:pt x="570" y="417"/>
                  </a:lnTo>
                  <a:lnTo>
                    <a:pt x="570" y="402"/>
                  </a:lnTo>
                  <a:lnTo>
                    <a:pt x="571" y="388"/>
                  </a:lnTo>
                  <a:lnTo>
                    <a:pt x="571" y="373"/>
                  </a:lnTo>
                  <a:lnTo>
                    <a:pt x="571" y="358"/>
                  </a:lnTo>
                  <a:lnTo>
                    <a:pt x="571" y="343"/>
                  </a:lnTo>
                  <a:lnTo>
                    <a:pt x="572" y="328"/>
                  </a:lnTo>
                  <a:lnTo>
                    <a:pt x="572" y="314"/>
                  </a:lnTo>
                  <a:lnTo>
                    <a:pt x="572" y="299"/>
                  </a:lnTo>
                  <a:lnTo>
                    <a:pt x="572" y="284"/>
                  </a:lnTo>
                  <a:lnTo>
                    <a:pt x="572" y="269"/>
                  </a:lnTo>
                  <a:lnTo>
                    <a:pt x="572" y="254"/>
                  </a:lnTo>
                  <a:lnTo>
                    <a:pt x="572" y="240"/>
                  </a:lnTo>
                  <a:lnTo>
                    <a:pt x="572" y="225"/>
                  </a:lnTo>
                  <a:lnTo>
                    <a:pt x="572" y="210"/>
                  </a:lnTo>
                  <a:lnTo>
                    <a:pt x="572" y="195"/>
                  </a:lnTo>
                  <a:lnTo>
                    <a:pt x="572" y="180"/>
                  </a:lnTo>
                  <a:lnTo>
                    <a:pt x="572" y="166"/>
                  </a:lnTo>
                  <a:lnTo>
                    <a:pt x="572" y="151"/>
                  </a:lnTo>
                  <a:lnTo>
                    <a:pt x="572" y="136"/>
                  </a:lnTo>
                  <a:lnTo>
                    <a:pt x="572" y="121"/>
                  </a:lnTo>
                  <a:lnTo>
                    <a:pt x="572" y="106"/>
                  </a:lnTo>
                  <a:lnTo>
                    <a:pt x="572" y="92"/>
                  </a:lnTo>
                  <a:lnTo>
                    <a:pt x="572" y="77"/>
                  </a:lnTo>
                  <a:lnTo>
                    <a:pt x="572" y="62"/>
                  </a:lnTo>
                  <a:lnTo>
                    <a:pt x="572" y="47"/>
                  </a:lnTo>
                  <a:lnTo>
                    <a:pt x="572" y="32"/>
                  </a:lnTo>
                  <a:lnTo>
                    <a:pt x="572" y="18"/>
                  </a:lnTo>
                  <a:lnTo>
                    <a:pt x="573" y="3"/>
                  </a:lnTo>
                  <a:lnTo>
                    <a:pt x="537" y="2"/>
                  </a:lnTo>
                  <a:lnTo>
                    <a:pt x="519" y="2"/>
                  </a:lnTo>
                  <a:lnTo>
                    <a:pt x="501" y="2"/>
                  </a:lnTo>
                  <a:lnTo>
                    <a:pt x="483" y="2"/>
                  </a:lnTo>
                  <a:lnTo>
                    <a:pt x="465" y="2"/>
                  </a:lnTo>
                  <a:lnTo>
                    <a:pt x="447" y="2"/>
                  </a:lnTo>
                  <a:lnTo>
                    <a:pt x="429" y="2"/>
                  </a:lnTo>
                  <a:lnTo>
                    <a:pt x="411" y="2"/>
                  </a:lnTo>
                  <a:lnTo>
                    <a:pt x="394" y="2"/>
                  </a:lnTo>
                  <a:lnTo>
                    <a:pt x="376" y="2"/>
                  </a:lnTo>
                  <a:lnTo>
                    <a:pt x="358" y="2"/>
                  </a:lnTo>
                  <a:lnTo>
                    <a:pt x="340" y="2"/>
                  </a:lnTo>
                  <a:lnTo>
                    <a:pt x="322" y="2"/>
                  </a:lnTo>
                  <a:lnTo>
                    <a:pt x="304" y="2"/>
                  </a:lnTo>
                  <a:lnTo>
                    <a:pt x="286" y="1"/>
                  </a:lnTo>
                  <a:lnTo>
                    <a:pt x="268" y="1"/>
                  </a:lnTo>
                  <a:lnTo>
                    <a:pt x="250" y="1"/>
                  </a:lnTo>
                  <a:lnTo>
                    <a:pt x="232" y="1"/>
                  </a:lnTo>
                  <a:lnTo>
                    <a:pt x="214" y="1"/>
                  </a:lnTo>
                  <a:lnTo>
                    <a:pt x="197" y="1"/>
                  </a:lnTo>
                  <a:lnTo>
                    <a:pt x="179" y="1"/>
                  </a:lnTo>
                  <a:lnTo>
                    <a:pt x="161" y="1"/>
                  </a:lnTo>
                  <a:lnTo>
                    <a:pt x="143" y="1"/>
                  </a:lnTo>
                  <a:lnTo>
                    <a:pt x="125" y="0"/>
                  </a:lnTo>
                  <a:lnTo>
                    <a:pt x="107" y="0"/>
                  </a:lnTo>
                  <a:lnTo>
                    <a:pt x="90" y="0"/>
                  </a:lnTo>
                  <a:lnTo>
                    <a:pt x="72" y="0"/>
                  </a:lnTo>
                  <a:lnTo>
                    <a:pt x="54" y="0"/>
                  </a:lnTo>
                  <a:lnTo>
                    <a:pt x="36" y="0"/>
                  </a:lnTo>
                  <a:lnTo>
                    <a:pt x="18" y="0"/>
                  </a:lnTo>
                  <a:lnTo>
                    <a:pt x="0" y="0"/>
                  </a:lnTo>
                </a:path>
              </a:pathLst>
            </a:custGeom>
            <a:grpFill/>
            <a:ln w="9525" cap="rnd" cmpd="sng">
              <a:solidFill>
                <a:schemeClr val="accent1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0"/>
              </a:endParaRPr>
            </a:p>
          </p:txBody>
        </p:sp>
        <p:sp>
          <p:nvSpPr>
            <p:cNvPr id="78" name="Freeform 94"/>
            <p:cNvSpPr>
              <a:spLocks/>
            </p:cNvSpPr>
            <p:nvPr/>
          </p:nvSpPr>
          <p:spPr bwMode="auto">
            <a:xfrm>
              <a:off x="4662" y="2270"/>
              <a:ext cx="573" cy="127"/>
            </a:xfrm>
            <a:custGeom>
              <a:avLst/>
              <a:gdLst>
                <a:gd name="T0" fmla="*/ 315 w 573"/>
                <a:gd name="T1" fmla="*/ 125 h 127"/>
                <a:gd name="T2" fmla="*/ 344 w 573"/>
                <a:gd name="T3" fmla="*/ 124 h 127"/>
                <a:gd name="T4" fmla="*/ 371 w 573"/>
                <a:gd name="T5" fmla="*/ 123 h 127"/>
                <a:gd name="T6" fmla="*/ 397 w 573"/>
                <a:gd name="T7" fmla="*/ 121 h 127"/>
                <a:gd name="T8" fmla="*/ 422 w 573"/>
                <a:gd name="T9" fmla="*/ 118 h 127"/>
                <a:gd name="T10" fmla="*/ 446 w 573"/>
                <a:gd name="T11" fmla="*/ 115 h 127"/>
                <a:gd name="T12" fmla="*/ 468 w 573"/>
                <a:gd name="T13" fmla="*/ 111 h 127"/>
                <a:gd name="T14" fmla="*/ 488 w 573"/>
                <a:gd name="T15" fmla="*/ 107 h 127"/>
                <a:gd name="T16" fmla="*/ 511 w 573"/>
                <a:gd name="T17" fmla="*/ 101 h 127"/>
                <a:gd name="T18" fmla="*/ 527 w 573"/>
                <a:gd name="T19" fmla="*/ 97 h 127"/>
                <a:gd name="T20" fmla="*/ 541 w 573"/>
                <a:gd name="T21" fmla="*/ 91 h 127"/>
                <a:gd name="T22" fmla="*/ 552 w 573"/>
                <a:gd name="T23" fmla="*/ 86 h 127"/>
                <a:gd name="T24" fmla="*/ 561 w 573"/>
                <a:gd name="T25" fmla="*/ 80 h 127"/>
                <a:gd name="T26" fmla="*/ 567 w 573"/>
                <a:gd name="T27" fmla="*/ 74 h 127"/>
                <a:gd name="T28" fmla="*/ 571 w 573"/>
                <a:gd name="T29" fmla="*/ 67 h 127"/>
                <a:gd name="T30" fmla="*/ 572 w 573"/>
                <a:gd name="T31" fmla="*/ 59 h 127"/>
                <a:gd name="T32" fmla="*/ 569 w 573"/>
                <a:gd name="T33" fmla="*/ 53 h 127"/>
                <a:gd name="T34" fmla="*/ 563 w 573"/>
                <a:gd name="T35" fmla="*/ 47 h 127"/>
                <a:gd name="T36" fmla="*/ 555 w 573"/>
                <a:gd name="T37" fmla="*/ 41 h 127"/>
                <a:gd name="T38" fmla="*/ 544 w 573"/>
                <a:gd name="T39" fmla="*/ 35 h 127"/>
                <a:gd name="T40" fmla="*/ 531 w 573"/>
                <a:gd name="T41" fmla="*/ 30 h 127"/>
                <a:gd name="T42" fmla="*/ 515 w 573"/>
                <a:gd name="T43" fmla="*/ 25 h 127"/>
                <a:gd name="T44" fmla="*/ 497 w 573"/>
                <a:gd name="T45" fmla="*/ 20 h 127"/>
                <a:gd name="T46" fmla="*/ 473 w 573"/>
                <a:gd name="T47" fmla="*/ 15 h 127"/>
                <a:gd name="T48" fmla="*/ 451 w 573"/>
                <a:gd name="T49" fmla="*/ 11 h 127"/>
                <a:gd name="T50" fmla="*/ 428 w 573"/>
                <a:gd name="T51" fmla="*/ 8 h 127"/>
                <a:gd name="T52" fmla="*/ 404 w 573"/>
                <a:gd name="T53" fmla="*/ 5 h 127"/>
                <a:gd name="T54" fmla="*/ 378 w 573"/>
                <a:gd name="T55" fmla="*/ 3 h 127"/>
                <a:gd name="T56" fmla="*/ 351 w 573"/>
                <a:gd name="T57" fmla="*/ 1 h 127"/>
                <a:gd name="T58" fmla="*/ 323 w 573"/>
                <a:gd name="T59" fmla="*/ 0 h 127"/>
                <a:gd name="T60" fmla="*/ 293 w 573"/>
                <a:gd name="T61" fmla="*/ 0 h 127"/>
                <a:gd name="T62" fmla="*/ 257 w 573"/>
                <a:gd name="T63" fmla="*/ 0 h 127"/>
                <a:gd name="T64" fmla="*/ 229 w 573"/>
                <a:gd name="T65" fmla="*/ 1 h 127"/>
                <a:gd name="T66" fmla="*/ 201 w 573"/>
                <a:gd name="T67" fmla="*/ 3 h 127"/>
                <a:gd name="T68" fmla="*/ 175 w 573"/>
                <a:gd name="T69" fmla="*/ 5 h 127"/>
                <a:gd name="T70" fmla="*/ 150 w 573"/>
                <a:gd name="T71" fmla="*/ 7 h 127"/>
                <a:gd name="T72" fmla="*/ 126 w 573"/>
                <a:gd name="T73" fmla="*/ 11 h 127"/>
                <a:gd name="T74" fmla="*/ 104 w 573"/>
                <a:gd name="T75" fmla="*/ 14 h 127"/>
                <a:gd name="T76" fmla="*/ 84 w 573"/>
                <a:gd name="T77" fmla="*/ 18 h 127"/>
                <a:gd name="T78" fmla="*/ 61 w 573"/>
                <a:gd name="T79" fmla="*/ 24 h 127"/>
                <a:gd name="T80" fmla="*/ 45 w 573"/>
                <a:gd name="T81" fmla="*/ 29 h 127"/>
                <a:gd name="T82" fmla="*/ 31 w 573"/>
                <a:gd name="T83" fmla="*/ 34 h 127"/>
                <a:gd name="T84" fmla="*/ 20 w 573"/>
                <a:gd name="T85" fmla="*/ 40 h 127"/>
                <a:gd name="T86" fmla="*/ 11 w 573"/>
                <a:gd name="T87" fmla="*/ 46 h 127"/>
                <a:gd name="T88" fmla="*/ 5 w 573"/>
                <a:gd name="T89" fmla="*/ 52 h 127"/>
                <a:gd name="T90" fmla="*/ 1 w 573"/>
                <a:gd name="T91" fmla="*/ 58 h 127"/>
                <a:gd name="T92" fmla="*/ 0 w 573"/>
                <a:gd name="T93" fmla="*/ 66 h 127"/>
                <a:gd name="T94" fmla="*/ 3 w 573"/>
                <a:gd name="T95" fmla="*/ 72 h 127"/>
                <a:gd name="T96" fmla="*/ 9 w 573"/>
                <a:gd name="T97" fmla="*/ 79 h 127"/>
                <a:gd name="T98" fmla="*/ 17 w 573"/>
                <a:gd name="T99" fmla="*/ 84 h 127"/>
                <a:gd name="T100" fmla="*/ 28 w 573"/>
                <a:gd name="T101" fmla="*/ 90 h 127"/>
                <a:gd name="T102" fmla="*/ 41 w 573"/>
                <a:gd name="T103" fmla="*/ 95 h 127"/>
                <a:gd name="T104" fmla="*/ 57 w 573"/>
                <a:gd name="T105" fmla="*/ 101 h 127"/>
                <a:gd name="T106" fmla="*/ 74 w 573"/>
                <a:gd name="T107" fmla="*/ 105 h 127"/>
                <a:gd name="T108" fmla="*/ 99 w 573"/>
                <a:gd name="T109" fmla="*/ 110 h 127"/>
                <a:gd name="T110" fmla="*/ 120 w 573"/>
                <a:gd name="T111" fmla="*/ 114 h 127"/>
                <a:gd name="T112" fmla="*/ 144 w 573"/>
                <a:gd name="T113" fmla="*/ 117 h 127"/>
                <a:gd name="T114" fmla="*/ 168 w 573"/>
                <a:gd name="T115" fmla="*/ 120 h 127"/>
                <a:gd name="T116" fmla="*/ 194 w 573"/>
                <a:gd name="T117" fmla="*/ 122 h 127"/>
                <a:gd name="T118" fmla="*/ 221 w 573"/>
                <a:gd name="T119" fmla="*/ 124 h 127"/>
                <a:gd name="T120" fmla="*/ 250 w 573"/>
                <a:gd name="T121" fmla="*/ 125 h 127"/>
                <a:gd name="T122" fmla="*/ 279 w 573"/>
                <a:gd name="T123" fmla="*/ 125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3" h="127">
                  <a:moveTo>
                    <a:pt x="286" y="126"/>
                  </a:moveTo>
                  <a:lnTo>
                    <a:pt x="301" y="125"/>
                  </a:lnTo>
                  <a:lnTo>
                    <a:pt x="308" y="125"/>
                  </a:lnTo>
                  <a:lnTo>
                    <a:pt x="315" y="125"/>
                  </a:lnTo>
                  <a:lnTo>
                    <a:pt x="323" y="125"/>
                  </a:lnTo>
                  <a:lnTo>
                    <a:pt x="330" y="125"/>
                  </a:lnTo>
                  <a:lnTo>
                    <a:pt x="337" y="125"/>
                  </a:lnTo>
                  <a:lnTo>
                    <a:pt x="344" y="124"/>
                  </a:lnTo>
                  <a:lnTo>
                    <a:pt x="351" y="124"/>
                  </a:lnTo>
                  <a:lnTo>
                    <a:pt x="357" y="123"/>
                  </a:lnTo>
                  <a:lnTo>
                    <a:pt x="364" y="123"/>
                  </a:lnTo>
                  <a:lnTo>
                    <a:pt x="371" y="123"/>
                  </a:lnTo>
                  <a:lnTo>
                    <a:pt x="378" y="122"/>
                  </a:lnTo>
                  <a:lnTo>
                    <a:pt x="384" y="122"/>
                  </a:lnTo>
                  <a:lnTo>
                    <a:pt x="391" y="121"/>
                  </a:lnTo>
                  <a:lnTo>
                    <a:pt x="397" y="121"/>
                  </a:lnTo>
                  <a:lnTo>
                    <a:pt x="404" y="120"/>
                  </a:lnTo>
                  <a:lnTo>
                    <a:pt x="410" y="119"/>
                  </a:lnTo>
                  <a:lnTo>
                    <a:pt x="416" y="119"/>
                  </a:lnTo>
                  <a:lnTo>
                    <a:pt x="422" y="118"/>
                  </a:lnTo>
                  <a:lnTo>
                    <a:pt x="428" y="117"/>
                  </a:lnTo>
                  <a:lnTo>
                    <a:pt x="434" y="117"/>
                  </a:lnTo>
                  <a:lnTo>
                    <a:pt x="440" y="116"/>
                  </a:lnTo>
                  <a:lnTo>
                    <a:pt x="446" y="115"/>
                  </a:lnTo>
                  <a:lnTo>
                    <a:pt x="451" y="114"/>
                  </a:lnTo>
                  <a:lnTo>
                    <a:pt x="457" y="113"/>
                  </a:lnTo>
                  <a:lnTo>
                    <a:pt x="462" y="112"/>
                  </a:lnTo>
                  <a:lnTo>
                    <a:pt x="468" y="111"/>
                  </a:lnTo>
                  <a:lnTo>
                    <a:pt x="473" y="110"/>
                  </a:lnTo>
                  <a:lnTo>
                    <a:pt x="478" y="109"/>
                  </a:lnTo>
                  <a:lnTo>
                    <a:pt x="483" y="108"/>
                  </a:lnTo>
                  <a:lnTo>
                    <a:pt x="488" y="107"/>
                  </a:lnTo>
                  <a:lnTo>
                    <a:pt x="497" y="105"/>
                  </a:lnTo>
                  <a:lnTo>
                    <a:pt x="502" y="104"/>
                  </a:lnTo>
                  <a:lnTo>
                    <a:pt x="507" y="103"/>
                  </a:lnTo>
                  <a:lnTo>
                    <a:pt x="511" y="101"/>
                  </a:lnTo>
                  <a:lnTo>
                    <a:pt x="515" y="101"/>
                  </a:lnTo>
                  <a:lnTo>
                    <a:pt x="519" y="99"/>
                  </a:lnTo>
                  <a:lnTo>
                    <a:pt x="523" y="98"/>
                  </a:lnTo>
                  <a:lnTo>
                    <a:pt x="527" y="97"/>
                  </a:lnTo>
                  <a:lnTo>
                    <a:pt x="531" y="95"/>
                  </a:lnTo>
                  <a:lnTo>
                    <a:pt x="534" y="94"/>
                  </a:lnTo>
                  <a:lnTo>
                    <a:pt x="537" y="93"/>
                  </a:lnTo>
                  <a:lnTo>
                    <a:pt x="541" y="91"/>
                  </a:lnTo>
                  <a:lnTo>
                    <a:pt x="544" y="90"/>
                  </a:lnTo>
                  <a:lnTo>
                    <a:pt x="547" y="89"/>
                  </a:lnTo>
                  <a:lnTo>
                    <a:pt x="549" y="87"/>
                  </a:lnTo>
                  <a:lnTo>
                    <a:pt x="552" y="86"/>
                  </a:lnTo>
                  <a:lnTo>
                    <a:pt x="555" y="84"/>
                  </a:lnTo>
                  <a:lnTo>
                    <a:pt x="557" y="83"/>
                  </a:lnTo>
                  <a:lnTo>
                    <a:pt x="559" y="81"/>
                  </a:lnTo>
                  <a:lnTo>
                    <a:pt x="561" y="80"/>
                  </a:lnTo>
                  <a:lnTo>
                    <a:pt x="563" y="79"/>
                  </a:lnTo>
                  <a:lnTo>
                    <a:pt x="565" y="77"/>
                  </a:lnTo>
                  <a:lnTo>
                    <a:pt x="566" y="75"/>
                  </a:lnTo>
                  <a:lnTo>
                    <a:pt x="567" y="74"/>
                  </a:lnTo>
                  <a:lnTo>
                    <a:pt x="569" y="72"/>
                  </a:lnTo>
                  <a:lnTo>
                    <a:pt x="570" y="71"/>
                  </a:lnTo>
                  <a:lnTo>
                    <a:pt x="571" y="69"/>
                  </a:lnTo>
                  <a:lnTo>
                    <a:pt x="571" y="67"/>
                  </a:lnTo>
                  <a:lnTo>
                    <a:pt x="572" y="66"/>
                  </a:lnTo>
                  <a:lnTo>
                    <a:pt x="572" y="64"/>
                  </a:lnTo>
                  <a:lnTo>
                    <a:pt x="572" y="63"/>
                  </a:lnTo>
                  <a:lnTo>
                    <a:pt x="572" y="59"/>
                  </a:lnTo>
                  <a:lnTo>
                    <a:pt x="571" y="58"/>
                  </a:lnTo>
                  <a:lnTo>
                    <a:pt x="571" y="57"/>
                  </a:lnTo>
                  <a:lnTo>
                    <a:pt x="570" y="55"/>
                  </a:lnTo>
                  <a:lnTo>
                    <a:pt x="569" y="53"/>
                  </a:lnTo>
                  <a:lnTo>
                    <a:pt x="567" y="52"/>
                  </a:lnTo>
                  <a:lnTo>
                    <a:pt x="566" y="50"/>
                  </a:lnTo>
                  <a:lnTo>
                    <a:pt x="565" y="49"/>
                  </a:lnTo>
                  <a:lnTo>
                    <a:pt x="563" y="47"/>
                  </a:lnTo>
                  <a:lnTo>
                    <a:pt x="561" y="46"/>
                  </a:lnTo>
                  <a:lnTo>
                    <a:pt x="559" y="44"/>
                  </a:lnTo>
                  <a:lnTo>
                    <a:pt x="557" y="43"/>
                  </a:lnTo>
                  <a:lnTo>
                    <a:pt x="555" y="41"/>
                  </a:lnTo>
                  <a:lnTo>
                    <a:pt x="552" y="40"/>
                  </a:lnTo>
                  <a:lnTo>
                    <a:pt x="549" y="38"/>
                  </a:lnTo>
                  <a:lnTo>
                    <a:pt x="547" y="37"/>
                  </a:lnTo>
                  <a:lnTo>
                    <a:pt x="544" y="35"/>
                  </a:lnTo>
                  <a:lnTo>
                    <a:pt x="541" y="34"/>
                  </a:lnTo>
                  <a:lnTo>
                    <a:pt x="537" y="33"/>
                  </a:lnTo>
                  <a:lnTo>
                    <a:pt x="534" y="31"/>
                  </a:lnTo>
                  <a:lnTo>
                    <a:pt x="531" y="30"/>
                  </a:lnTo>
                  <a:lnTo>
                    <a:pt x="527" y="29"/>
                  </a:lnTo>
                  <a:lnTo>
                    <a:pt x="523" y="27"/>
                  </a:lnTo>
                  <a:lnTo>
                    <a:pt x="519" y="26"/>
                  </a:lnTo>
                  <a:lnTo>
                    <a:pt x="515" y="25"/>
                  </a:lnTo>
                  <a:lnTo>
                    <a:pt x="511" y="24"/>
                  </a:lnTo>
                  <a:lnTo>
                    <a:pt x="507" y="23"/>
                  </a:lnTo>
                  <a:lnTo>
                    <a:pt x="502" y="21"/>
                  </a:lnTo>
                  <a:lnTo>
                    <a:pt x="497" y="20"/>
                  </a:lnTo>
                  <a:lnTo>
                    <a:pt x="493" y="19"/>
                  </a:lnTo>
                  <a:lnTo>
                    <a:pt x="488" y="18"/>
                  </a:lnTo>
                  <a:lnTo>
                    <a:pt x="478" y="16"/>
                  </a:lnTo>
                  <a:lnTo>
                    <a:pt x="473" y="15"/>
                  </a:lnTo>
                  <a:lnTo>
                    <a:pt x="468" y="14"/>
                  </a:lnTo>
                  <a:lnTo>
                    <a:pt x="462" y="13"/>
                  </a:lnTo>
                  <a:lnTo>
                    <a:pt x="457" y="12"/>
                  </a:lnTo>
                  <a:lnTo>
                    <a:pt x="451" y="11"/>
                  </a:lnTo>
                  <a:lnTo>
                    <a:pt x="446" y="11"/>
                  </a:lnTo>
                  <a:lnTo>
                    <a:pt x="440" y="9"/>
                  </a:lnTo>
                  <a:lnTo>
                    <a:pt x="434" y="9"/>
                  </a:lnTo>
                  <a:lnTo>
                    <a:pt x="428" y="8"/>
                  </a:lnTo>
                  <a:lnTo>
                    <a:pt x="422" y="7"/>
                  </a:lnTo>
                  <a:lnTo>
                    <a:pt x="416" y="7"/>
                  </a:lnTo>
                  <a:lnTo>
                    <a:pt x="410" y="6"/>
                  </a:lnTo>
                  <a:lnTo>
                    <a:pt x="404" y="5"/>
                  </a:lnTo>
                  <a:lnTo>
                    <a:pt x="397" y="5"/>
                  </a:lnTo>
                  <a:lnTo>
                    <a:pt x="391" y="4"/>
                  </a:lnTo>
                  <a:lnTo>
                    <a:pt x="384" y="3"/>
                  </a:lnTo>
                  <a:lnTo>
                    <a:pt x="378" y="3"/>
                  </a:lnTo>
                  <a:lnTo>
                    <a:pt x="371" y="3"/>
                  </a:lnTo>
                  <a:lnTo>
                    <a:pt x="364" y="2"/>
                  </a:lnTo>
                  <a:lnTo>
                    <a:pt x="357" y="1"/>
                  </a:lnTo>
                  <a:lnTo>
                    <a:pt x="351" y="1"/>
                  </a:lnTo>
                  <a:lnTo>
                    <a:pt x="344" y="1"/>
                  </a:lnTo>
                  <a:lnTo>
                    <a:pt x="337" y="1"/>
                  </a:lnTo>
                  <a:lnTo>
                    <a:pt x="330" y="0"/>
                  </a:lnTo>
                  <a:lnTo>
                    <a:pt x="323" y="0"/>
                  </a:lnTo>
                  <a:lnTo>
                    <a:pt x="315" y="0"/>
                  </a:lnTo>
                  <a:lnTo>
                    <a:pt x="308" y="0"/>
                  </a:lnTo>
                  <a:lnTo>
                    <a:pt x="301" y="0"/>
                  </a:lnTo>
                  <a:lnTo>
                    <a:pt x="293" y="0"/>
                  </a:lnTo>
                  <a:lnTo>
                    <a:pt x="286" y="0"/>
                  </a:lnTo>
                  <a:lnTo>
                    <a:pt x="271" y="0"/>
                  </a:lnTo>
                  <a:lnTo>
                    <a:pt x="264" y="0"/>
                  </a:lnTo>
                  <a:lnTo>
                    <a:pt x="257" y="0"/>
                  </a:lnTo>
                  <a:lnTo>
                    <a:pt x="250" y="0"/>
                  </a:lnTo>
                  <a:lnTo>
                    <a:pt x="243" y="0"/>
                  </a:lnTo>
                  <a:lnTo>
                    <a:pt x="235" y="1"/>
                  </a:lnTo>
                  <a:lnTo>
                    <a:pt x="229" y="1"/>
                  </a:lnTo>
                  <a:lnTo>
                    <a:pt x="221" y="1"/>
                  </a:lnTo>
                  <a:lnTo>
                    <a:pt x="215" y="1"/>
                  </a:lnTo>
                  <a:lnTo>
                    <a:pt x="208" y="2"/>
                  </a:lnTo>
                  <a:lnTo>
                    <a:pt x="201" y="3"/>
                  </a:lnTo>
                  <a:lnTo>
                    <a:pt x="194" y="3"/>
                  </a:lnTo>
                  <a:lnTo>
                    <a:pt x="188" y="3"/>
                  </a:lnTo>
                  <a:lnTo>
                    <a:pt x="181" y="4"/>
                  </a:lnTo>
                  <a:lnTo>
                    <a:pt x="175" y="5"/>
                  </a:lnTo>
                  <a:lnTo>
                    <a:pt x="168" y="5"/>
                  </a:lnTo>
                  <a:lnTo>
                    <a:pt x="162" y="6"/>
                  </a:lnTo>
                  <a:lnTo>
                    <a:pt x="156" y="7"/>
                  </a:lnTo>
                  <a:lnTo>
                    <a:pt x="150" y="7"/>
                  </a:lnTo>
                  <a:lnTo>
                    <a:pt x="144" y="8"/>
                  </a:lnTo>
                  <a:lnTo>
                    <a:pt x="138" y="9"/>
                  </a:lnTo>
                  <a:lnTo>
                    <a:pt x="132" y="9"/>
                  </a:lnTo>
                  <a:lnTo>
                    <a:pt x="126" y="11"/>
                  </a:lnTo>
                  <a:lnTo>
                    <a:pt x="120" y="11"/>
                  </a:lnTo>
                  <a:lnTo>
                    <a:pt x="115" y="12"/>
                  </a:lnTo>
                  <a:lnTo>
                    <a:pt x="109" y="13"/>
                  </a:lnTo>
                  <a:lnTo>
                    <a:pt x="104" y="14"/>
                  </a:lnTo>
                  <a:lnTo>
                    <a:pt x="99" y="15"/>
                  </a:lnTo>
                  <a:lnTo>
                    <a:pt x="93" y="16"/>
                  </a:lnTo>
                  <a:lnTo>
                    <a:pt x="89" y="17"/>
                  </a:lnTo>
                  <a:lnTo>
                    <a:pt x="84" y="18"/>
                  </a:lnTo>
                  <a:lnTo>
                    <a:pt x="74" y="20"/>
                  </a:lnTo>
                  <a:lnTo>
                    <a:pt x="70" y="21"/>
                  </a:lnTo>
                  <a:lnTo>
                    <a:pt x="65" y="23"/>
                  </a:lnTo>
                  <a:lnTo>
                    <a:pt x="61" y="24"/>
                  </a:lnTo>
                  <a:lnTo>
                    <a:pt x="57" y="25"/>
                  </a:lnTo>
                  <a:lnTo>
                    <a:pt x="53" y="26"/>
                  </a:lnTo>
                  <a:lnTo>
                    <a:pt x="49" y="27"/>
                  </a:lnTo>
                  <a:lnTo>
                    <a:pt x="45" y="29"/>
                  </a:lnTo>
                  <a:lnTo>
                    <a:pt x="41" y="30"/>
                  </a:lnTo>
                  <a:lnTo>
                    <a:pt x="38" y="31"/>
                  </a:lnTo>
                  <a:lnTo>
                    <a:pt x="35" y="33"/>
                  </a:lnTo>
                  <a:lnTo>
                    <a:pt x="31" y="34"/>
                  </a:lnTo>
                  <a:lnTo>
                    <a:pt x="28" y="35"/>
                  </a:lnTo>
                  <a:lnTo>
                    <a:pt x="25" y="37"/>
                  </a:lnTo>
                  <a:lnTo>
                    <a:pt x="23" y="38"/>
                  </a:lnTo>
                  <a:lnTo>
                    <a:pt x="20" y="40"/>
                  </a:lnTo>
                  <a:lnTo>
                    <a:pt x="17" y="41"/>
                  </a:lnTo>
                  <a:lnTo>
                    <a:pt x="15" y="43"/>
                  </a:lnTo>
                  <a:lnTo>
                    <a:pt x="13" y="44"/>
                  </a:lnTo>
                  <a:lnTo>
                    <a:pt x="11" y="46"/>
                  </a:lnTo>
                  <a:lnTo>
                    <a:pt x="9" y="47"/>
                  </a:lnTo>
                  <a:lnTo>
                    <a:pt x="7" y="49"/>
                  </a:lnTo>
                  <a:lnTo>
                    <a:pt x="6" y="50"/>
                  </a:lnTo>
                  <a:lnTo>
                    <a:pt x="5" y="52"/>
                  </a:lnTo>
                  <a:lnTo>
                    <a:pt x="3" y="53"/>
                  </a:lnTo>
                  <a:lnTo>
                    <a:pt x="2" y="55"/>
                  </a:lnTo>
                  <a:lnTo>
                    <a:pt x="1" y="57"/>
                  </a:lnTo>
                  <a:lnTo>
                    <a:pt x="1" y="58"/>
                  </a:lnTo>
                  <a:lnTo>
                    <a:pt x="0" y="59"/>
                  </a:lnTo>
                  <a:lnTo>
                    <a:pt x="0" y="61"/>
                  </a:lnTo>
                  <a:lnTo>
                    <a:pt x="0" y="63"/>
                  </a:lnTo>
                  <a:lnTo>
                    <a:pt x="0" y="66"/>
                  </a:lnTo>
                  <a:lnTo>
                    <a:pt x="1" y="67"/>
                  </a:lnTo>
                  <a:lnTo>
                    <a:pt x="1" y="69"/>
                  </a:lnTo>
                  <a:lnTo>
                    <a:pt x="2" y="71"/>
                  </a:lnTo>
                  <a:lnTo>
                    <a:pt x="3" y="72"/>
                  </a:lnTo>
                  <a:lnTo>
                    <a:pt x="5" y="74"/>
                  </a:lnTo>
                  <a:lnTo>
                    <a:pt x="6" y="75"/>
                  </a:lnTo>
                  <a:lnTo>
                    <a:pt x="7" y="77"/>
                  </a:lnTo>
                  <a:lnTo>
                    <a:pt x="9" y="79"/>
                  </a:lnTo>
                  <a:lnTo>
                    <a:pt x="11" y="80"/>
                  </a:lnTo>
                  <a:lnTo>
                    <a:pt x="13" y="81"/>
                  </a:lnTo>
                  <a:lnTo>
                    <a:pt x="15" y="83"/>
                  </a:lnTo>
                  <a:lnTo>
                    <a:pt x="17" y="84"/>
                  </a:lnTo>
                  <a:lnTo>
                    <a:pt x="20" y="86"/>
                  </a:lnTo>
                  <a:lnTo>
                    <a:pt x="23" y="87"/>
                  </a:lnTo>
                  <a:lnTo>
                    <a:pt x="25" y="89"/>
                  </a:lnTo>
                  <a:lnTo>
                    <a:pt x="28" y="90"/>
                  </a:lnTo>
                  <a:lnTo>
                    <a:pt x="31" y="91"/>
                  </a:lnTo>
                  <a:lnTo>
                    <a:pt x="35" y="93"/>
                  </a:lnTo>
                  <a:lnTo>
                    <a:pt x="38" y="94"/>
                  </a:lnTo>
                  <a:lnTo>
                    <a:pt x="41" y="95"/>
                  </a:lnTo>
                  <a:lnTo>
                    <a:pt x="45" y="97"/>
                  </a:lnTo>
                  <a:lnTo>
                    <a:pt x="49" y="98"/>
                  </a:lnTo>
                  <a:lnTo>
                    <a:pt x="53" y="99"/>
                  </a:lnTo>
                  <a:lnTo>
                    <a:pt x="57" y="101"/>
                  </a:lnTo>
                  <a:lnTo>
                    <a:pt x="61" y="101"/>
                  </a:lnTo>
                  <a:lnTo>
                    <a:pt x="65" y="103"/>
                  </a:lnTo>
                  <a:lnTo>
                    <a:pt x="70" y="104"/>
                  </a:lnTo>
                  <a:lnTo>
                    <a:pt x="74" y="105"/>
                  </a:lnTo>
                  <a:lnTo>
                    <a:pt x="79" y="106"/>
                  </a:lnTo>
                  <a:lnTo>
                    <a:pt x="84" y="107"/>
                  </a:lnTo>
                  <a:lnTo>
                    <a:pt x="93" y="109"/>
                  </a:lnTo>
                  <a:lnTo>
                    <a:pt x="99" y="110"/>
                  </a:lnTo>
                  <a:lnTo>
                    <a:pt x="104" y="111"/>
                  </a:lnTo>
                  <a:lnTo>
                    <a:pt x="109" y="112"/>
                  </a:lnTo>
                  <a:lnTo>
                    <a:pt x="115" y="113"/>
                  </a:lnTo>
                  <a:lnTo>
                    <a:pt x="120" y="114"/>
                  </a:lnTo>
                  <a:lnTo>
                    <a:pt x="126" y="115"/>
                  </a:lnTo>
                  <a:lnTo>
                    <a:pt x="132" y="116"/>
                  </a:lnTo>
                  <a:lnTo>
                    <a:pt x="138" y="117"/>
                  </a:lnTo>
                  <a:lnTo>
                    <a:pt x="144" y="117"/>
                  </a:lnTo>
                  <a:lnTo>
                    <a:pt x="150" y="118"/>
                  </a:lnTo>
                  <a:lnTo>
                    <a:pt x="156" y="119"/>
                  </a:lnTo>
                  <a:lnTo>
                    <a:pt x="162" y="119"/>
                  </a:lnTo>
                  <a:lnTo>
                    <a:pt x="168" y="120"/>
                  </a:lnTo>
                  <a:lnTo>
                    <a:pt x="175" y="121"/>
                  </a:lnTo>
                  <a:lnTo>
                    <a:pt x="181" y="121"/>
                  </a:lnTo>
                  <a:lnTo>
                    <a:pt x="188" y="122"/>
                  </a:lnTo>
                  <a:lnTo>
                    <a:pt x="194" y="122"/>
                  </a:lnTo>
                  <a:lnTo>
                    <a:pt x="201" y="123"/>
                  </a:lnTo>
                  <a:lnTo>
                    <a:pt x="208" y="123"/>
                  </a:lnTo>
                  <a:lnTo>
                    <a:pt x="215" y="123"/>
                  </a:lnTo>
                  <a:lnTo>
                    <a:pt x="221" y="124"/>
                  </a:lnTo>
                  <a:lnTo>
                    <a:pt x="229" y="124"/>
                  </a:lnTo>
                  <a:lnTo>
                    <a:pt x="235" y="125"/>
                  </a:lnTo>
                  <a:lnTo>
                    <a:pt x="243" y="125"/>
                  </a:lnTo>
                  <a:lnTo>
                    <a:pt x="250" y="125"/>
                  </a:lnTo>
                  <a:lnTo>
                    <a:pt x="257" y="125"/>
                  </a:lnTo>
                  <a:lnTo>
                    <a:pt x="264" y="125"/>
                  </a:lnTo>
                  <a:lnTo>
                    <a:pt x="271" y="125"/>
                  </a:lnTo>
                  <a:lnTo>
                    <a:pt x="279" y="125"/>
                  </a:lnTo>
                  <a:lnTo>
                    <a:pt x="286" y="126"/>
                  </a:lnTo>
                </a:path>
              </a:pathLst>
            </a:custGeom>
            <a:grpFill/>
            <a:ln w="9525" cap="rnd" cmpd="sng">
              <a:solidFill>
                <a:schemeClr val="accent1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0"/>
              </a:endParaRPr>
            </a:p>
          </p:txBody>
        </p:sp>
      </p:grpSp>
      <p:sp>
        <p:nvSpPr>
          <p:cNvPr id="79" name="Freeform 18"/>
          <p:cNvSpPr>
            <a:spLocks/>
          </p:cNvSpPr>
          <p:nvPr/>
        </p:nvSpPr>
        <p:spPr bwMode="auto">
          <a:xfrm>
            <a:off x="3461207" y="2262164"/>
            <a:ext cx="382947" cy="87422"/>
          </a:xfrm>
          <a:custGeom>
            <a:avLst/>
            <a:gdLst>
              <a:gd name="T0" fmla="*/ 571 w 572"/>
              <a:gd name="T1" fmla="*/ 1 h 141"/>
              <a:gd name="T2" fmla="*/ 571 w 572"/>
              <a:gd name="T3" fmla="*/ 3 h 141"/>
              <a:gd name="T4" fmla="*/ 571 w 572"/>
              <a:gd name="T5" fmla="*/ 14 h 141"/>
              <a:gd name="T6" fmla="*/ 570 w 572"/>
              <a:gd name="T7" fmla="*/ 29 h 141"/>
              <a:gd name="T8" fmla="*/ 569 w 572"/>
              <a:gd name="T9" fmla="*/ 47 h 141"/>
              <a:gd name="T10" fmla="*/ 569 w 572"/>
              <a:gd name="T11" fmla="*/ 65 h 141"/>
              <a:gd name="T12" fmla="*/ 568 w 572"/>
              <a:gd name="T13" fmla="*/ 77 h 141"/>
              <a:gd name="T14" fmla="*/ 568 w 572"/>
              <a:gd name="T15" fmla="*/ 83 h 141"/>
              <a:gd name="T16" fmla="*/ 563 w 572"/>
              <a:gd name="T17" fmla="*/ 90 h 141"/>
              <a:gd name="T18" fmla="*/ 557 w 572"/>
              <a:gd name="T19" fmla="*/ 95 h 141"/>
              <a:gd name="T20" fmla="*/ 549 w 572"/>
              <a:gd name="T21" fmla="*/ 100 h 141"/>
              <a:gd name="T22" fmla="*/ 540 w 572"/>
              <a:gd name="T23" fmla="*/ 105 h 141"/>
              <a:gd name="T24" fmla="*/ 529 w 572"/>
              <a:gd name="T25" fmla="*/ 110 h 141"/>
              <a:gd name="T26" fmla="*/ 515 w 572"/>
              <a:gd name="T27" fmla="*/ 114 h 141"/>
              <a:gd name="T28" fmla="*/ 501 w 572"/>
              <a:gd name="T29" fmla="*/ 118 h 141"/>
              <a:gd name="T30" fmla="*/ 479 w 572"/>
              <a:gd name="T31" fmla="*/ 123 h 141"/>
              <a:gd name="T32" fmla="*/ 458 w 572"/>
              <a:gd name="T33" fmla="*/ 127 h 141"/>
              <a:gd name="T34" fmla="*/ 435 w 572"/>
              <a:gd name="T35" fmla="*/ 131 h 141"/>
              <a:gd name="T36" fmla="*/ 411 w 572"/>
              <a:gd name="T37" fmla="*/ 133 h 141"/>
              <a:gd name="T38" fmla="*/ 386 w 572"/>
              <a:gd name="T39" fmla="*/ 136 h 141"/>
              <a:gd name="T40" fmla="*/ 360 w 572"/>
              <a:gd name="T41" fmla="*/ 138 h 141"/>
              <a:gd name="T42" fmla="*/ 332 w 572"/>
              <a:gd name="T43" fmla="*/ 139 h 141"/>
              <a:gd name="T44" fmla="*/ 303 w 572"/>
              <a:gd name="T45" fmla="*/ 140 h 141"/>
              <a:gd name="T46" fmla="*/ 267 w 572"/>
              <a:gd name="T47" fmla="*/ 140 h 141"/>
              <a:gd name="T48" fmla="*/ 238 w 572"/>
              <a:gd name="T49" fmla="*/ 139 h 141"/>
              <a:gd name="T50" fmla="*/ 210 w 572"/>
              <a:gd name="T51" fmla="*/ 137 h 141"/>
              <a:gd name="T52" fmla="*/ 183 w 572"/>
              <a:gd name="T53" fmla="*/ 135 h 141"/>
              <a:gd name="T54" fmla="*/ 158 w 572"/>
              <a:gd name="T55" fmla="*/ 133 h 141"/>
              <a:gd name="T56" fmla="*/ 134 w 572"/>
              <a:gd name="T57" fmla="*/ 130 h 141"/>
              <a:gd name="T58" fmla="*/ 111 w 572"/>
              <a:gd name="T59" fmla="*/ 126 h 141"/>
              <a:gd name="T60" fmla="*/ 90 w 572"/>
              <a:gd name="T61" fmla="*/ 122 h 141"/>
              <a:gd name="T62" fmla="*/ 77 w 572"/>
              <a:gd name="T63" fmla="*/ 119 h 141"/>
              <a:gd name="T64" fmla="*/ 70 w 572"/>
              <a:gd name="T65" fmla="*/ 117 h 141"/>
              <a:gd name="T66" fmla="*/ 62 w 572"/>
              <a:gd name="T67" fmla="*/ 115 h 141"/>
              <a:gd name="T68" fmla="*/ 55 w 572"/>
              <a:gd name="T69" fmla="*/ 113 h 141"/>
              <a:gd name="T70" fmla="*/ 47 w 572"/>
              <a:gd name="T71" fmla="*/ 110 h 141"/>
              <a:gd name="T72" fmla="*/ 41 w 572"/>
              <a:gd name="T73" fmla="*/ 107 h 141"/>
              <a:gd name="T74" fmla="*/ 35 w 572"/>
              <a:gd name="T75" fmla="*/ 105 h 141"/>
              <a:gd name="T76" fmla="*/ 29 w 572"/>
              <a:gd name="T77" fmla="*/ 103 h 141"/>
              <a:gd name="T78" fmla="*/ 23 w 572"/>
              <a:gd name="T79" fmla="*/ 99 h 141"/>
              <a:gd name="T80" fmla="*/ 18 w 572"/>
              <a:gd name="T81" fmla="*/ 97 h 141"/>
              <a:gd name="T82" fmla="*/ 14 w 572"/>
              <a:gd name="T83" fmla="*/ 94 h 141"/>
              <a:gd name="T84" fmla="*/ 11 w 572"/>
              <a:gd name="T85" fmla="*/ 91 h 141"/>
              <a:gd name="T86" fmla="*/ 8 w 572"/>
              <a:gd name="T87" fmla="*/ 89 h 141"/>
              <a:gd name="T88" fmla="*/ 6 w 572"/>
              <a:gd name="T89" fmla="*/ 87 h 141"/>
              <a:gd name="T90" fmla="*/ 4 w 572"/>
              <a:gd name="T91" fmla="*/ 84 h 141"/>
              <a:gd name="T92" fmla="*/ 2 w 572"/>
              <a:gd name="T93" fmla="*/ 81 h 141"/>
              <a:gd name="T94" fmla="*/ 1 w 572"/>
              <a:gd name="T95" fmla="*/ 72 h 141"/>
              <a:gd name="T96" fmla="*/ 0 w 572"/>
              <a:gd name="T97" fmla="*/ 59 h 141"/>
              <a:gd name="T98" fmla="*/ 0 w 572"/>
              <a:gd name="T99" fmla="*/ 43 h 141"/>
              <a:gd name="T100" fmla="*/ 0 w 572"/>
              <a:gd name="T101" fmla="*/ 28 h 141"/>
              <a:gd name="T102" fmla="*/ 0 w 572"/>
              <a:gd name="T103" fmla="*/ 15 h 141"/>
              <a:gd name="T104" fmla="*/ 0 w 572"/>
              <a:gd name="T105" fmla="*/ 6 h 141"/>
              <a:gd name="T106" fmla="*/ 0 w 572"/>
              <a:gd name="T107" fmla="*/ 5 h 141"/>
              <a:gd name="T108" fmla="*/ 53 w 572"/>
              <a:gd name="T109" fmla="*/ 7 h 141"/>
              <a:gd name="T110" fmla="*/ 125 w 572"/>
              <a:gd name="T111" fmla="*/ 7 h 141"/>
              <a:gd name="T112" fmla="*/ 196 w 572"/>
              <a:gd name="T113" fmla="*/ 8 h 141"/>
              <a:gd name="T114" fmla="*/ 267 w 572"/>
              <a:gd name="T115" fmla="*/ 8 h 141"/>
              <a:gd name="T116" fmla="*/ 339 w 572"/>
              <a:gd name="T117" fmla="*/ 9 h 141"/>
              <a:gd name="T118" fmla="*/ 410 w 572"/>
              <a:gd name="T119" fmla="*/ 9 h 141"/>
              <a:gd name="T120" fmla="*/ 482 w 572"/>
              <a:gd name="T121" fmla="*/ 9 h 141"/>
              <a:gd name="T122" fmla="*/ 553 w 572"/>
              <a:gd name="T123" fmla="*/ 10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72" h="141">
                <a:moveTo>
                  <a:pt x="571" y="10"/>
                </a:moveTo>
                <a:lnTo>
                  <a:pt x="571" y="3"/>
                </a:lnTo>
                <a:lnTo>
                  <a:pt x="571" y="2"/>
                </a:lnTo>
                <a:lnTo>
                  <a:pt x="571" y="1"/>
                </a:lnTo>
                <a:lnTo>
                  <a:pt x="571" y="0"/>
                </a:lnTo>
                <a:lnTo>
                  <a:pt x="571" y="1"/>
                </a:lnTo>
                <a:lnTo>
                  <a:pt x="571" y="1"/>
                </a:lnTo>
                <a:lnTo>
                  <a:pt x="571" y="3"/>
                </a:lnTo>
                <a:lnTo>
                  <a:pt x="571" y="5"/>
                </a:lnTo>
                <a:lnTo>
                  <a:pt x="571" y="7"/>
                </a:lnTo>
                <a:lnTo>
                  <a:pt x="571" y="10"/>
                </a:lnTo>
                <a:lnTo>
                  <a:pt x="571" y="14"/>
                </a:lnTo>
                <a:lnTo>
                  <a:pt x="571" y="17"/>
                </a:lnTo>
                <a:lnTo>
                  <a:pt x="570" y="21"/>
                </a:lnTo>
                <a:lnTo>
                  <a:pt x="570" y="25"/>
                </a:lnTo>
                <a:lnTo>
                  <a:pt x="570" y="29"/>
                </a:lnTo>
                <a:lnTo>
                  <a:pt x="570" y="34"/>
                </a:lnTo>
                <a:lnTo>
                  <a:pt x="570" y="39"/>
                </a:lnTo>
                <a:lnTo>
                  <a:pt x="570" y="43"/>
                </a:lnTo>
                <a:lnTo>
                  <a:pt x="569" y="47"/>
                </a:lnTo>
                <a:lnTo>
                  <a:pt x="569" y="52"/>
                </a:lnTo>
                <a:lnTo>
                  <a:pt x="569" y="56"/>
                </a:lnTo>
                <a:lnTo>
                  <a:pt x="569" y="61"/>
                </a:lnTo>
                <a:lnTo>
                  <a:pt x="569" y="65"/>
                </a:lnTo>
                <a:lnTo>
                  <a:pt x="569" y="68"/>
                </a:lnTo>
                <a:lnTo>
                  <a:pt x="569" y="71"/>
                </a:lnTo>
                <a:lnTo>
                  <a:pt x="568" y="75"/>
                </a:lnTo>
                <a:lnTo>
                  <a:pt x="568" y="77"/>
                </a:lnTo>
                <a:lnTo>
                  <a:pt x="568" y="79"/>
                </a:lnTo>
                <a:lnTo>
                  <a:pt x="568" y="81"/>
                </a:lnTo>
                <a:lnTo>
                  <a:pt x="568" y="82"/>
                </a:lnTo>
                <a:lnTo>
                  <a:pt x="568" y="83"/>
                </a:lnTo>
                <a:lnTo>
                  <a:pt x="566" y="85"/>
                </a:lnTo>
                <a:lnTo>
                  <a:pt x="565" y="87"/>
                </a:lnTo>
                <a:lnTo>
                  <a:pt x="564" y="88"/>
                </a:lnTo>
                <a:lnTo>
                  <a:pt x="563" y="90"/>
                </a:lnTo>
                <a:lnTo>
                  <a:pt x="561" y="91"/>
                </a:lnTo>
                <a:lnTo>
                  <a:pt x="560" y="92"/>
                </a:lnTo>
                <a:lnTo>
                  <a:pt x="558" y="94"/>
                </a:lnTo>
                <a:lnTo>
                  <a:pt x="557" y="95"/>
                </a:lnTo>
                <a:lnTo>
                  <a:pt x="555" y="96"/>
                </a:lnTo>
                <a:lnTo>
                  <a:pt x="553" y="97"/>
                </a:lnTo>
                <a:lnTo>
                  <a:pt x="551" y="99"/>
                </a:lnTo>
                <a:lnTo>
                  <a:pt x="549" y="100"/>
                </a:lnTo>
                <a:lnTo>
                  <a:pt x="547" y="101"/>
                </a:lnTo>
                <a:lnTo>
                  <a:pt x="545" y="103"/>
                </a:lnTo>
                <a:lnTo>
                  <a:pt x="542" y="104"/>
                </a:lnTo>
                <a:lnTo>
                  <a:pt x="540" y="105"/>
                </a:lnTo>
                <a:lnTo>
                  <a:pt x="537" y="106"/>
                </a:lnTo>
                <a:lnTo>
                  <a:pt x="534" y="107"/>
                </a:lnTo>
                <a:lnTo>
                  <a:pt x="531" y="109"/>
                </a:lnTo>
                <a:lnTo>
                  <a:pt x="529" y="110"/>
                </a:lnTo>
                <a:lnTo>
                  <a:pt x="525" y="111"/>
                </a:lnTo>
                <a:lnTo>
                  <a:pt x="522" y="112"/>
                </a:lnTo>
                <a:lnTo>
                  <a:pt x="519" y="113"/>
                </a:lnTo>
                <a:lnTo>
                  <a:pt x="515" y="114"/>
                </a:lnTo>
                <a:lnTo>
                  <a:pt x="512" y="115"/>
                </a:lnTo>
                <a:lnTo>
                  <a:pt x="509" y="116"/>
                </a:lnTo>
                <a:lnTo>
                  <a:pt x="505" y="117"/>
                </a:lnTo>
                <a:lnTo>
                  <a:pt x="501" y="118"/>
                </a:lnTo>
                <a:lnTo>
                  <a:pt x="497" y="119"/>
                </a:lnTo>
                <a:lnTo>
                  <a:pt x="493" y="120"/>
                </a:lnTo>
                <a:lnTo>
                  <a:pt x="489" y="121"/>
                </a:lnTo>
                <a:lnTo>
                  <a:pt x="479" y="123"/>
                </a:lnTo>
                <a:lnTo>
                  <a:pt x="474" y="124"/>
                </a:lnTo>
                <a:lnTo>
                  <a:pt x="469" y="125"/>
                </a:lnTo>
                <a:lnTo>
                  <a:pt x="463" y="126"/>
                </a:lnTo>
                <a:lnTo>
                  <a:pt x="458" y="127"/>
                </a:lnTo>
                <a:lnTo>
                  <a:pt x="453" y="128"/>
                </a:lnTo>
                <a:lnTo>
                  <a:pt x="447" y="129"/>
                </a:lnTo>
                <a:lnTo>
                  <a:pt x="441" y="130"/>
                </a:lnTo>
                <a:lnTo>
                  <a:pt x="435" y="131"/>
                </a:lnTo>
                <a:lnTo>
                  <a:pt x="430" y="131"/>
                </a:lnTo>
                <a:lnTo>
                  <a:pt x="424" y="132"/>
                </a:lnTo>
                <a:lnTo>
                  <a:pt x="418" y="133"/>
                </a:lnTo>
                <a:lnTo>
                  <a:pt x="411" y="133"/>
                </a:lnTo>
                <a:lnTo>
                  <a:pt x="405" y="134"/>
                </a:lnTo>
                <a:lnTo>
                  <a:pt x="399" y="135"/>
                </a:lnTo>
                <a:lnTo>
                  <a:pt x="393" y="135"/>
                </a:lnTo>
                <a:lnTo>
                  <a:pt x="386" y="136"/>
                </a:lnTo>
                <a:lnTo>
                  <a:pt x="380" y="137"/>
                </a:lnTo>
                <a:lnTo>
                  <a:pt x="373" y="137"/>
                </a:lnTo>
                <a:lnTo>
                  <a:pt x="367" y="137"/>
                </a:lnTo>
                <a:lnTo>
                  <a:pt x="360" y="138"/>
                </a:lnTo>
                <a:lnTo>
                  <a:pt x="353" y="138"/>
                </a:lnTo>
                <a:lnTo>
                  <a:pt x="346" y="139"/>
                </a:lnTo>
                <a:lnTo>
                  <a:pt x="339" y="139"/>
                </a:lnTo>
                <a:lnTo>
                  <a:pt x="332" y="139"/>
                </a:lnTo>
                <a:lnTo>
                  <a:pt x="325" y="139"/>
                </a:lnTo>
                <a:lnTo>
                  <a:pt x="318" y="140"/>
                </a:lnTo>
                <a:lnTo>
                  <a:pt x="311" y="140"/>
                </a:lnTo>
                <a:lnTo>
                  <a:pt x="303" y="140"/>
                </a:lnTo>
                <a:lnTo>
                  <a:pt x="296" y="140"/>
                </a:lnTo>
                <a:lnTo>
                  <a:pt x="289" y="140"/>
                </a:lnTo>
                <a:lnTo>
                  <a:pt x="274" y="140"/>
                </a:lnTo>
                <a:lnTo>
                  <a:pt x="267" y="140"/>
                </a:lnTo>
                <a:lnTo>
                  <a:pt x="259" y="140"/>
                </a:lnTo>
                <a:lnTo>
                  <a:pt x="252" y="139"/>
                </a:lnTo>
                <a:lnTo>
                  <a:pt x="245" y="139"/>
                </a:lnTo>
                <a:lnTo>
                  <a:pt x="238" y="139"/>
                </a:lnTo>
                <a:lnTo>
                  <a:pt x="231" y="139"/>
                </a:lnTo>
                <a:lnTo>
                  <a:pt x="224" y="138"/>
                </a:lnTo>
                <a:lnTo>
                  <a:pt x="217" y="138"/>
                </a:lnTo>
                <a:lnTo>
                  <a:pt x="210" y="137"/>
                </a:lnTo>
                <a:lnTo>
                  <a:pt x="203" y="137"/>
                </a:lnTo>
                <a:lnTo>
                  <a:pt x="197" y="137"/>
                </a:lnTo>
                <a:lnTo>
                  <a:pt x="190" y="136"/>
                </a:lnTo>
                <a:lnTo>
                  <a:pt x="183" y="135"/>
                </a:lnTo>
                <a:lnTo>
                  <a:pt x="177" y="135"/>
                </a:lnTo>
                <a:lnTo>
                  <a:pt x="171" y="134"/>
                </a:lnTo>
                <a:lnTo>
                  <a:pt x="164" y="133"/>
                </a:lnTo>
                <a:lnTo>
                  <a:pt x="158" y="133"/>
                </a:lnTo>
                <a:lnTo>
                  <a:pt x="152" y="132"/>
                </a:lnTo>
                <a:lnTo>
                  <a:pt x="145" y="131"/>
                </a:lnTo>
                <a:lnTo>
                  <a:pt x="139" y="131"/>
                </a:lnTo>
                <a:lnTo>
                  <a:pt x="134" y="130"/>
                </a:lnTo>
                <a:lnTo>
                  <a:pt x="128" y="129"/>
                </a:lnTo>
                <a:lnTo>
                  <a:pt x="122" y="128"/>
                </a:lnTo>
                <a:lnTo>
                  <a:pt x="117" y="127"/>
                </a:lnTo>
                <a:lnTo>
                  <a:pt x="111" y="126"/>
                </a:lnTo>
                <a:lnTo>
                  <a:pt x="106" y="125"/>
                </a:lnTo>
                <a:lnTo>
                  <a:pt x="100" y="124"/>
                </a:lnTo>
                <a:lnTo>
                  <a:pt x="95" y="123"/>
                </a:lnTo>
                <a:lnTo>
                  <a:pt x="90" y="122"/>
                </a:lnTo>
                <a:lnTo>
                  <a:pt x="85" y="121"/>
                </a:lnTo>
                <a:lnTo>
                  <a:pt x="81" y="120"/>
                </a:lnTo>
                <a:lnTo>
                  <a:pt x="79" y="120"/>
                </a:lnTo>
                <a:lnTo>
                  <a:pt x="77" y="119"/>
                </a:lnTo>
                <a:lnTo>
                  <a:pt x="75" y="119"/>
                </a:lnTo>
                <a:lnTo>
                  <a:pt x="73" y="118"/>
                </a:lnTo>
                <a:lnTo>
                  <a:pt x="71" y="118"/>
                </a:lnTo>
                <a:lnTo>
                  <a:pt x="70" y="117"/>
                </a:lnTo>
                <a:lnTo>
                  <a:pt x="68" y="117"/>
                </a:lnTo>
                <a:lnTo>
                  <a:pt x="66" y="116"/>
                </a:lnTo>
                <a:lnTo>
                  <a:pt x="64" y="115"/>
                </a:lnTo>
                <a:lnTo>
                  <a:pt x="62" y="115"/>
                </a:lnTo>
                <a:lnTo>
                  <a:pt x="60" y="114"/>
                </a:lnTo>
                <a:lnTo>
                  <a:pt x="58" y="114"/>
                </a:lnTo>
                <a:lnTo>
                  <a:pt x="57" y="113"/>
                </a:lnTo>
                <a:lnTo>
                  <a:pt x="55" y="113"/>
                </a:lnTo>
                <a:lnTo>
                  <a:pt x="53" y="112"/>
                </a:lnTo>
                <a:lnTo>
                  <a:pt x="51" y="111"/>
                </a:lnTo>
                <a:lnTo>
                  <a:pt x="49" y="111"/>
                </a:lnTo>
                <a:lnTo>
                  <a:pt x="47" y="110"/>
                </a:lnTo>
                <a:lnTo>
                  <a:pt x="46" y="109"/>
                </a:lnTo>
                <a:lnTo>
                  <a:pt x="44" y="109"/>
                </a:lnTo>
                <a:lnTo>
                  <a:pt x="42" y="108"/>
                </a:lnTo>
                <a:lnTo>
                  <a:pt x="41" y="107"/>
                </a:lnTo>
                <a:lnTo>
                  <a:pt x="39" y="107"/>
                </a:lnTo>
                <a:lnTo>
                  <a:pt x="37" y="106"/>
                </a:lnTo>
                <a:lnTo>
                  <a:pt x="36" y="105"/>
                </a:lnTo>
                <a:lnTo>
                  <a:pt x="35" y="105"/>
                </a:lnTo>
                <a:lnTo>
                  <a:pt x="33" y="104"/>
                </a:lnTo>
                <a:lnTo>
                  <a:pt x="31" y="104"/>
                </a:lnTo>
                <a:lnTo>
                  <a:pt x="30" y="103"/>
                </a:lnTo>
                <a:lnTo>
                  <a:pt x="29" y="103"/>
                </a:lnTo>
                <a:lnTo>
                  <a:pt x="26" y="101"/>
                </a:lnTo>
                <a:lnTo>
                  <a:pt x="25" y="100"/>
                </a:lnTo>
                <a:lnTo>
                  <a:pt x="24" y="100"/>
                </a:lnTo>
                <a:lnTo>
                  <a:pt x="23" y="99"/>
                </a:lnTo>
                <a:lnTo>
                  <a:pt x="21" y="98"/>
                </a:lnTo>
                <a:lnTo>
                  <a:pt x="20" y="98"/>
                </a:lnTo>
                <a:lnTo>
                  <a:pt x="19" y="97"/>
                </a:lnTo>
                <a:lnTo>
                  <a:pt x="18" y="97"/>
                </a:lnTo>
                <a:lnTo>
                  <a:pt x="17" y="96"/>
                </a:lnTo>
                <a:lnTo>
                  <a:pt x="16" y="95"/>
                </a:lnTo>
                <a:lnTo>
                  <a:pt x="15" y="95"/>
                </a:lnTo>
                <a:lnTo>
                  <a:pt x="14" y="94"/>
                </a:lnTo>
                <a:lnTo>
                  <a:pt x="13" y="93"/>
                </a:lnTo>
                <a:lnTo>
                  <a:pt x="13" y="93"/>
                </a:lnTo>
                <a:lnTo>
                  <a:pt x="12" y="92"/>
                </a:lnTo>
                <a:lnTo>
                  <a:pt x="11" y="91"/>
                </a:lnTo>
                <a:lnTo>
                  <a:pt x="10" y="91"/>
                </a:lnTo>
                <a:lnTo>
                  <a:pt x="9" y="90"/>
                </a:lnTo>
                <a:lnTo>
                  <a:pt x="9" y="89"/>
                </a:lnTo>
                <a:lnTo>
                  <a:pt x="8" y="89"/>
                </a:lnTo>
                <a:lnTo>
                  <a:pt x="7" y="88"/>
                </a:lnTo>
                <a:lnTo>
                  <a:pt x="7" y="88"/>
                </a:lnTo>
                <a:lnTo>
                  <a:pt x="6" y="87"/>
                </a:lnTo>
                <a:lnTo>
                  <a:pt x="6" y="87"/>
                </a:lnTo>
                <a:lnTo>
                  <a:pt x="5" y="86"/>
                </a:lnTo>
                <a:lnTo>
                  <a:pt x="5" y="85"/>
                </a:lnTo>
                <a:lnTo>
                  <a:pt x="4" y="85"/>
                </a:lnTo>
                <a:lnTo>
                  <a:pt x="4" y="84"/>
                </a:lnTo>
                <a:lnTo>
                  <a:pt x="3" y="84"/>
                </a:lnTo>
                <a:lnTo>
                  <a:pt x="3" y="83"/>
                </a:lnTo>
                <a:lnTo>
                  <a:pt x="3" y="83"/>
                </a:lnTo>
                <a:lnTo>
                  <a:pt x="2" y="81"/>
                </a:lnTo>
                <a:lnTo>
                  <a:pt x="2" y="79"/>
                </a:lnTo>
                <a:lnTo>
                  <a:pt x="1" y="77"/>
                </a:lnTo>
                <a:lnTo>
                  <a:pt x="1" y="75"/>
                </a:lnTo>
                <a:lnTo>
                  <a:pt x="1" y="72"/>
                </a:lnTo>
                <a:lnTo>
                  <a:pt x="1" y="69"/>
                </a:lnTo>
                <a:lnTo>
                  <a:pt x="1" y="66"/>
                </a:lnTo>
                <a:lnTo>
                  <a:pt x="1" y="62"/>
                </a:lnTo>
                <a:lnTo>
                  <a:pt x="0" y="59"/>
                </a:lnTo>
                <a:lnTo>
                  <a:pt x="0" y="55"/>
                </a:lnTo>
                <a:lnTo>
                  <a:pt x="0" y="51"/>
                </a:lnTo>
                <a:lnTo>
                  <a:pt x="0" y="47"/>
                </a:lnTo>
                <a:lnTo>
                  <a:pt x="0" y="43"/>
                </a:lnTo>
                <a:lnTo>
                  <a:pt x="0" y="39"/>
                </a:lnTo>
                <a:lnTo>
                  <a:pt x="0" y="35"/>
                </a:lnTo>
                <a:lnTo>
                  <a:pt x="0" y="31"/>
                </a:lnTo>
                <a:lnTo>
                  <a:pt x="0" y="28"/>
                </a:lnTo>
                <a:lnTo>
                  <a:pt x="0" y="24"/>
                </a:lnTo>
                <a:lnTo>
                  <a:pt x="0" y="21"/>
                </a:lnTo>
                <a:lnTo>
                  <a:pt x="0" y="17"/>
                </a:lnTo>
                <a:lnTo>
                  <a:pt x="0" y="15"/>
                </a:lnTo>
                <a:lnTo>
                  <a:pt x="0" y="12"/>
                </a:lnTo>
                <a:lnTo>
                  <a:pt x="0" y="10"/>
                </a:lnTo>
                <a:lnTo>
                  <a:pt x="0" y="8"/>
                </a:lnTo>
                <a:lnTo>
                  <a:pt x="0" y="6"/>
                </a:lnTo>
                <a:lnTo>
                  <a:pt x="0" y="5"/>
                </a:lnTo>
                <a:lnTo>
                  <a:pt x="0" y="5"/>
                </a:lnTo>
                <a:lnTo>
                  <a:pt x="0" y="5"/>
                </a:lnTo>
                <a:lnTo>
                  <a:pt x="0" y="5"/>
                </a:lnTo>
                <a:lnTo>
                  <a:pt x="0" y="6"/>
                </a:lnTo>
                <a:lnTo>
                  <a:pt x="0" y="8"/>
                </a:lnTo>
                <a:lnTo>
                  <a:pt x="35" y="7"/>
                </a:lnTo>
                <a:lnTo>
                  <a:pt x="53" y="7"/>
                </a:lnTo>
                <a:lnTo>
                  <a:pt x="71" y="7"/>
                </a:lnTo>
                <a:lnTo>
                  <a:pt x="89" y="7"/>
                </a:lnTo>
                <a:lnTo>
                  <a:pt x="107" y="7"/>
                </a:lnTo>
                <a:lnTo>
                  <a:pt x="125" y="7"/>
                </a:lnTo>
                <a:lnTo>
                  <a:pt x="143" y="8"/>
                </a:lnTo>
                <a:lnTo>
                  <a:pt x="160" y="8"/>
                </a:lnTo>
                <a:lnTo>
                  <a:pt x="178" y="8"/>
                </a:lnTo>
                <a:lnTo>
                  <a:pt x="196" y="8"/>
                </a:lnTo>
                <a:lnTo>
                  <a:pt x="214" y="8"/>
                </a:lnTo>
                <a:lnTo>
                  <a:pt x="232" y="8"/>
                </a:lnTo>
                <a:lnTo>
                  <a:pt x="249" y="8"/>
                </a:lnTo>
                <a:lnTo>
                  <a:pt x="267" y="8"/>
                </a:lnTo>
                <a:lnTo>
                  <a:pt x="285" y="9"/>
                </a:lnTo>
                <a:lnTo>
                  <a:pt x="303" y="9"/>
                </a:lnTo>
                <a:lnTo>
                  <a:pt x="321" y="9"/>
                </a:lnTo>
                <a:lnTo>
                  <a:pt x="339" y="9"/>
                </a:lnTo>
                <a:lnTo>
                  <a:pt x="357" y="9"/>
                </a:lnTo>
                <a:lnTo>
                  <a:pt x="375" y="9"/>
                </a:lnTo>
                <a:lnTo>
                  <a:pt x="392" y="9"/>
                </a:lnTo>
                <a:lnTo>
                  <a:pt x="410" y="9"/>
                </a:lnTo>
                <a:lnTo>
                  <a:pt x="428" y="9"/>
                </a:lnTo>
                <a:lnTo>
                  <a:pt x="446" y="9"/>
                </a:lnTo>
                <a:lnTo>
                  <a:pt x="464" y="9"/>
                </a:lnTo>
                <a:lnTo>
                  <a:pt x="482" y="9"/>
                </a:lnTo>
                <a:lnTo>
                  <a:pt x="499" y="9"/>
                </a:lnTo>
                <a:lnTo>
                  <a:pt x="517" y="9"/>
                </a:lnTo>
                <a:lnTo>
                  <a:pt x="535" y="10"/>
                </a:lnTo>
                <a:lnTo>
                  <a:pt x="553" y="10"/>
                </a:lnTo>
                <a:lnTo>
                  <a:pt x="571" y="10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 cap="rnd" cmpd="sng">
            <a:solidFill>
              <a:schemeClr val="accent1"/>
            </a:solidFill>
            <a:prstDash val="solid"/>
            <a:round/>
            <a:headEnd/>
            <a:tailEnd/>
          </a:ln>
          <a:effectLst/>
          <a:extLst/>
        </p:spPr>
        <p:txBody>
          <a:bodyPr lIns="130585" tIns="65293" rIns="130585" bIns="65293"/>
          <a:lstStyle/>
          <a:p>
            <a:pPr>
              <a:defRPr/>
            </a:pPr>
            <a:endParaRPr lang="en-US">
              <a:latin typeface="Calibri" charset="0"/>
              <a:ea typeface="ＭＳ Ｐゴシック" charset="0"/>
            </a:endParaRPr>
          </a:p>
        </p:txBody>
      </p:sp>
      <p:sp>
        <p:nvSpPr>
          <p:cNvPr id="80" name="Freeform 18"/>
          <p:cNvSpPr>
            <a:spLocks/>
          </p:cNvSpPr>
          <p:nvPr/>
        </p:nvSpPr>
        <p:spPr bwMode="auto">
          <a:xfrm>
            <a:off x="3461207" y="2200900"/>
            <a:ext cx="382947" cy="111180"/>
          </a:xfrm>
          <a:custGeom>
            <a:avLst/>
            <a:gdLst>
              <a:gd name="T0" fmla="*/ 571 w 572"/>
              <a:gd name="T1" fmla="*/ 1 h 141"/>
              <a:gd name="T2" fmla="*/ 571 w 572"/>
              <a:gd name="T3" fmla="*/ 3 h 141"/>
              <a:gd name="T4" fmla="*/ 571 w 572"/>
              <a:gd name="T5" fmla="*/ 14 h 141"/>
              <a:gd name="T6" fmla="*/ 570 w 572"/>
              <a:gd name="T7" fmla="*/ 29 h 141"/>
              <a:gd name="T8" fmla="*/ 569 w 572"/>
              <a:gd name="T9" fmla="*/ 47 h 141"/>
              <a:gd name="T10" fmla="*/ 569 w 572"/>
              <a:gd name="T11" fmla="*/ 65 h 141"/>
              <a:gd name="T12" fmla="*/ 568 w 572"/>
              <a:gd name="T13" fmla="*/ 77 h 141"/>
              <a:gd name="T14" fmla="*/ 568 w 572"/>
              <a:gd name="T15" fmla="*/ 83 h 141"/>
              <a:gd name="T16" fmla="*/ 563 w 572"/>
              <a:gd name="T17" fmla="*/ 90 h 141"/>
              <a:gd name="T18" fmla="*/ 557 w 572"/>
              <a:gd name="T19" fmla="*/ 95 h 141"/>
              <a:gd name="T20" fmla="*/ 549 w 572"/>
              <a:gd name="T21" fmla="*/ 100 h 141"/>
              <a:gd name="T22" fmla="*/ 540 w 572"/>
              <a:gd name="T23" fmla="*/ 105 h 141"/>
              <a:gd name="T24" fmla="*/ 529 w 572"/>
              <a:gd name="T25" fmla="*/ 110 h 141"/>
              <a:gd name="T26" fmla="*/ 515 w 572"/>
              <a:gd name="T27" fmla="*/ 114 h 141"/>
              <a:gd name="T28" fmla="*/ 501 w 572"/>
              <a:gd name="T29" fmla="*/ 118 h 141"/>
              <a:gd name="T30" fmla="*/ 479 w 572"/>
              <a:gd name="T31" fmla="*/ 123 h 141"/>
              <a:gd name="T32" fmla="*/ 458 w 572"/>
              <a:gd name="T33" fmla="*/ 127 h 141"/>
              <a:gd name="T34" fmla="*/ 435 w 572"/>
              <a:gd name="T35" fmla="*/ 131 h 141"/>
              <a:gd name="T36" fmla="*/ 411 w 572"/>
              <a:gd name="T37" fmla="*/ 133 h 141"/>
              <a:gd name="T38" fmla="*/ 386 w 572"/>
              <a:gd name="T39" fmla="*/ 136 h 141"/>
              <a:gd name="T40" fmla="*/ 360 w 572"/>
              <a:gd name="T41" fmla="*/ 138 h 141"/>
              <a:gd name="T42" fmla="*/ 332 w 572"/>
              <a:gd name="T43" fmla="*/ 139 h 141"/>
              <a:gd name="T44" fmla="*/ 303 w 572"/>
              <a:gd name="T45" fmla="*/ 140 h 141"/>
              <a:gd name="T46" fmla="*/ 267 w 572"/>
              <a:gd name="T47" fmla="*/ 140 h 141"/>
              <a:gd name="T48" fmla="*/ 238 w 572"/>
              <a:gd name="T49" fmla="*/ 139 h 141"/>
              <a:gd name="T50" fmla="*/ 210 w 572"/>
              <a:gd name="T51" fmla="*/ 137 h 141"/>
              <a:gd name="T52" fmla="*/ 183 w 572"/>
              <a:gd name="T53" fmla="*/ 135 h 141"/>
              <a:gd name="T54" fmla="*/ 158 w 572"/>
              <a:gd name="T55" fmla="*/ 133 h 141"/>
              <a:gd name="T56" fmla="*/ 134 w 572"/>
              <a:gd name="T57" fmla="*/ 130 h 141"/>
              <a:gd name="T58" fmla="*/ 111 w 572"/>
              <a:gd name="T59" fmla="*/ 126 h 141"/>
              <a:gd name="T60" fmla="*/ 90 w 572"/>
              <a:gd name="T61" fmla="*/ 122 h 141"/>
              <a:gd name="T62" fmla="*/ 77 w 572"/>
              <a:gd name="T63" fmla="*/ 119 h 141"/>
              <a:gd name="T64" fmla="*/ 70 w 572"/>
              <a:gd name="T65" fmla="*/ 117 h 141"/>
              <a:gd name="T66" fmla="*/ 62 w 572"/>
              <a:gd name="T67" fmla="*/ 115 h 141"/>
              <a:gd name="T68" fmla="*/ 55 w 572"/>
              <a:gd name="T69" fmla="*/ 113 h 141"/>
              <a:gd name="T70" fmla="*/ 47 w 572"/>
              <a:gd name="T71" fmla="*/ 110 h 141"/>
              <a:gd name="T72" fmla="*/ 41 w 572"/>
              <a:gd name="T73" fmla="*/ 107 h 141"/>
              <a:gd name="T74" fmla="*/ 35 w 572"/>
              <a:gd name="T75" fmla="*/ 105 h 141"/>
              <a:gd name="T76" fmla="*/ 29 w 572"/>
              <a:gd name="T77" fmla="*/ 103 h 141"/>
              <a:gd name="T78" fmla="*/ 23 w 572"/>
              <a:gd name="T79" fmla="*/ 99 h 141"/>
              <a:gd name="T80" fmla="*/ 18 w 572"/>
              <a:gd name="T81" fmla="*/ 97 h 141"/>
              <a:gd name="T82" fmla="*/ 14 w 572"/>
              <a:gd name="T83" fmla="*/ 94 h 141"/>
              <a:gd name="T84" fmla="*/ 11 w 572"/>
              <a:gd name="T85" fmla="*/ 91 h 141"/>
              <a:gd name="T86" fmla="*/ 8 w 572"/>
              <a:gd name="T87" fmla="*/ 89 h 141"/>
              <a:gd name="T88" fmla="*/ 6 w 572"/>
              <a:gd name="T89" fmla="*/ 87 h 141"/>
              <a:gd name="T90" fmla="*/ 4 w 572"/>
              <a:gd name="T91" fmla="*/ 84 h 141"/>
              <a:gd name="T92" fmla="*/ 2 w 572"/>
              <a:gd name="T93" fmla="*/ 81 h 141"/>
              <a:gd name="T94" fmla="*/ 1 w 572"/>
              <a:gd name="T95" fmla="*/ 72 h 141"/>
              <a:gd name="T96" fmla="*/ 0 w 572"/>
              <a:gd name="T97" fmla="*/ 59 h 141"/>
              <a:gd name="T98" fmla="*/ 0 w 572"/>
              <a:gd name="T99" fmla="*/ 43 h 141"/>
              <a:gd name="T100" fmla="*/ 0 w 572"/>
              <a:gd name="T101" fmla="*/ 28 h 141"/>
              <a:gd name="T102" fmla="*/ 0 w 572"/>
              <a:gd name="T103" fmla="*/ 15 h 141"/>
              <a:gd name="T104" fmla="*/ 0 w 572"/>
              <a:gd name="T105" fmla="*/ 6 h 141"/>
              <a:gd name="T106" fmla="*/ 0 w 572"/>
              <a:gd name="T107" fmla="*/ 5 h 141"/>
              <a:gd name="T108" fmla="*/ 53 w 572"/>
              <a:gd name="T109" fmla="*/ 7 h 141"/>
              <a:gd name="T110" fmla="*/ 125 w 572"/>
              <a:gd name="T111" fmla="*/ 7 h 141"/>
              <a:gd name="T112" fmla="*/ 196 w 572"/>
              <a:gd name="T113" fmla="*/ 8 h 141"/>
              <a:gd name="T114" fmla="*/ 267 w 572"/>
              <a:gd name="T115" fmla="*/ 8 h 141"/>
              <a:gd name="T116" fmla="*/ 339 w 572"/>
              <a:gd name="T117" fmla="*/ 9 h 141"/>
              <a:gd name="T118" fmla="*/ 410 w 572"/>
              <a:gd name="T119" fmla="*/ 9 h 141"/>
              <a:gd name="T120" fmla="*/ 482 w 572"/>
              <a:gd name="T121" fmla="*/ 9 h 141"/>
              <a:gd name="T122" fmla="*/ 553 w 572"/>
              <a:gd name="T123" fmla="*/ 10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72" h="141">
                <a:moveTo>
                  <a:pt x="571" y="10"/>
                </a:moveTo>
                <a:lnTo>
                  <a:pt x="571" y="3"/>
                </a:lnTo>
                <a:lnTo>
                  <a:pt x="571" y="2"/>
                </a:lnTo>
                <a:lnTo>
                  <a:pt x="571" y="1"/>
                </a:lnTo>
                <a:lnTo>
                  <a:pt x="571" y="0"/>
                </a:lnTo>
                <a:lnTo>
                  <a:pt x="571" y="1"/>
                </a:lnTo>
                <a:lnTo>
                  <a:pt x="571" y="1"/>
                </a:lnTo>
                <a:lnTo>
                  <a:pt x="571" y="3"/>
                </a:lnTo>
                <a:lnTo>
                  <a:pt x="571" y="5"/>
                </a:lnTo>
                <a:lnTo>
                  <a:pt x="571" y="7"/>
                </a:lnTo>
                <a:lnTo>
                  <a:pt x="571" y="10"/>
                </a:lnTo>
                <a:lnTo>
                  <a:pt x="571" y="14"/>
                </a:lnTo>
                <a:lnTo>
                  <a:pt x="571" y="17"/>
                </a:lnTo>
                <a:lnTo>
                  <a:pt x="570" y="21"/>
                </a:lnTo>
                <a:lnTo>
                  <a:pt x="570" y="25"/>
                </a:lnTo>
                <a:lnTo>
                  <a:pt x="570" y="29"/>
                </a:lnTo>
                <a:lnTo>
                  <a:pt x="570" y="34"/>
                </a:lnTo>
                <a:lnTo>
                  <a:pt x="570" y="39"/>
                </a:lnTo>
                <a:lnTo>
                  <a:pt x="570" y="43"/>
                </a:lnTo>
                <a:lnTo>
                  <a:pt x="569" y="47"/>
                </a:lnTo>
                <a:lnTo>
                  <a:pt x="569" y="52"/>
                </a:lnTo>
                <a:lnTo>
                  <a:pt x="569" y="56"/>
                </a:lnTo>
                <a:lnTo>
                  <a:pt x="569" y="61"/>
                </a:lnTo>
                <a:lnTo>
                  <a:pt x="569" y="65"/>
                </a:lnTo>
                <a:lnTo>
                  <a:pt x="569" y="68"/>
                </a:lnTo>
                <a:lnTo>
                  <a:pt x="569" y="71"/>
                </a:lnTo>
                <a:lnTo>
                  <a:pt x="568" y="75"/>
                </a:lnTo>
                <a:lnTo>
                  <a:pt x="568" y="77"/>
                </a:lnTo>
                <a:lnTo>
                  <a:pt x="568" y="79"/>
                </a:lnTo>
                <a:lnTo>
                  <a:pt x="568" y="81"/>
                </a:lnTo>
                <a:lnTo>
                  <a:pt x="568" y="82"/>
                </a:lnTo>
                <a:lnTo>
                  <a:pt x="568" y="83"/>
                </a:lnTo>
                <a:lnTo>
                  <a:pt x="566" y="85"/>
                </a:lnTo>
                <a:lnTo>
                  <a:pt x="565" y="87"/>
                </a:lnTo>
                <a:lnTo>
                  <a:pt x="564" y="88"/>
                </a:lnTo>
                <a:lnTo>
                  <a:pt x="563" y="90"/>
                </a:lnTo>
                <a:lnTo>
                  <a:pt x="561" y="91"/>
                </a:lnTo>
                <a:lnTo>
                  <a:pt x="560" y="92"/>
                </a:lnTo>
                <a:lnTo>
                  <a:pt x="558" y="94"/>
                </a:lnTo>
                <a:lnTo>
                  <a:pt x="557" y="95"/>
                </a:lnTo>
                <a:lnTo>
                  <a:pt x="555" y="96"/>
                </a:lnTo>
                <a:lnTo>
                  <a:pt x="553" y="97"/>
                </a:lnTo>
                <a:lnTo>
                  <a:pt x="551" y="99"/>
                </a:lnTo>
                <a:lnTo>
                  <a:pt x="549" y="100"/>
                </a:lnTo>
                <a:lnTo>
                  <a:pt x="547" y="101"/>
                </a:lnTo>
                <a:lnTo>
                  <a:pt x="545" y="103"/>
                </a:lnTo>
                <a:lnTo>
                  <a:pt x="542" y="104"/>
                </a:lnTo>
                <a:lnTo>
                  <a:pt x="540" y="105"/>
                </a:lnTo>
                <a:lnTo>
                  <a:pt x="537" y="106"/>
                </a:lnTo>
                <a:lnTo>
                  <a:pt x="534" y="107"/>
                </a:lnTo>
                <a:lnTo>
                  <a:pt x="531" y="109"/>
                </a:lnTo>
                <a:lnTo>
                  <a:pt x="529" y="110"/>
                </a:lnTo>
                <a:lnTo>
                  <a:pt x="525" y="111"/>
                </a:lnTo>
                <a:lnTo>
                  <a:pt x="522" y="112"/>
                </a:lnTo>
                <a:lnTo>
                  <a:pt x="519" y="113"/>
                </a:lnTo>
                <a:lnTo>
                  <a:pt x="515" y="114"/>
                </a:lnTo>
                <a:lnTo>
                  <a:pt x="512" y="115"/>
                </a:lnTo>
                <a:lnTo>
                  <a:pt x="509" y="116"/>
                </a:lnTo>
                <a:lnTo>
                  <a:pt x="505" y="117"/>
                </a:lnTo>
                <a:lnTo>
                  <a:pt x="501" y="118"/>
                </a:lnTo>
                <a:lnTo>
                  <a:pt x="497" y="119"/>
                </a:lnTo>
                <a:lnTo>
                  <a:pt x="493" y="120"/>
                </a:lnTo>
                <a:lnTo>
                  <a:pt x="489" y="121"/>
                </a:lnTo>
                <a:lnTo>
                  <a:pt x="479" y="123"/>
                </a:lnTo>
                <a:lnTo>
                  <a:pt x="474" y="124"/>
                </a:lnTo>
                <a:lnTo>
                  <a:pt x="469" y="125"/>
                </a:lnTo>
                <a:lnTo>
                  <a:pt x="463" y="126"/>
                </a:lnTo>
                <a:lnTo>
                  <a:pt x="458" y="127"/>
                </a:lnTo>
                <a:lnTo>
                  <a:pt x="453" y="128"/>
                </a:lnTo>
                <a:lnTo>
                  <a:pt x="447" y="129"/>
                </a:lnTo>
                <a:lnTo>
                  <a:pt x="441" y="130"/>
                </a:lnTo>
                <a:lnTo>
                  <a:pt x="435" y="131"/>
                </a:lnTo>
                <a:lnTo>
                  <a:pt x="430" y="131"/>
                </a:lnTo>
                <a:lnTo>
                  <a:pt x="424" y="132"/>
                </a:lnTo>
                <a:lnTo>
                  <a:pt x="418" y="133"/>
                </a:lnTo>
                <a:lnTo>
                  <a:pt x="411" y="133"/>
                </a:lnTo>
                <a:lnTo>
                  <a:pt x="405" y="134"/>
                </a:lnTo>
                <a:lnTo>
                  <a:pt x="399" y="135"/>
                </a:lnTo>
                <a:lnTo>
                  <a:pt x="393" y="135"/>
                </a:lnTo>
                <a:lnTo>
                  <a:pt x="386" y="136"/>
                </a:lnTo>
                <a:lnTo>
                  <a:pt x="380" y="137"/>
                </a:lnTo>
                <a:lnTo>
                  <a:pt x="373" y="137"/>
                </a:lnTo>
                <a:lnTo>
                  <a:pt x="367" y="137"/>
                </a:lnTo>
                <a:lnTo>
                  <a:pt x="360" y="138"/>
                </a:lnTo>
                <a:lnTo>
                  <a:pt x="353" y="138"/>
                </a:lnTo>
                <a:lnTo>
                  <a:pt x="346" y="139"/>
                </a:lnTo>
                <a:lnTo>
                  <a:pt x="339" y="139"/>
                </a:lnTo>
                <a:lnTo>
                  <a:pt x="332" y="139"/>
                </a:lnTo>
                <a:lnTo>
                  <a:pt x="325" y="139"/>
                </a:lnTo>
                <a:lnTo>
                  <a:pt x="318" y="140"/>
                </a:lnTo>
                <a:lnTo>
                  <a:pt x="311" y="140"/>
                </a:lnTo>
                <a:lnTo>
                  <a:pt x="303" y="140"/>
                </a:lnTo>
                <a:lnTo>
                  <a:pt x="296" y="140"/>
                </a:lnTo>
                <a:lnTo>
                  <a:pt x="289" y="140"/>
                </a:lnTo>
                <a:lnTo>
                  <a:pt x="274" y="140"/>
                </a:lnTo>
                <a:lnTo>
                  <a:pt x="267" y="140"/>
                </a:lnTo>
                <a:lnTo>
                  <a:pt x="259" y="140"/>
                </a:lnTo>
                <a:lnTo>
                  <a:pt x="252" y="139"/>
                </a:lnTo>
                <a:lnTo>
                  <a:pt x="245" y="139"/>
                </a:lnTo>
                <a:lnTo>
                  <a:pt x="238" y="139"/>
                </a:lnTo>
                <a:lnTo>
                  <a:pt x="231" y="139"/>
                </a:lnTo>
                <a:lnTo>
                  <a:pt x="224" y="138"/>
                </a:lnTo>
                <a:lnTo>
                  <a:pt x="217" y="138"/>
                </a:lnTo>
                <a:lnTo>
                  <a:pt x="210" y="137"/>
                </a:lnTo>
                <a:lnTo>
                  <a:pt x="203" y="137"/>
                </a:lnTo>
                <a:lnTo>
                  <a:pt x="197" y="137"/>
                </a:lnTo>
                <a:lnTo>
                  <a:pt x="190" y="136"/>
                </a:lnTo>
                <a:lnTo>
                  <a:pt x="183" y="135"/>
                </a:lnTo>
                <a:lnTo>
                  <a:pt x="177" y="135"/>
                </a:lnTo>
                <a:lnTo>
                  <a:pt x="171" y="134"/>
                </a:lnTo>
                <a:lnTo>
                  <a:pt x="164" y="133"/>
                </a:lnTo>
                <a:lnTo>
                  <a:pt x="158" y="133"/>
                </a:lnTo>
                <a:lnTo>
                  <a:pt x="152" y="132"/>
                </a:lnTo>
                <a:lnTo>
                  <a:pt x="145" y="131"/>
                </a:lnTo>
                <a:lnTo>
                  <a:pt x="139" y="131"/>
                </a:lnTo>
                <a:lnTo>
                  <a:pt x="134" y="130"/>
                </a:lnTo>
                <a:lnTo>
                  <a:pt x="128" y="129"/>
                </a:lnTo>
                <a:lnTo>
                  <a:pt x="122" y="128"/>
                </a:lnTo>
                <a:lnTo>
                  <a:pt x="117" y="127"/>
                </a:lnTo>
                <a:lnTo>
                  <a:pt x="111" y="126"/>
                </a:lnTo>
                <a:lnTo>
                  <a:pt x="106" y="125"/>
                </a:lnTo>
                <a:lnTo>
                  <a:pt x="100" y="124"/>
                </a:lnTo>
                <a:lnTo>
                  <a:pt x="95" y="123"/>
                </a:lnTo>
                <a:lnTo>
                  <a:pt x="90" y="122"/>
                </a:lnTo>
                <a:lnTo>
                  <a:pt x="85" y="121"/>
                </a:lnTo>
                <a:lnTo>
                  <a:pt x="81" y="120"/>
                </a:lnTo>
                <a:lnTo>
                  <a:pt x="79" y="120"/>
                </a:lnTo>
                <a:lnTo>
                  <a:pt x="77" y="119"/>
                </a:lnTo>
                <a:lnTo>
                  <a:pt x="75" y="119"/>
                </a:lnTo>
                <a:lnTo>
                  <a:pt x="73" y="118"/>
                </a:lnTo>
                <a:lnTo>
                  <a:pt x="71" y="118"/>
                </a:lnTo>
                <a:lnTo>
                  <a:pt x="70" y="117"/>
                </a:lnTo>
                <a:lnTo>
                  <a:pt x="68" y="117"/>
                </a:lnTo>
                <a:lnTo>
                  <a:pt x="66" y="116"/>
                </a:lnTo>
                <a:lnTo>
                  <a:pt x="64" y="115"/>
                </a:lnTo>
                <a:lnTo>
                  <a:pt x="62" y="115"/>
                </a:lnTo>
                <a:lnTo>
                  <a:pt x="60" y="114"/>
                </a:lnTo>
                <a:lnTo>
                  <a:pt x="58" y="114"/>
                </a:lnTo>
                <a:lnTo>
                  <a:pt x="57" y="113"/>
                </a:lnTo>
                <a:lnTo>
                  <a:pt x="55" y="113"/>
                </a:lnTo>
                <a:lnTo>
                  <a:pt x="53" y="112"/>
                </a:lnTo>
                <a:lnTo>
                  <a:pt x="51" y="111"/>
                </a:lnTo>
                <a:lnTo>
                  <a:pt x="49" y="111"/>
                </a:lnTo>
                <a:lnTo>
                  <a:pt x="47" y="110"/>
                </a:lnTo>
                <a:lnTo>
                  <a:pt x="46" y="109"/>
                </a:lnTo>
                <a:lnTo>
                  <a:pt x="44" y="109"/>
                </a:lnTo>
                <a:lnTo>
                  <a:pt x="42" y="108"/>
                </a:lnTo>
                <a:lnTo>
                  <a:pt x="41" y="107"/>
                </a:lnTo>
                <a:lnTo>
                  <a:pt x="39" y="107"/>
                </a:lnTo>
                <a:lnTo>
                  <a:pt x="37" y="106"/>
                </a:lnTo>
                <a:lnTo>
                  <a:pt x="36" y="105"/>
                </a:lnTo>
                <a:lnTo>
                  <a:pt x="35" y="105"/>
                </a:lnTo>
                <a:lnTo>
                  <a:pt x="33" y="104"/>
                </a:lnTo>
                <a:lnTo>
                  <a:pt x="31" y="104"/>
                </a:lnTo>
                <a:lnTo>
                  <a:pt x="30" y="103"/>
                </a:lnTo>
                <a:lnTo>
                  <a:pt x="29" y="103"/>
                </a:lnTo>
                <a:lnTo>
                  <a:pt x="26" y="101"/>
                </a:lnTo>
                <a:lnTo>
                  <a:pt x="25" y="100"/>
                </a:lnTo>
                <a:lnTo>
                  <a:pt x="24" y="100"/>
                </a:lnTo>
                <a:lnTo>
                  <a:pt x="23" y="99"/>
                </a:lnTo>
                <a:lnTo>
                  <a:pt x="21" y="98"/>
                </a:lnTo>
                <a:lnTo>
                  <a:pt x="20" y="98"/>
                </a:lnTo>
                <a:lnTo>
                  <a:pt x="19" y="97"/>
                </a:lnTo>
                <a:lnTo>
                  <a:pt x="18" y="97"/>
                </a:lnTo>
                <a:lnTo>
                  <a:pt x="17" y="96"/>
                </a:lnTo>
                <a:lnTo>
                  <a:pt x="16" y="95"/>
                </a:lnTo>
                <a:lnTo>
                  <a:pt x="15" y="95"/>
                </a:lnTo>
                <a:lnTo>
                  <a:pt x="14" y="94"/>
                </a:lnTo>
                <a:lnTo>
                  <a:pt x="13" y="93"/>
                </a:lnTo>
                <a:lnTo>
                  <a:pt x="13" y="93"/>
                </a:lnTo>
                <a:lnTo>
                  <a:pt x="12" y="92"/>
                </a:lnTo>
                <a:lnTo>
                  <a:pt x="11" y="91"/>
                </a:lnTo>
                <a:lnTo>
                  <a:pt x="10" y="91"/>
                </a:lnTo>
                <a:lnTo>
                  <a:pt x="9" y="90"/>
                </a:lnTo>
                <a:lnTo>
                  <a:pt x="9" y="89"/>
                </a:lnTo>
                <a:lnTo>
                  <a:pt x="8" y="89"/>
                </a:lnTo>
                <a:lnTo>
                  <a:pt x="7" y="88"/>
                </a:lnTo>
                <a:lnTo>
                  <a:pt x="7" y="88"/>
                </a:lnTo>
                <a:lnTo>
                  <a:pt x="6" y="87"/>
                </a:lnTo>
                <a:lnTo>
                  <a:pt x="6" y="87"/>
                </a:lnTo>
                <a:lnTo>
                  <a:pt x="5" y="86"/>
                </a:lnTo>
                <a:lnTo>
                  <a:pt x="5" y="85"/>
                </a:lnTo>
                <a:lnTo>
                  <a:pt x="4" y="85"/>
                </a:lnTo>
                <a:lnTo>
                  <a:pt x="4" y="84"/>
                </a:lnTo>
                <a:lnTo>
                  <a:pt x="3" y="84"/>
                </a:lnTo>
                <a:lnTo>
                  <a:pt x="3" y="83"/>
                </a:lnTo>
                <a:lnTo>
                  <a:pt x="3" y="83"/>
                </a:lnTo>
                <a:lnTo>
                  <a:pt x="2" y="81"/>
                </a:lnTo>
                <a:lnTo>
                  <a:pt x="2" y="79"/>
                </a:lnTo>
                <a:lnTo>
                  <a:pt x="1" y="77"/>
                </a:lnTo>
                <a:lnTo>
                  <a:pt x="1" y="75"/>
                </a:lnTo>
                <a:lnTo>
                  <a:pt x="1" y="72"/>
                </a:lnTo>
                <a:lnTo>
                  <a:pt x="1" y="69"/>
                </a:lnTo>
                <a:lnTo>
                  <a:pt x="1" y="66"/>
                </a:lnTo>
                <a:lnTo>
                  <a:pt x="1" y="62"/>
                </a:lnTo>
                <a:lnTo>
                  <a:pt x="0" y="59"/>
                </a:lnTo>
                <a:lnTo>
                  <a:pt x="0" y="55"/>
                </a:lnTo>
                <a:lnTo>
                  <a:pt x="0" y="51"/>
                </a:lnTo>
                <a:lnTo>
                  <a:pt x="0" y="47"/>
                </a:lnTo>
                <a:lnTo>
                  <a:pt x="0" y="43"/>
                </a:lnTo>
                <a:lnTo>
                  <a:pt x="0" y="39"/>
                </a:lnTo>
                <a:lnTo>
                  <a:pt x="0" y="35"/>
                </a:lnTo>
                <a:lnTo>
                  <a:pt x="0" y="31"/>
                </a:lnTo>
                <a:lnTo>
                  <a:pt x="0" y="28"/>
                </a:lnTo>
                <a:lnTo>
                  <a:pt x="0" y="24"/>
                </a:lnTo>
                <a:lnTo>
                  <a:pt x="0" y="21"/>
                </a:lnTo>
                <a:lnTo>
                  <a:pt x="0" y="17"/>
                </a:lnTo>
                <a:lnTo>
                  <a:pt x="0" y="15"/>
                </a:lnTo>
                <a:lnTo>
                  <a:pt x="0" y="12"/>
                </a:lnTo>
                <a:lnTo>
                  <a:pt x="0" y="10"/>
                </a:lnTo>
                <a:lnTo>
                  <a:pt x="0" y="8"/>
                </a:lnTo>
                <a:lnTo>
                  <a:pt x="0" y="6"/>
                </a:lnTo>
                <a:lnTo>
                  <a:pt x="0" y="5"/>
                </a:lnTo>
                <a:lnTo>
                  <a:pt x="0" y="5"/>
                </a:lnTo>
                <a:lnTo>
                  <a:pt x="0" y="5"/>
                </a:lnTo>
                <a:lnTo>
                  <a:pt x="0" y="5"/>
                </a:lnTo>
                <a:lnTo>
                  <a:pt x="0" y="6"/>
                </a:lnTo>
                <a:lnTo>
                  <a:pt x="0" y="8"/>
                </a:lnTo>
                <a:lnTo>
                  <a:pt x="35" y="7"/>
                </a:lnTo>
                <a:lnTo>
                  <a:pt x="53" y="7"/>
                </a:lnTo>
                <a:lnTo>
                  <a:pt x="71" y="7"/>
                </a:lnTo>
                <a:lnTo>
                  <a:pt x="89" y="7"/>
                </a:lnTo>
                <a:lnTo>
                  <a:pt x="107" y="7"/>
                </a:lnTo>
                <a:lnTo>
                  <a:pt x="125" y="7"/>
                </a:lnTo>
                <a:lnTo>
                  <a:pt x="143" y="8"/>
                </a:lnTo>
                <a:lnTo>
                  <a:pt x="160" y="8"/>
                </a:lnTo>
                <a:lnTo>
                  <a:pt x="178" y="8"/>
                </a:lnTo>
                <a:lnTo>
                  <a:pt x="196" y="8"/>
                </a:lnTo>
                <a:lnTo>
                  <a:pt x="214" y="8"/>
                </a:lnTo>
                <a:lnTo>
                  <a:pt x="232" y="8"/>
                </a:lnTo>
                <a:lnTo>
                  <a:pt x="249" y="8"/>
                </a:lnTo>
                <a:lnTo>
                  <a:pt x="267" y="8"/>
                </a:lnTo>
                <a:lnTo>
                  <a:pt x="285" y="9"/>
                </a:lnTo>
                <a:lnTo>
                  <a:pt x="303" y="9"/>
                </a:lnTo>
                <a:lnTo>
                  <a:pt x="321" y="9"/>
                </a:lnTo>
                <a:lnTo>
                  <a:pt x="339" y="9"/>
                </a:lnTo>
                <a:lnTo>
                  <a:pt x="357" y="9"/>
                </a:lnTo>
                <a:lnTo>
                  <a:pt x="375" y="9"/>
                </a:lnTo>
                <a:lnTo>
                  <a:pt x="392" y="9"/>
                </a:lnTo>
                <a:lnTo>
                  <a:pt x="410" y="9"/>
                </a:lnTo>
                <a:lnTo>
                  <a:pt x="428" y="9"/>
                </a:lnTo>
                <a:lnTo>
                  <a:pt x="446" y="9"/>
                </a:lnTo>
                <a:lnTo>
                  <a:pt x="464" y="9"/>
                </a:lnTo>
                <a:lnTo>
                  <a:pt x="482" y="9"/>
                </a:lnTo>
                <a:lnTo>
                  <a:pt x="499" y="9"/>
                </a:lnTo>
                <a:lnTo>
                  <a:pt x="517" y="9"/>
                </a:lnTo>
                <a:lnTo>
                  <a:pt x="535" y="10"/>
                </a:lnTo>
                <a:lnTo>
                  <a:pt x="553" y="10"/>
                </a:lnTo>
                <a:lnTo>
                  <a:pt x="571" y="10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 cap="rnd" cmpd="sng">
            <a:noFill/>
            <a:prstDash val="solid"/>
            <a:round/>
            <a:headEnd/>
            <a:tailEnd/>
          </a:ln>
          <a:effectLst/>
          <a:extLst/>
        </p:spPr>
        <p:txBody>
          <a:bodyPr lIns="130585" tIns="65293" rIns="130585" bIns="65293"/>
          <a:lstStyle/>
          <a:p>
            <a:pPr>
              <a:defRPr/>
            </a:pPr>
            <a:endParaRPr lang="en-US">
              <a:latin typeface="Calibri" charset="0"/>
              <a:ea typeface="ＭＳ Ｐゴシック" charset="0"/>
            </a:endParaRPr>
          </a:p>
        </p:txBody>
      </p:sp>
      <p:sp>
        <p:nvSpPr>
          <p:cNvPr id="81" name="Freeform 19"/>
          <p:cNvSpPr>
            <a:spLocks/>
          </p:cNvSpPr>
          <p:nvPr/>
        </p:nvSpPr>
        <p:spPr bwMode="auto">
          <a:xfrm>
            <a:off x="3458943" y="2162329"/>
            <a:ext cx="385212" cy="77145"/>
          </a:xfrm>
          <a:custGeom>
            <a:avLst/>
            <a:gdLst>
              <a:gd name="T0" fmla="*/ 315 w 573"/>
              <a:gd name="T1" fmla="*/ 126 h 127"/>
              <a:gd name="T2" fmla="*/ 344 w 573"/>
              <a:gd name="T3" fmla="*/ 125 h 127"/>
              <a:gd name="T4" fmla="*/ 371 w 573"/>
              <a:gd name="T5" fmla="*/ 123 h 127"/>
              <a:gd name="T6" fmla="*/ 397 w 573"/>
              <a:gd name="T7" fmla="*/ 121 h 127"/>
              <a:gd name="T8" fmla="*/ 422 w 573"/>
              <a:gd name="T9" fmla="*/ 118 h 127"/>
              <a:gd name="T10" fmla="*/ 446 w 573"/>
              <a:gd name="T11" fmla="*/ 115 h 127"/>
              <a:gd name="T12" fmla="*/ 468 w 573"/>
              <a:gd name="T13" fmla="*/ 112 h 127"/>
              <a:gd name="T14" fmla="*/ 488 w 573"/>
              <a:gd name="T15" fmla="*/ 108 h 127"/>
              <a:gd name="T16" fmla="*/ 511 w 573"/>
              <a:gd name="T17" fmla="*/ 102 h 127"/>
              <a:gd name="T18" fmla="*/ 527 w 573"/>
              <a:gd name="T19" fmla="*/ 97 h 127"/>
              <a:gd name="T20" fmla="*/ 540 w 573"/>
              <a:gd name="T21" fmla="*/ 92 h 127"/>
              <a:gd name="T22" fmla="*/ 552 w 573"/>
              <a:gd name="T23" fmla="*/ 86 h 127"/>
              <a:gd name="T24" fmla="*/ 561 w 573"/>
              <a:gd name="T25" fmla="*/ 80 h 127"/>
              <a:gd name="T26" fmla="*/ 567 w 573"/>
              <a:gd name="T27" fmla="*/ 74 h 127"/>
              <a:gd name="T28" fmla="*/ 571 w 573"/>
              <a:gd name="T29" fmla="*/ 68 h 127"/>
              <a:gd name="T30" fmla="*/ 572 w 573"/>
              <a:gd name="T31" fmla="*/ 60 h 127"/>
              <a:gd name="T32" fmla="*/ 568 w 573"/>
              <a:gd name="T33" fmla="*/ 54 h 127"/>
              <a:gd name="T34" fmla="*/ 563 w 573"/>
              <a:gd name="T35" fmla="*/ 47 h 127"/>
              <a:gd name="T36" fmla="*/ 554 w 573"/>
              <a:gd name="T37" fmla="*/ 41 h 127"/>
              <a:gd name="T38" fmla="*/ 544 w 573"/>
              <a:gd name="T39" fmla="*/ 36 h 127"/>
              <a:gd name="T40" fmla="*/ 530 w 573"/>
              <a:gd name="T41" fmla="*/ 30 h 127"/>
              <a:gd name="T42" fmla="*/ 515 w 573"/>
              <a:gd name="T43" fmla="*/ 25 h 127"/>
              <a:gd name="T44" fmla="*/ 498 w 573"/>
              <a:gd name="T45" fmla="*/ 21 h 127"/>
              <a:gd name="T46" fmla="*/ 473 w 573"/>
              <a:gd name="T47" fmla="*/ 15 h 127"/>
              <a:gd name="T48" fmla="*/ 452 w 573"/>
              <a:gd name="T49" fmla="*/ 12 h 127"/>
              <a:gd name="T50" fmla="*/ 428 w 573"/>
              <a:gd name="T51" fmla="*/ 8 h 127"/>
              <a:gd name="T52" fmla="*/ 404 w 573"/>
              <a:gd name="T53" fmla="*/ 6 h 127"/>
              <a:gd name="T54" fmla="*/ 378 w 573"/>
              <a:gd name="T55" fmla="*/ 3 h 127"/>
              <a:gd name="T56" fmla="*/ 350 w 573"/>
              <a:gd name="T57" fmla="*/ 2 h 127"/>
              <a:gd name="T58" fmla="*/ 322 w 573"/>
              <a:gd name="T59" fmla="*/ 1 h 127"/>
              <a:gd name="T60" fmla="*/ 293 w 573"/>
              <a:gd name="T61" fmla="*/ 0 h 127"/>
              <a:gd name="T62" fmla="*/ 257 w 573"/>
              <a:gd name="T63" fmla="*/ 0 h 127"/>
              <a:gd name="T64" fmla="*/ 228 w 573"/>
              <a:gd name="T65" fmla="*/ 1 h 127"/>
              <a:gd name="T66" fmla="*/ 201 w 573"/>
              <a:gd name="T67" fmla="*/ 3 h 127"/>
              <a:gd name="T68" fmla="*/ 175 w 573"/>
              <a:gd name="T69" fmla="*/ 5 h 127"/>
              <a:gd name="T70" fmla="*/ 150 w 573"/>
              <a:gd name="T71" fmla="*/ 8 h 127"/>
              <a:gd name="T72" fmla="*/ 126 w 573"/>
              <a:gd name="T73" fmla="*/ 11 h 127"/>
              <a:gd name="T74" fmla="*/ 104 w 573"/>
              <a:gd name="T75" fmla="*/ 14 h 127"/>
              <a:gd name="T76" fmla="*/ 84 w 573"/>
              <a:gd name="T77" fmla="*/ 19 h 127"/>
              <a:gd name="T78" fmla="*/ 61 w 573"/>
              <a:gd name="T79" fmla="*/ 24 h 127"/>
              <a:gd name="T80" fmla="*/ 45 w 573"/>
              <a:gd name="T81" fmla="*/ 29 h 127"/>
              <a:gd name="T82" fmla="*/ 31 w 573"/>
              <a:gd name="T83" fmla="*/ 34 h 127"/>
              <a:gd name="T84" fmla="*/ 20 w 573"/>
              <a:gd name="T85" fmla="*/ 40 h 127"/>
              <a:gd name="T86" fmla="*/ 11 w 573"/>
              <a:gd name="T87" fmla="*/ 46 h 127"/>
              <a:gd name="T88" fmla="*/ 4 w 573"/>
              <a:gd name="T89" fmla="*/ 52 h 127"/>
              <a:gd name="T90" fmla="*/ 1 w 573"/>
              <a:gd name="T91" fmla="*/ 58 h 127"/>
              <a:gd name="T92" fmla="*/ 0 w 573"/>
              <a:gd name="T93" fmla="*/ 66 h 127"/>
              <a:gd name="T94" fmla="*/ 3 w 573"/>
              <a:gd name="T95" fmla="*/ 73 h 127"/>
              <a:gd name="T96" fmla="*/ 9 w 573"/>
              <a:gd name="T97" fmla="*/ 79 h 127"/>
              <a:gd name="T98" fmla="*/ 17 w 573"/>
              <a:gd name="T99" fmla="*/ 85 h 127"/>
              <a:gd name="T100" fmla="*/ 28 w 573"/>
              <a:gd name="T101" fmla="*/ 90 h 127"/>
              <a:gd name="T102" fmla="*/ 42 w 573"/>
              <a:gd name="T103" fmla="*/ 96 h 127"/>
              <a:gd name="T104" fmla="*/ 57 w 573"/>
              <a:gd name="T105" fmla="*/ 101 h 127"/>
              <a:gd name="T106" fmla="*/ 74 w 573"/>
              <a:gd name="T107" fmla="*/ 105 h 127"/>
              <a:gd name="T108" fmla="*/ 99 w 573"/>
              <a:gd name="T109" fmla="*/ 111 h 127"/>
              <a:gd name="T110" fmla="*/ 120 w 573"/>
              <a:gd name="T111" fmla="*/ 114 h 127"/>
              <a:gd name="T112" fmla="*/ 144 w 573"/>
              <a:gd name="T113" fmla="*/ 117 h 127"/>
              <a:gd name="T114" fmla="*/ 168 w 573"/>
              <a:gd name="T115" fmla="*/ 120 h 127"/>
              <a:gd name="T116" fmla="*/ 194 w 573"/>
              <a:gd name="T117" fmla="*/ 123 h 127"/>
              <a:gd name="T118" fmla="*/ 221 w 573"/>
              <a:gd name="T119" fmla="*/ 124 h 127"/>
              <a:gd name="T120" fmla="*/ 250 w 573"/>
              <a:gd name="T121" fmla="*/ 125 h 127"/>
              <a:gd name="T122" fmla="*/ 278 w 573"/>
              <a:gd name="T123" fmla="*/ 126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73" h="127">
                <a:moveTo>
                  <a:pt x="286" y="126"/>
                </a:moveTo>
                <a:lnTo>
                  <a:pt x="300" y="126"/>
                </a:lnTo>
                <a:lnTo>
                  <a:pt x="308" y="126"/>
                </a:lnTo>
                <a:lnTo>
                  <a:pt x="315" y="126"/>
                </a:lnTo>
                <a:lnTo>
                  <a:pt x="322" y="125"/>
                </a:lnTo>
                <a:lnTo>
                  <a:pt x="330" y="125"/>
                </a:lnTo>
                <a:lnTo>
                  <a:pt x="336" y="125"/>
                </a:lnTo>
                <a:lnTo>
                  <a:pt x="344" y="125"/>
                </a:lnTo>
                <a:lnTo>
                  <a:pt x="350" y="124"/>
                </a:lnTo>
                <a:lnTo>
                  <a:pt x="357" y="124"/>
                </a:lnTo>
                <a:lnTo>
                  <a:pt x="364" y="123"/>
                </a:lnTo>
                <a:lnTo>
                  <a:pt x="371" y="123"/>
                </a:lnTo>
                <a:lnTo>
                  <a:pt x="378" y="123"/>
                </a:lnTo>
                <a:lnTo>
                  <a:pt x="384" y="122"/>
                </a:lnTo>
                <a:lnTo>
                  <a:pt x="391" y="121"/>
                </a:lnTo>
                <a:lnTo>
                  <a:pt x="397" y="121"/>
                </a:lnTo>
                <a:lnTo>
                  <a:pt x="404" y="120"/>
                </a:lnTo>
                <a:lnTo>
                  <a:pt x="410" y="120"/>
                </a:lnTo>
                <a:lnTo>
                  <a:pt x="416" y="119"/>
                </a:lnTo>
                <a:lnTo>
                  <a:pt x="422" y="118"/>
                </a:lnTo>
                <a:lnTo>
                  <a:pt x="428" y="117"/>
                </a:lnTo>
                <a:lnTo>
                  <a:pt x="434" y="117"/>
                </a:lnTo>
                <a:lnTo>
                  <a:pt x="440" y="116"/>
                </a:lnTo>
                <a:lnTo>
                  <a:pt x="446" y="115"/>
                </a:lnTo>
                <a:lnTo>
                  <a:pt x="452" y="114"/>
                </a:lnTo>
                <a:lnTo>
                  <a:pt x="457" y="113"/>
                </a:lnTo>
                <a:lnTo>
                  <a:pt x="462" y="113"/>
                </a:lnTo>
                <a:lnTo>
                  <a:pt x="468" y="112"/>
                </a:lnTo>
                <a:lnTo>
                  <a:pt x="473" y="111"/>
                </a:lnTo>
                <a:lnTo>
                  <a:pt x="478" y="110"/>
                </a:lnTo>
                <a:lnTo>
                  <a:pt x="483" y="109"/>
                </a:lnTo>
                <a:lnTo>
                  <a:pt x="488" y="108"/>
                </a:lnTo>
                <a:lnTo>
                  <a:pt x="498" y="105"/>
                </a:lnTo>
                <a:lnTo>
                  <a:pt x="502" y="104"/>
                </a:lnTo>
                <a:lnTo>
                  <a:pt x="506" y="103"/>
                </a:lnTo>
                <a:lnTo>
                  <a:pt x="511" y="102"/>
                </a:lnTo>
                <a:lnTo>
                  <a:pt x="515" y="101"/>
                </a:lnTo>
                <a:lnTo>
                  <a:pt x="519" y="99"/>
                </a:lnTo>
                <a:lnTo>
                  <a:pt x="523" y="98"/>
                </a:lnTo>
                <a:lnTo>
                  <a:pt x="527" y="97"/>
                </a:lnTo>
                <a:lnTo>
                  <a:pt x="530" y="96"/>
                </a:lnTo>
                <a:lnTo>
                  <a:pt x="534" y="94"/>
                </a:lnTo>
                <a:lnTo>
                  <a:pt x="537" y="93"/>
                </a:lnTo>
                <a:lnTo>
                  <a:pt x="540" y="92"/>
                </a:lnTo>
                <a:lnTo>
                  <a:pt x="544" y="90"/>
                </a:lnTo>
                <a:lnTo>
                  <a:pt x="546" y="89"/>
                </a:lnTo>
                <a:lnTo>
                  <a:pt x="549" y="87"/>
                </a:lnTo>
                <a:lnTo>
                  <a:pt x="552" y="86"/>
                </a:lnTo>
                <a:lnTo>
                  <a:pt x="554" y="85"/>
                </a:lnTo>
                <a:lnTo>
                  <a:pt x="557" y="83"/>
                </a:lnTo>
                <a:lnTo>
                  <a:pt x="559" y="82"/>
                </a:lnTo>
                <a:lnTo>
                  <a:pt x="561" y="80"/>
                </a:lnTo>
                <a:lnTo>
                  <a:pt x="563" y="79"/>
                </a:lnTo>
                <a:lnTo>
                  <a:pt x="564" y="77"/>
                </a:lnTo>
                <a:lnTo>
                  <a:pt x="566" y="76"/>
                </a:lnTo>
                <a:lnTo>
                  <a:pt x="567" y="74"/>
                </a:lnTo>
                <a:lnTo>
                  <a:pt x="568" y="73"/>
                </a:lnTo>
                <a:lnTo>
                  <a:pt x="570" y="71"/>
                </a:lnTo>
                <a:lnTo>
                  <a:pt x="570" y="69"/>
                </a:lnTo>
                <a:lnTo>
                  <a:pt x="571" y="68"/>
                </a:lnTo>
                <a:lnTo>
                  <a:pt x="572" y="66"/>
                </a:lnTo>
                <a:lnTo>
                  <a:pt x="572" y="65"/>
                </a:lnTo>
                <a:lnTo>
                  <a:pt x="572" y="63"/>
                </a:lnTo>
                <a:lnTo>
                  <a:pt x="572" y="60"/>
                </a:lnTo>
                <a:lnTo>
                  <a:pt x="571" y="58"/>
                </a:lnTo>
                <a:lnTo>
                  <a:pt x="570" y="57"/>
                </a:lnTo>
                <a:lnTo>
                  <a:pt x="570" y="55"/>
                </a:lnTo>
                <a:lnTo>
                  <a:pt x="568" y="54"/>
                </a:lnTo>
                <a:lnTo>
                  <a:pt x="567" y="52"/>
                </a:lnTo>
                <a:lnTo>
                  <a:pt x="566" y="51"/>
                </a:lnTo>
                <a:lnTo>
                  <a:pt x="564" y="49"/>
                </a:lnTo>
                <a:lnTo>
                  <a:pt x="563" y="47"/>
                </a:lnTo>
                <a:lnTo>
                  <a:pt x="561" y="46"/>
                </a:lnTo>
                <a:lnTo>
                  <a:pt x="559" y="45"/>
                </a:lnTo>
                <a:lnTo>
                  <a:pt x="557" y="43"/>
                </a:lnTo>
                <a:lnTo>
                  <a:pt x="554" y="41"/>
                </a:lnTo>
                <a:lnTo>
                  <a:pt x="552" y="40"/>
                </a:lnTo>
                <a:lnTo>
                  <a:pt x="549" y="39"/>
                </a:lnTo>
                <a:lnTo>
                  <a:pt x="546" y="37"/>
                </a:lnTo>
                <a:lnTo>
                  <a:pt x="544" y="36"/>
                </a:lnTo>
                <a:lnTo>
                  <a:pt x="540" y="34"/>
                </a:lnTo>
                <a:lnTo>
                  <a:pt x="537" y="33"/>
                </a:lnTo>
                <a:lnTo>
                  <a:pt x="534" y="31"/>
                </a:lnTo>
                <a:lnTo>
                  <a:pt x="530" y="30"/>
                </a:lnTo>
                <a:lnTo>
                  <a:pt x="527" y="29"/>
                </a:lnTo>
                <a:lnTo>
                  <a:pt x="523" y="28"/>
                </a:lnTo>
                <a:lnTo>
                  <a:pt x="519" y="27"/>
                </a:lnTo>
                <a:lnTo>
                  <a:pt x="515" y="25"/>
                </a:lnTo>
                <a:lnTo>
                  <a:pt x="511" y="24"/>
                </a:lnTo>
                <a:lnTo>
                  <a:pt x="506" y="23"/>
                </a:lnTo>
                <a:lnTo>
                  <a:pt x="502" y="22"/>
                </a:lnTo>
                <a:lnTo>
                  <a:pt x="498" y="21"/>
                </a:lnTo>
                <a:lnTo>
                  <a:pt x="493" y="19"/>
                </a:lnTo>
                <a:lnTo>
                  <a:pt x="488" y="19"/>
                </a:lnTo>
                <a:lnTo>
                  <a:pt x="478" y="16"/>
                </a:lnTo>
                <a:lnTo>
                  <a:pt x="473" y="15"/>
                </a:lnTo>
                <a:lnTo>
                  <a:pt x="468" y="14"/>
                </a:lnTo>
                <a:lnTo>
                  <a:pt x="462" y="13"/>
                </a:lnTo>
                <a:lnTo>
                  <a:pt x="457" y="13"/>
                </a:lnTo>
                <a:lnTo>
                  <a:pt x="452" y="12"/>
                </a:lnTo>
                <a:lnTo>
                  <a:pt x="446" y="11"/>
                </a:lnTo>
                <a:lnTo>
                  <a:pt x="440" y="10"/>
                </a:lnTo>
                <a:lnTo>
                  <a:pt x="434" y="9"/>
                </a:lnTo>
                <a:lnTo>
                  <a:pt x="428" y="8"/>
                </a:lnTo>
                <a:lnTo>
                  <a:pt x="422" y="8"/>
                </a:lnTo>
                <a:lnTo>
                  <a:pt x="416" y="7"/>
                </a:lnTo>
                <a:lnTo>
                  <a:pt x="410" y="6"/>
                </a:lnTo>
                <a:lnTo>
                  <a:pt x="404" y="6"/>
                </a:lnTo>
                <a:lnTo>
                  <a:pt x="397" y="5"/>
                </a:lnTo>
                <a:lnTo>
                  <a:pt x="391" y="5"/>
                </a:lnTo>
                <a:lnTo>
                  <a:pt x="384" y="4"/>
                </a:lnTo>
                <a:lnTo>
                  <a:pt x="378" y="3"/>
                </a:lnTo>
                <a:lnTo>
                  <a:pt x="371" y="3"/>
                </a:lnTo>
                <a:lnTo>
                  <a:pt x="364" y="3"/>
                </a:lnTo>
                <a:lnTo>
                  <a:pt x="357" y="2"/>
                </a:lnTo>
                <a:lnTo>
                  <a:pt x="350" y="2"/>
                </a:lnTo>
                <a:lnTo>
                  <a:pt x="344" y="1"/>
                </a:lnTo>
                <a:lnTo>
                  <a:pt x="336" y="1"/>
                </a:lnTo>
                <a:lnTo>
                  <a:pt x="330" y="1"/>
                </a:lnTo>
                <a:lnTo>
                  <a:pt x="322" y="1"/>
                </a:lnTo>
                <a:lnTo>
                  <a:pt x="315" y="0"/>
                </a:lnTo>
                <a:lnTo>
                  <a:pt x="308" y="0"/>
                </a:lnTo>
                <a:lnTo>
                  <a:pt x="300" y="0"/>
                </a:lnTo>
                <a:lnTo>
                  <a:pt x="293" y="0"/>
                </a:lnTo>
                <a:lnTo>
                  <a:pt x="286" y="0"/>
                </a:lnTo>
                <a:lnTo>
                  <a:pt x="271" y="0"/>
                </a:lnTo>
                <a:lnTo>
                  <a:pt x="264" y="0"/>
                </a:lnTo>
                <a:lnTo>
                  <a:pt x="257" y="0"/>
                </a:lnTo>
                <a:lnTo>
                  <a:pt x="250" y="1"/>
                </a:lnTo>
                <a:lnTo>
                  <a:pt x="242" y="1"/>
                </a:lnTo>
                <a:lnTo>
                  <a:pt x="235" y="1"/>
                </a:lnTo>
                <a:lnTo>
                  <a:pt x="228" y="1"/>
                </a:lnTo>
                <a:lnTo>
                  <a:pt x="221" y="2"/>
                </a:lnTo>
                <a:lnTo>
                  <a:pt x="214" y="2"/>
                </a:lnTo>
                <a:lnTo>
                  <a:pt x="208" y="3"/>
                </a:lnTo>
                <a:lnTo>
                  <a:pt x="201" y="3"/>
                </a:lnTo>
                <a:lnTo>
                  <a:pt x="194" y="3"/>
                </a:lnTo>
                <a:lnTo>
                  <a:pt x="188" y="4"/>
                </a:lnTo>
                <a:lnTo>
                  <a:pt x="181" y="5"/>
                </a:lnTo>
                <a:lnTo>
                  <a:pt x="175" y="5"/>
                </a:lnTo>
                <a:lnTo>
                  <a:pt x="168" y="6"/>
                </a:lnTo>
                <a:lnTo>
                  <a:pt x="162" y="6"/>
                </a:lnTo>
                <a:lnTo>
                  <a:pt x="156" y="7"/>
                </a:lnTo>
                <a:lnTo>
                  <a:pt x="150" y="8"/>
                </a:lnTo>
                <a:lnTo>
                  <a:pt x="144" y="8"/>
                </a:lnTo>
                <a:lnTo>
                  <a:pt x="138" y="9"/>
                </a:lnTo>
                <a:lnTo>
                  <a:pt x="132" y="10"/>
                </a:lnTo>
                <a:lnTo>
                  <a:pt x="126" y="11"/>
                </a:lnTo>
                <a:lnTo>
                  <a:pt x="120" y="12"/>
                </a:lnTo>
                <a:lnTo>
                  <a:pt x="115" y="13"/>
                </a:lnTo>
                <a:lnTo>
                  <a:pt x="109" y="13"/>
                </a:lnTo>
                <a:lnTo>
                  <a:pt x="104" y="14"/>
                </a:lnTo>
                <a:lnTo>
                  <a:pt x="99" y="15"/>
                </a:lnTo>
                <a:lnTo>
                  <a:pt x="94" y="16"/>
                </a:lnTo>
                <a:lnTo>
                  <a:pt x="89" y="17"/>
                </a:lnTo>
                <a:lnTo>
                  <a:pt x="84" y="19"/>
                </a:lnTo>
                <a:lnTo>
                  <a:pt x="74" y="21"/>
                </a:lnTo>
                <a:lnTo>
                  <a:pt x="70" y="22"/>
                </a:lnTo>
                <a:lnTo>
                  <a:pt x="65" y="23"/>
                </a:lnTo>
                <a:lnTo>
                  <a:pt x="61" y="24"/>
                </a:lnTo>
                <a:lnTo>
                  <a:pt x="57" y="25"/>
                </a:lnTo>
                <a:lnTo>
                  <a:pt x="53" y="27"/>
                </a:lnTo>
                <a:lnTo>
                  <a:pt x="49" y="28"/>
                </a:lnTo>
                <a:lnTo>
                  <a:pt x="45" y="29"/>
                </a:lnTo>
                <a:lnTo>
                  <a:pt x="42" y="30"/>
                </a:lnTo>
                <a:lnTo>
                  <a:pt x="38" y="31"/>
                </a:lnTo>
                <a:lnTo>
                  <a:pt x="34" y="33"/>
                </a:lnTo>
                <a:lnTo>
                  <a:pt x="31" y="34"/>
                </a:lnTo>
                <a:lnTo>
                  <a:pt x="28" y="36"/>
                </a:lnTo>
                <a:lnTo>
                  <a:pt x="25" y="37"/>
                </a:lnTo>
                <a:lnTo>
                  <a:pt x="22" y="39"/>
                </a:lnTo>
                <a:lnTo>
                  <a:pt x="20" y="40"/>
                </a:lnTo>
                <a:lnTo>
                  <a:pt x="17" y="41"/>
                </a:lnTo>
                <a:lnTo>
                  <a:pt x="15" y="43"/>
                </a:lnTo>
                <a:lnTo>
                  <a:pt x="13" y="45"/>
                </a:lnTo>
                <a:lnTo>
                  <a:pt x="11" y="46"/>
                </a:lnTo>
                <a:lnTo>
                  <a:pt x="9" y="47"/>
                </a:lnTo>
                <a:lnTo>
                  <a:pt x="7" y="49"/>
                </a:lnTo>
                <a:lnTo>
                  <a:pt x="6" y="51"/>
                </a:lnTo>
                <a:lnTo>
                  <a:pt x="4" y="52"/>
                </a:lnTo>
                <a:lnTo>
                  <a:pt x="3" y="54"/>
                </a:lnTo>
                <a:lnTo>
                  <a:pt x="2" y="55"/>
                </a:lnTo>
                <a:lnTo>
                  <a:pt x="1" y="57"/>
                </a:lnTo>
                <a:lnTo>
                  <a:pt x="1" y="58"/>
                </a:lnTo>
                <a:lnTo>
                  <a:pt x="0" y="60"/>
                </a:lnTo>
                <a:lnTo>
                  <a:pt x="0" y="61"/>
                </a:lnTo>
                <a:lnTo>
                  <a:pt x="0" y="63"/>
                </a:lnTo>
                <a:lnTo>
                  <a:pt x="0" y="66"/>
                </a:lnTo>
                <a:lnTo>
                  <a:pt x="1" y="68"/>
                </a:lnTo>
                <a:lnTo>
                  <a:pt x="1" y="69"/>
                </a:lnTo>
                <a:lnTo>
                  <a:pt x="2" y="71"/>
                </a:lnTo>
                <a:lnTo>
                  <a:pt x="3" y="73"/>
                </a:lnTo>
                <a:lnTo>
                  <a:pt x="4" y="74"/>
                </a:lnTo>
                <a:lnTo>
                  <a:pt x="6" y="76"/>
                </a:lnTo>
                <a:lnTo>
                  <a:pt x="7" y="77"/>
                </a:lnTo>
                <a:lnTo>
                  <a:pt x="9" y="79"/>
                </a:lnTo>
                <a:lnTo>
                  <a:pt x="11" y="80"/>
                </a:lnTo>
                <a:lnTo>
                  <a:pt x="13" y="82"/>
                </a:lnTo>
                <a:lnTo>
                  <a:pt x="15" y="83"/>
                </a:lnTo>
                <a:lnTo>
                  <a:pt x="17" y="85"/>
                </a:lnTo>
                <a:lnTo>
                  <a:pt x="20" y="86"/>
                </a:lnTo>
                <a:lnTo>
                  <a:pt x="22" y="87"/>
                </a:lnTo>
                <a:lnTo>
                  <a:pt x="25" y="89"/>
                </a:lnTo>
                <a:lnTo>
                  <a:pt x="28" y="90"/>
                </a:lnTo>
                <a:lnTo>
                  <a:pt x="31" y="92"/>
                </a:lnTo>
                <a:lnTo>
                  <a:pt x="34" y="93"/>
                </a:lnTo>
                <a:lnTo>
                  <a:pt x="38" y="94"/>
                </a:lnTo>
                <a:lnTo>
                  <a:pt x="42" y="96"/>
                </a:lnTo>
                <a:lnTo>
                  <a:pt x="45" y="97"/>
                </a:lnTo>
                <a:lnTo>
                  <a:pt x="49" y="98"/>
                </a:lnTo>
                <a:lnTo>
                  <a:pt x="53" y="99"/>
                </a:lnTo>
                <a:lnTo>
                  <a:pt x="57" y="101"/>
                </a:lnTo>
                <a:lnTo>
                  <a:pt x="61" y="102"/>
                </a:lnTo>
                <a:lnTo>
                  <a:pt x="65" y="103"/>
                </a:lnTo>
                <a:lnTo>
                  <a:pt x="70" y="104"/>
                </a:lnTo>
                <a:lnTo>
                  <a:pt x="74" y="105"/>
                </a:lnTo>
                <a:lnTo>
                  <a:pt x="79" y="107"/>
                </a:lnTo>
                <a:lnTo>
                  <a:pt x="84" y="108"/>
                </a:lnTo>
                <a:lnTo>
                  <a:pt x="94" y="110"/>
                </a:lnTo>
                <a:lnTo>
                  <a:pt x="99" y="111"/>
                </a:lnTo>
                <a:lnTo>
                  <a:pt x="104" y="112"/>
                </a:lnTo>
                <a:lnTo>
                  <a:pt x="109" y="113"/>
                </a:lnTo>
                <a:lnTo>
                  <a:pt x="115" y="113"/>
                </a:lnTo>
                <a:lnTo>
                  <a:pt x="120" y="114"/>
                </a:lnTo>
                <a:lnTo>
                  <a:pt x="126" y="115"/>
                </a:lnTo>
                <a:lnTo>
                  <a:pt x="132" y="116"/>
                </a:lnTo>
                <a:lnTo>
                  <a:pt x="138" y="117"/>
                </a:lnTo>
                <a:lnTo>
                  <a:pt x="144" y="117"/>
                </a:lnTo>
                <a:lnTo>
                  <a:pt x="150" y="118"/>
                </a:lnTo>
                <a:lnTo>
                  <a:pt x="156" y="119"/>
                </a:lnTo>
                <a:lnTo>
                  <a:pt x="162" y="120"/>
                </a:lnTo>
                <a:lnTo>
                  <a:pt x="168" y="120"/>
                </a:lnTo>
                <a:lnTo>
                  <a:pt x="175" y="121"/>
                </a:lnTo>
                <a:lnTo>
                  <a:pt x="181" y="121"/>
                </a:lnTo>
                <a:lnTo>
                  <a:pt x="188" y="122"/>
                </a:lnTo>
                <a:lnTo>
                  <a:pt x="194" y="123"/>
                </a:lnTo>
                <a:lnTo>
                  <a:pt x="201" y="123"/>
                </a:lnTo>
                <a:lnTo>
                  <a:pt x="208" y="123"/>
                </a:lnTo>
                <a:lnTo>
                  <a:pt x="214" y="124"/>
                </a:lnTo>
                <a:lnTo>
                  <a:pt x="221" y="124"/>
                </a:lnTo>
                <a:lnTo>
                  <a:pt x="228" y="125"/>
                </a:lnTo>
                <a:lnTo>
                  <a:pt x="235" y="125"/>
                </a:lnTo>
                <a:lnTo>
                  <a:pt x="242" y="125"/>
                </a:lnTo>
                <a:lnTo>
                  <a:pt x="250" y="125"/>
                </a:lnTo>
                <a:lnTo>
                  <a:pt x="257" y="126"/>
                </a:lnTo>
                <a:lnTo>
                  <a:pt x="264" y="126"/>
                </a:lnTo>
                <a:lnTo>
                  <a:pt x="271" y="126"/>
                </a:lnTo>
                <a:lnTo>
                  <a:pt x="278" y="126"/>
                </a:lnTo>
                <a:lnTo>
                  <a:pt x="286" y="126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 cap="rnd" cmpd="sng">
            <a:solidFill>
              <a:schemeClr val="accent1"/>
            </a:solidFill>
            <a:prstDash val="solid"/>
            <a:round/>
            <a:headEnd/>
            <a:tailEnd/>
          </a:ln>
          <a:effectLst/>
          <a:extLst/>
        </p:spPr>
        <p:txBody>
          <a:bodyPr lIns="130585" tIns="65293" rIns="130585" bIns="65293"/>
          <a:lstStyle/>
          <a:p>
            <a:pPr>
              <a:defRPr/>
            </a:pPr>
            <a:endParaRPr lang="en-US">
              <a:latin typeface="Calibri" charset="0"/>
              <a:ea typeface="ＭＳ Ｐゴシック" charset="0"/>
            </a:endParaRPr>
          </a:p>
        </p:txBody>
      </p:sp>
      <p:cxnSp>
        <p:nvCxnSpPr>
          <p:cNvPr id="82" name="Straight Connector 188"/>
          <p:cNvCxnSpPr>
            <a:stCxn id="78" idx="15"/>
            <a:endCxn id="77" idx="36"/>
          </p:cNvCxnSpPr>
          <p:nvPr/>
        </p:nvCxnSpPr>
        <p:spPr bwMode="auto">
          <a:xfrm flipH="1">
            <a:off x="3837356" y="2121487"/>
            <a:ext cx="4532" cy="206475"/>
          </a:xfrm>
          <a:prstGeom prst="line">
            <a:avLst/>
          </a:prstGeom>
          <a:ln w="9525" cmpd="sng">
            <a:solidFill>
              <a:schemeClr val="accent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189"/>
          <p:cNvCxnSpPr>
            <a:stCxn id="78" idx="45"/>
            <a:endCxn id="77" idx="7"/>
          </p:cNvCxnSpPr>
          <p:nvPr/>
        </p:nvCxnSpPr>
        <p:spPr bwMode="auto">
          <a:xfrm>
            <a:off x="3458943" y="2121487"/>
            <a:ext cx="2265" cy="201938"/>
          </a:xfrm>
          <a:prstGeom prst="line">
            <a:avLst/>
          </a:prstGeom>
          <a:ln w="9525" cmpd="sng">
            <a:solidFill>
              <a:schemeClr val="accent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170"/>
          <p:cNvCxnSpPr/>
          <p:nvPr/>
        </p:nvCxnSpPr>
        <p:spPr bwMode="auto">
          <a:xfrm>
            <a:off x="1686966" y="1751644"/>
            <a:ext cx="1345977" cy="0"/>
          </a:xfrm>
          <a:prstGeom prst="line">
            <a:avLst/>
          </a:prstGeom>
          <a:ln w="9525" cmpd="sng">
            <a:solidFill>
              <a:schemeClr val="accent3">
                <a:lumMod val="40000"/>
                <a:lumOff val="6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Rectangle 171"/>
          <p:cNvSpPr/>
          <p:nvPr/>
        </p:nvSpPr>
        <p:spPr bwMode="auto">
          <a:xfrm>
            <a:off x="1686967" y="1837866"/>
            <a:ext cx="1355040" cy="92347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6945" tIns="68473" rIns="136945" bIns="6847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6" name="Rectangle 172"/>
          <p:cNvSpPr/>
          <p:nvPr/>
        </p:nvSpPr>
        <p:spPr bwMode="auto">
          <a:xfrm>
            <a:off x="1686967" y="1313735"/>
            <a:ext cx="1355040" cy="1447602"/>
          </a:xfrm>
          <a:prstGeom prst="rect">
            <a:avLst/>
          </a:prstGeom>
          <a:noFill/>
          <a:ln w="9525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6945" tIns="68473" rIns="136945" bIns="68473"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7" name="Straight Connector 173"/>
          <p:cNvCxnSpPr/>
          <p:nvPr/>
        </p:nvCxnSpPr>
        <p:spPr bwMode="auto">
          <a:xfrm>
            <a:off x="1652977" y="1313734"/>
            <a:ext cx="1447945" cy="0"/>
          </a:xfrm>
          <a:prstGeom prst="line">
            <a:avLst/>
          </a:prstGeom>
          <a:ln w="190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174"/>
          <p:cNvCxnSpPr/>
          <p:nvPr/>
        </p:nvCxnSpPr>
        <p:spPr bwMode="auto">
          <a:xfrm>
            <a:off x="3044271" y="1747106"/>
            <a:ext cx="0" cy="90759"/>
          </a:xfrm>
          <a:prstGeom prst="line">
            <a:avLst/>
          </a:prstGeom>
          <a:ln w="190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175"/>
          <p:cNvCxnSpPr/>
          <p:nvPr/>
        </p:nvCxnSpPr>
        <p:spPr bwMode="auto">
          <a:xfrm>
            <a:off x="3032942" y="1846941"/>
            <a:ext cx="577818" cy="79415"/>
          </a:xfrm>
          <a:prstGeom prst="line">
            <a:avLst/>
          </a:prstGeom>
          <a:ln w="952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176"/>
          <p:cNvCxnSpPr/>
          <p:nvPr/>
        </p:nvCxnSpPr>
        <p:spPr bwMode="auto">
          <a:xfrm>
            <a:off x="3032942" y="1740300"/>
            <a:ext cx="577818" cy="81683"/>
          </a:xfrm>
          <a:prstGeom prst="line">
            <a:avLst/>
          </a:prstGeom>
          <a:ln w="952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1" name="Group 15"/>
          <p:cNvGrpSpPr>
            <a:grpSpLocks/>
          </p:cNvGrpSpPr>
          <p:nvPr/>
        </p:nvGrpSpPr>
        <p:grpSpPr bwMode="auto">
          <a:xfrm>
            <a:off x="2142422" y="1595087"/>
            <a:ext cx="473585" cy="428834"/>
            <a:chOff x="1167645" y="1098293"/>
            <a:chExt cx="380575" cy="350830"/>
          </a:xfrm>
        </p:grpSpPr>
        <p:sp>
          <p:nvSpPr>
            <p:cNvPr id="92" name="Rounded Rectangle 195"/>
            <p:cNvSpPr/>
            <p:nvPr/>
          </p:nvSpPr>
          <p:spPr>
            <a:xfrm>
              <a:off x="1169467" y="1152124"/>
              <a:ext cx="375112" cy="296999"/>
            </a:xfrm>
            <a:prstGeom prst="roundRect">
              <a:avLst>
                <a:gd name="adj" fmla="val 28607"/>
              </a:avLst>
            </a:prstGeom>
            <a:solidFill>
              <a:schemeClr val="bg1"/>
            </a:solidFill>
            <a:ln w="9525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3" name="Rectangle 196"/>
            <p:cNvSpPr/>
            <p:nvPr/>
          </p:nvSpPr>
          <p:spPr>
            <a:xfrm>
              <a:off x="1169467" y="1098293"/>
              <a:ext cx="375112" cy="207900"/>
            </a:xfrm>
            <a:prstGeom prst="rect">
              <a:avLst/>
            </a:prstGeom>
            <a:solidFill>
              <a:schemeClr val="bg1"/>
            </a:solidFill>
            <a:ln w="9525" cmpd="sng">
              <a:solidFill>
                <a:schemeClr val="bg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94" name="Straight Connector 197"/>
            <p:cNvCxnSpPr/>
            <p:nvPr/>
          </p:nvCxnSpPr>
          <p:spPr>
            <a:xfrm flipV="1">
              <a:off x="1544578" y="1168830"/>
              <a:ext cx="0" cy="142930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198"/>
            <p:cNvCxnSpPr/>
            <p:nvPr/>
          </p:nvCxnSpPr>
          <p:spPr>
            <a:xfrm flipV="1">
              <a:off x="1169432" y="1168830"/>
              <a:ext cx="0" cy="209755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199"/>
            <p:cNvCxnSpPr/>
            <p:nvPr/>
          </p:nvCxnSpPr>
          <p:spPr>
            <a:xfrm>
              <a:off x="1167645" y="1172543"/>
              <a:ext cx="380575" cy="0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" name="Down Arrow 190"/>
          <p:cNvSpPr/>
          <p:nvPr/>
        </p:nvSpPr>
        <p:spPr bwMode="auto">
          <a:xfrm flipV="1">
            <a:off x="2332763" y="2032997"/>
            <a:ext cx="95170" cy="272276"/>
          </a:xfrm>
          <a:prstGeom prst="downArrow">
            <a:avLst>
              <a:gd name="adj1" fmla="val 50000"/>
              <a:gd name="adj2" fmla="val 69354"/>
            </a:avLst>
          </a:prstGeom>
          <a:solidFill>
            <a:schemeClr val="accent6">
              <a:lumMod val="60000"/>
              <a:lumOff val="40000"/>
            </a:schemeClr>
          </a:solidFill>
          <a:ln w="6350" cmpd="sng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6945" tIns="68473" rIns="136945" bIns="6847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8" name="Down Arrow 37"/>
          <p:cNvSpPr/>
          <p:nvPr/>
        </p:nvSpPr>
        <p:spPr bwMode="auto">
          <a:xfrm>
            <a:off x="2332762" y="1517942"/>
            <a:ext cx="92905" cy="276814"/>
          </a:xfrm>
          <a:prstGeom prst="downArrow">
            <a:avLst>
              <a:gd name="adj1" fmla="val 50000"/>
              <a:gd name="adj2" fmla="val 69354"/>
            </a:avLst>
          </a:prstGeom>
          <a:solidFill>
            <a:schemeClr val="accent2">
              <a:lumMod val="60000"/>
              <a:lumOff val="40000"/>
            </a:schemeClr>
          </a:solidFill>
          <a:ln w="6350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585" tIns="65293" rIns="130585" bIns="6529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9" name="TextBox 15"/>
          <p:cNvSpPr txBox="1">
            <a:spLocks noChangeArrowheads="1"/>
          </p:cNvSpPr>
          <p:nvPr/>
        </p:nvSpPr>
        <p:spPr bwMode="auto">
          <a:xfrm>
            <a:off x="2461445" y="1476028"/>
            <a:ext cx="144619" cy="157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sz="7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W</a:t>
            </a:r>
          </a:p>
        </p:txBody>
      </p:sp>
      <p:sp>
        <p:nvSpPr>
          <p:cNvPr id="100" name="TextBox 15"/>
          <p:cNvSpPr txBox="1">
            <a:spLocks noChangeArrowheads="1"/>
          </p:cNvSpPr>
          <p:nvPr/>
        </p:nvSpPr>
        <p:spPr bwMode="auto">
          <a:xfrm>
            <a:off x="2461446" y="2196124"/>
            <a:ext cx="144000" cy="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sz="7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l-GR" sz="700" baseline="-25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Β</a:t>
            </a:r>
            <a:r>
              <a:rPr lang="en-US" sz="700" baseline="-25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700" baseline="-25000" dirty="0">
              <a:solidFill>
                <a:schemeClr val="accent3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3353730" y="2852095"/>
            <a:ext cx="618605" cy="123111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l-GR" sz="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ΕΚΤΟΠΙΣΜΑ</a:t>
            </a:r>
            <a:endParaRPr lang="en-US" sz="8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28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7532" y="142946"/>
            <a:ext cx="3886112" cy="462870"/>
          </a:xfrm>
        </p:spPr>
        <p:txBody>
          <a:bodyPr/>
          <a:lstStyle/>
          <a:p>
            <a:r>
              <a:rPr lang="en-US" dirty="0">
                <a:latin typeface="Arial" pitchFamily="34" charset="0"/>
              </a:rPr>
              <a:t>H</a:t>
            </a:r>
            <a:r>
              <a:rPr lang="el-GR" dirty="0">
                <a:latin typeface="Arial" pitchFamily="34" charset="0"/>
              </a:rPr>
              <a:t> άντωση</a:t>
            </a:r>
            <a:r>
              <a:rPr lang="en-US" dirty="0">
                <a:latin typeface="Arial" pitchFamily="34" charset="0"/>
              </a:rPr>
              <a:t> </a:t>
            </a:r>
            <a:r>
              <a:rPr lang="el-GR" dirty="0">
                <a:latin typeface="Arial" pitchFamily="34" charset="0"/>
              </a:rPr>
              <a:t>που δέχεται ένα σώμα βυθιζόμενο σε υγρό ισούται με το βάρος του υγρού που εκτοπίζεται.</a:t>
            </a:r>
            <a:endParaRPr lang="en-US" dirty="0" smtClean="0">
              <a:latin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04132" y="971972"/>
                <a:ext cx="634789" cy="195814"/>
              </a:xfrm>
              <a:prstGeom prst="rect">
                <a:avLst/>
              </a:prstGeom>
              <a:noFill/>
            </p:spPr>
            <p:txBody>
              <a:bodyPr wrap="none" lIns="0" tIns="36000" rIns="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F</m:t>
                      </m:r>
                      <m:r>
                        <m:rPr>
                          <m:nor/>
                        </m:rPr>
                        <a:rPr lang="en-US" sz="800" b="0" i="0" baseline="-2500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B</m:t>
                      </m:r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  =  </m:t>
                      </m:r>
                      <m:r>
                        <m:rPr>
                          <m:nor/>
                        </m:rPr>
                        <a:rPr lang="el-GR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γ</m:t>
                      </m:r>
                      <m:r>
                        <m:rPr>
                          <m:nor/>
                        </m:rPr>
                        <a:rPr lang="en-US" sz="800" b="0" i="0" baseline="-2500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fluid</m:t>
                      </m:r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mbria Math"/>
                        </a:rPr>
                        <m:t>∙ ∇</m:t>
                      </m:r>
                    </m:oMath>
                  </m:oMathPara>
                </a14:m>
                <a:endParaRPr lang="el-GR" sz="8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132" y="971972"/>
                <a:ext cx="634789" cy="195814"/>
              </a:xfrm>
              <a:prstGeom prst="rect">
                <a:avLst/>
              </a:prstGeom>
              <a:blipFill rotWithShape="1">
                <a:blip r:embed="rId2"/>
                <a:stretch>
                  <a:fillRect l="-2885" r="-480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119"/>
          <p:cNvSpPr txBox="1">
            <a:spLocks noChangeArrowheads="1"/>
          </p:cNvSpPr>
          <p:nvPr/>
        </p:nvSpPr>
        <p:spPr bwMode="auto">
          <a:xfrm>
            <a:off x="180000" y="989064"/>
            <a:ext cx="477173" cy="161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ts val="1214"/>
              </a:lnSpc>
            </a:pPr>
            <a:r>
              <a:rPr lang="el-GR" sz="7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Είναι:</a:t>
            </a:r>
            <a:endParaRPr lang="en-US" sz="700" dirty="0">
              <a:solidFill>
                <a:schemeClr val="accent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xtBox 119"/>
          <p:cNvSpPr txBox="1">
            <a:spLocks noChangeArrowheads="1"/>
          </p:cNvSpPr>
          <p:nvPr/>
        </p:nvSpPr>
        <p:spPr bwMode="auto">
          <a:xfrm>
            <a:off x="180000" y="1295999"/>
            <a:ext cx="1058921" cy="385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ts val="1214"/>
              </a:lnSpc>
            </a:pPr>
            <a:r>
              <a:rPr lang="el-GR" sz="700" dirty="0" smtClean="0">
                <a:latin typeface="Arial" pitchFamily="34" charset="0"/>
                <a:cs typeface="Arial" pitchFamily="34" charset="0"/>
              </a:rPr>
              <a:t>Από την ισορροπία του σώματος έχουμε:</a:t>
            </a:r>
            <a:endParaRPr lang="en-US" sz="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Rectangle 95"/>
          <p:cNvSpPr>
            <a:spLocks noChangeArrowheads="1"/>
          </p:cNvSpPr>
          <p:nvPr/>
        </p:nvSpPr>
        <p:spPr bwMode="auto">
          <a:xfrm>
            <a:off x="3617558" y="2325695"/>
            <a:ext cx="70244" cy="158828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lIns="136945" tIns="68473" rIns="136945" bIns="68473" anchor="ctr"/>
          <a:lstStyle/>
          <a:p>
            <a:endParaRPr lang="el-GR"/>
          </a:p>
        </p:txBody>
      </p:sp>
      <p:sp>
        <p:nvSpPr>
          <p:cNvPr id="72" name="Oval 86"/>
          <p:cNvSpPr>
            <a:spLocks noChangeArrowheads="1"/>
          </p:cNvSpPr>
          <p:nvPr/>
        </p:nvSpPr>
        <p:spPr bwMode="auto">
          <a:xfrm>
            <a:off x="3343377" y="2298467"/>
            <a:ext cx="618606" cy="88489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lIns="136945" tIns="68473" rIns="136945" bIns="68473" anchor="ctr"/>
          <a:lstStyle/>
          <a:p>
            <a:endParaRPr lang="el-GR"/>
          </a:p>
        </p:txBody>
      </p:sp>
      <p:sp>
        <p:nvSpPr>
          <p:cNvPr id="73" name="Freeform 79"/>
          <p:cNvSpPr>
            <a:spLocks/>
          </p:cNvSpPr>
          <p:nvPr/>
        </p:nvSpPr>
        <p:spPr bwMode="auto">
          <a:xfrm>
            <a:off x="3368303" y="2613852"/>
            <a:ext cx="577818" cy="147484"/>
          </a:xfrm>
          <a:custGeom>
            <a:avLst/>
            <a:gdLst>
              <a:gd name="T0" fmla="*/ 0 w 842"/>
              <a:gd name="T1" fmla="*/ 2147483647 h 289"/>
              <a:gd name="T2" fmla="*/ 2147483647 w 842"/>
              <a:gd name="T3" fmla="*/ 2147483647 h 289"/>
              <a:gd name="T4" fmla="*/ 2147483647 w 842"/>
              <a:gd name="T5" fmla="*/ 0 h 289"/>
              <a:gd name="T6" fmla="*/ 2147483647 w 842"/>
              <a:gd name="T7" fmla="*/ 0 h 289"/>
              <a:gd name="T8" fmla="*/ 0 w 842"/>
              <a:gd name="T9" fmla="*/ 2147483647 h 2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42"/>
              <a:gd name="T16" fmla="*/ 0 h 289"/>
              <a:gd name="T17" fmla="*/ 842 w 842"/>
              <a:gd name="T18" fmla="*/ 289 h 2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42" h="289">
                <a:moveTo>
                  <a:pt x="0" y="288"/>
                </a:moveTo>
                <a:lnTo>
                  <a:pt x="841" y="288"/>
                </a:lnTo>
                <a:lnTo>
                  <a:pt x="700" y="0"/>
                </a:lnTo>
                <a:lnTo>
                  <a:pt x="140" y="0"/>
                </a:lnTo>
                <a:lnTo>
                  <a:pt x="0" y="288"/>
                </a:lnTo>
              </a:path>
            </a:pathLst>
          </a:custGeom>
          <a:solidFill>
            <a:srgbClr val="FFFFFF"/>
          </a:solidFill>
          <a:ln w="9525" cap="rnd">
            <a:solidFill>
              <a:schemeClr val="accent1"/>
            </a:solidFill>
            <a:round/>
            <a:headEnd/>
            <a:tailEnd/>
          </a:ln>
        </p:spPr>
        <p:txBody>
          <a:bodyPr lIns="136945" tIns="68473" rIns="136945" bIns="68473"/>
          <a:lstStyle/>
          <a:p>
            <a:endParaRPr lang="el-GR"/>
          </a:p>
        </p:txBody>
      </p:sp>
      <p:sp>
        <p:nvSpPr>
          <p:cNvPr id="74" name="Oval 80"/>
          <p:cNvSpPr>
            <a:spLocks noChangeArrowheads="1"/>
          </p:cNvSpPr>
          <p:nvPr/>
        </p:nvSpPr>
        <p:spPr bwMode="auto">
          <a:xfrm>
            <a:off x="3497463" y="2443681"/>
            <a:ext cx="314968" cy="242779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lIns="136945" tIns="68473" rIns="136945" bIns="68473" anchor="ctr"/>
          <a:lstStyle/>
          <a:p>
            <a:endParaRPr lang="el-GR"/>
          </a:p>
        </p:txBody>
      </p:sp>
      <p:sp>
        <p:nvSpPr>
          <p:cNvPr id="75" name="Rectangle 81"/>
          <p:cNvSpPr>
            <a:spLocks noChangeArrowheads="1"/>
          </p:cNvSpPr>
          <p:nvPr/>
        </p:nvSpPr>
        <p:spPr bwMode="auto">
          <a:xfrm>
            <a:off x="3497463" y="2494688"/>
            <a:ext cx="31496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>
            <a:spAutoFit/>
          </a:bodyPr>
          <a:lstStyle/>
          <a:p>
            <a:pPr eaLnBrk="0" hangingPunct="0"/>
            <a:r>
              <a:rPr lang="el-GR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14</a:t>
            </a:r>
            <a:endParaRPr lang="en-US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6" name="Group 92"/>
          <p:cNvGrpSpPr>
            <a:grpSpLocks/>
          </p:cNvGrpSpPr>
          <p:nvPr/>
        </p:nvGrpSpPr>
        <p:grpSpPr bwMode="auto">
          <a:xfrm>
            <a:off x="3459542" y="2097299"/>
            <a:ext cx="384233" cy="252287"/>
            <a:chOff x="4662" y="2270"/>
            <a:chExt cx="577" cy="603"/>
          </a:xfrm>
          <a:solidFill>
            <a:schemeClr val="bg1"/>
          </a:solidFill>
        </p:grpSpPr>
        <p:sp>
          <p:nvSpPr>
            <p:cNvPr id="77" name="Freeform 93"/>
            <p:cNvSpPr>
              <a:spLocks/>
            </p:cNvSpPr>
            <p:nvPr/>
          </p:nvSpPr>
          <p:spPr bwMode="auto">
            <a:xfrm>
              <a:off x="4665" y="2333"/>
              <a:ext cx="574" cy="540"/>
            </a:xfrm>
            <a:custGeom>
              <a:avLst/>
              <a:gdLst>
                <a:gd name="T0" fmla="*/ 0 w 574"/>
                <a:gd name="T1" fmla="*/ 59 h 540"/>
                <a:gd name="T2" fmla="*/ 0 w 574"/>
                <a:gd name="T3" fmla="*/ 118 h 540"/>
                <a:gd name="T4" fmla="*/ 0 w 574"/>
                <a:gd name="T5" fmla="*/ 177 h 540"/>
                <a:gd name="T6" fmla="*/ 0 w 574"/>
                <a:gd name="T7" fmla="*/ 236 h 540"/>
                <a:gd name="T8" fmla="*/ 0 w 574"/>
                <a:gd name="T9" fmla="*/ 294 h 540"/>
                <a:gd name="T10" fmla="*/ 0 w 574"/>
                <a:gd name="T11" fmla="*/ 354 h 540"/>
                <a:gd name="T12" fmla="*/ 0 w 574"/>
                <a:gd name="T13" fmla="*/ 414 h 540"/>
                <a:gd name="T14" fmla="*/ 0 w 574"/>
                <a:gd name="T15" fmla="*/ 474 h 540"/>
                <a:gd name="T16" fmla="*/ 2 w 574"/>
                <a:gd name="T17" fmla="*/ 482 h 540"/>
                <a:gd name="T18" fmla="*/ 8 w 574"/>
                <a:gd name="T19" fmla="*/ 488 h 540"/>
                <a:gd name="T20" fmla="*/ 16 w 574"/>
                <a:gd name="T21" fmla="*/ 495 h 540"/>
                <a:gd name="T22" fmla="*/ 26 w 574"/>
                <a:gd name="T23" fmla="*/ 501 h 540"/>
                <a:gd name="T24" fmla="*/ 39 w 574"/>
                <a:gd name="T25" fmla="*/ 507 h 540"/>
                <a:gd name="T26" fmla="*/ 54 w 574"/>
                <a:gd name="T27" fmla="*/ 512 h 540"/>
                <a:gd name="T28" fmla="*/ 71 w 574"/>
                <a:gd name="T29" fmla="*/ 517 h 540"/>
                <a:gd name="T30" fmla="*/ 95 w 574"/>
                <a:gd name="T31" fmla="*/ 523 h 540"/>
                <a:gd name="T32" fmla="*/ 116 w 574"/>
                <a:gd name="T33" fmla="*/ 526 h 540"/>
                <a:gd name="T34" fmla="*/ 139 w 574"/>
                <a:gd name="T35" fmla="*/ 530 h 540"/>
                <a:gd name="T36" fmla="*/ 163 w 574"/>
                <a:gd name="T37" fmla="*/ 533 h 540"/>
                <a:gd name="T38" fmla="*/ 188 w 574"/>
                <a:gd name="T39" fmla="*/ 535 h 540"/>
                <a:gd name="T40" fmla="*/ 215 w 574"/>
                <a:gd name="T41" fmla="*/ 537 h 540"/>
                <a:gd name="T42" fmla="*/ 242 w 574"/>
                <a:gd name="T43" fmla="*/ 538 h 540"/>
                <a:gd name="T44" fmla="*/ 271 w 574"/>
                <a:gd name="T45" fmla="*/ 539 h 540"/>
                <a:gd name="T46" fmla="*/ 307 w 574"/>
                <a:gd name="T47" fmla="*/ 539 h 540"/>
                <a:gd name="T48" fmla="*/ 336 w 574"/>
                <a:gd name="T49" fmla="*/ 538 h 540"/>
                <a:gd name="T50" fmla="*/ 363 w 574"/>
                <a:gd name="T51" fmla="*/ 536 h 540"/>
                <a:gd name="T52" fmla="*/ 390 w 574"/>
                <a:gd name="T53" fmla="*/ 534 h 540"/>
                <a:gd name="T54" fmla="*/ 414 w 574"/>
                <a:gd name="T55" fmla="*/ 532 h 540"/>
                <a:gd name="T56" fmla="*/ 438 w 574"/>
                <a:gd name="T57" fmla="*/ 529 h 540"/>
                <a:gd name="T58" fmla="*/ 461 w 574"/>
                <a:gd name="T59" fmla="*/ 526 h 540"/>
                <a:gd name="T60" fmla="*/ 481 w 574"/>
                <a:gd name="T61" fmla="*/ 522 h 540"/>
                <a:gd name="T62" fmla="*/ 504 w 574"/>
                <a:gd name="T63" fmla="*/ 516 h 540"/>
                <a:gd name="T64" fmla="*/ 521 w 574"/>
                <a:gd name="T65" fmla="*/ 511 h 540"/>
                <a:gd name="T66" fmla="*/ 535 w 574"/>
                <a:gd name="T67" fmla="*/ 506 h 540"/>
                <a:gd name="T68" fmla="*/ 547 w 574"/>
                <a:gd name="T69" fmla="*/ 501 h 540"/>
                <a:gd name="T70" fmla="*/ 556 w 574"/>
                <a:gd name="T71" fmla="*/ 495 h 540"/>
                <a:gd name="T72" fmla="*/ 563 w 574"/>
                <a:gd name="T73" fmla="*/ 489 h 540"/>
                <a:gd name="T74" fmla="*/ 568 w 574"/>
                <a:gd name="T75" fmla="*/ 482 h 540"/>
                <a:gd name="T76" fmla="*/ 569 w 574"/>
                <a:gd name="T77" fmla="*/ 476 h 540"/>
                <a:gd name="T78" fmla="*/ 570 w 574"/>
                <a:gd name="T79" fmla="*/ 402 h 540"/>
                <a:gd name="T80" fmla="*/ 571 w 574"/>
                <a:gd name="T81" fmla="*/ 343 h 540"/>
                <a:gd name="T82" fmla="*/ 572 w 574"/>
                <a:gd name="T83" fmla="*/ 284 h 540"/>
                <a:gd name="T84" fmla="*/ 572 w 574"/>
                <a:gd name="T85" fmla="*/ 225 h 540"/>
                <a:gd name="T86" fmla="*/ 572 w 574"/>
                <a:gd name="T87" fmla="*/ 166 h 540"/>
                <a:gd name="T88" fmla="*/ 572 w 574"/>
                <a:gd name="T89" fmla="*/ 106 h 540"/>
                <a:gd name="T90" fmla="*/ 572 w 574"/>
                <a:gd name="T91" fmla="*/ 47 h 540"/>
                <a:gd name="T92" fmla="*/ 537 w 574"/>
                <a:gd name="T93" fmla="*/ 2 h 540"/>
                <a:gd name="T94" fmla="*/ 465 w 574"/>
                <a:gd name="T95" fmla="*/ 2 h 540"/>
                <a:gd name="T96" fmla="*/ 394 w 574"/>
                <a:gd name="T97" fmla="*/ 2 h 540"/>
                <a:gd name="T98" fmla="*/ 322 w 574"/>
                <a:gd name="T99" fmla="*/ 2 h 540"/>
                <a:gd name="T100" fmla="*/ 250 w 574"/>
                <a:gd name="T101" fmla="*/ 1 h 540"/>
                <a:gd name="T102" fmla="*/ 179 w 574"/>
                <a:gd name="T103" fmla="*/ 1 h 540"/>
                <a:gd name="T104" fmla="*/ 107 w 574"/>
                <a:gd name="T105" fmla="*/ 0 h 540"/>
                <a:gd name="T106" fmla="*/ 36 w 574"/>
                <a:gd name="T107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74" h="540">
                  <a:moveTo>
                    <a:pt x="0" y="0"/>
                  </a:moveTo>
                  <a:lnTo>
                    <a:pt x="0" y="30"/>
                  </a:lnTo>
                  <a:lnTo>
                    <a:pt x="0" y="44"/>
                  </a:lnTo>
                  <a:lnTo>
                    <a:pt x="0" y="59"/>
                  </a:lnTo>
                  <a:lnTo>
                    <a:pt x="0" y="74"/>
                  </a:lnTo>
                  <a:lnTo>
                    <a:pt x="0" y="88"/>
                  </a:lnTo>
                  <a:lnTo>
                    <a:pt x="0" y="103"/>
                  </a:lnTo>
                  <a:lnTo>
                    <a:pt x="0" y="118"/>
                  </a:lnTo>
                  <a:lnTo>
                    <a:pt x="0" y="132"/>
                  </a:lnTo>
                  <a:lnTo>
                    <a:pt x="0" y="147"/>
                  </a:lnTo>
                  <a:lnTo>
                    <a:pt x="0" y="162"/>
                  </a:lnTo>
                  <a:lnTo>
                    <a:pt x="0" y="177"/>
                  </a:lnTo>
                  <a:lnTo>
                    <a:pt x="0" y="191"/>
                  </a:lnTo>
                  <a:lnTo>
                    <a:pt x="0" y="206"/>
                  </a:lnTo>
                  <a:lnTo>
                    <a:pt x="0" y="221"/>
                  </a:lnTo>
                  <a:lnTo>
                    <a:pt x="0" y="236"/>
                  </a:lnTo>
                  <a:lnTo>
                    <a:pt x="0" y="250"/>
                  </a:lnTo>
                  <a:lnTo>
                    <a:pt x="0" y="265"/>
                  </a:lnTo>
                  <a:lnTo>
                    <a:pt x="0" y="280"/>
                  </a:lnTo>
                  <a:lnTo>
                    <a:pt x="0" y="294"/>
                  </a:lnTo>
                  <a:lnTo>
                    <a:pt x="0" y="309"/>
                  </a:lnTo>
                  <a:lnTo>
                    <a:pt x="0" y="324"/>
                  </a:lnTo>
                  <a:lnTo>
                    <a:pt x="0" y="339"/>
                  </a:lnTo>
                  <a:lnTo>
                    <a:pt x="0" y="354"/>
                  </a:lnTo>
                  <a:lnTo>
                    <a:pt x="0" y="368"/>
                  </a:lnTo>
                  <a:lnTo>
                    <a:pt x="0" y="384"/>
                  </a:lnTo>
                  <a:lnTo>
                    <a:pt x="0" y="398"/>
                  </a:lnTo>
                  <a:lnTo>
                    <a:pt x="0" y="414"/>
                  </a:lnTo>
                  <a:lnTo>
                    <a:pt x="0" y="428"/>
                  </a:lnTo>
                  <a:lnTo>
                    <a:pt x="0" y="444"/>
                  </a:lnTo>
                  <a:lnTo>
                    <a:pt x="0" y="459"/>
                  </a:lnTo>
                  <a:lnTo>
                    <a:pt x="0" y="474"/>
                  </a:lnTo>
                  <a:lnTo>
                    <a:pt x="0" y="477"/>
                  </a:lnTo>
                  <a:lnTo>
                    <a:pt x="1" y="479"/>
                  </a:lnTo>
                  <a:lnTo>
                    <a:pt x="2" y="480"/>
                  </a:lnTo>
                  <a:lnTo>
                    <a:pt x="2" y="482"/>
                  </a:lnTo>
                  <a:lnTo>
                    <a:pt x="4" y="484"/>
                  </a:lnTo>
                  <a:lnTo>
                    <a:pt x="5" y="485"/>
                  </a:lnTo>
                  <a:lnTo>
                    <a:pt x="6" y="487"/>
                  </a:lnTo>
                  <a:lnTo>
                    <a:pt x="8" y="488"/>
                  </a:lnTo>
                  <a:lnTo>
                    <a:pt x="10" y="490"/>
                  </a:lnTo>
                  <a:lnTo>
                    <a:pt x="12" y="492"/>
                  </a:lnTo>
                  <a:lnTo>
                    <a:pt x="14" y="493"/>
                  </a:lnTo>
                  <a:lnTo>
                    <a:pt x="16" y="495"/>
                  </a:lnTo>
                  <a:lnTo>
                    <a:pt x="18" y="496"/>
                  </a:lnTo>
                  <a:lnTo>
                    <a:pt x="21" y="498"/>
                  </a:lnTo>
                  <a:lnTo>
                    <a:pt x="24" y="500"/>
                  </a:lnTo>
                  <a:lnTo>
                    <a:pt x="26" y="501"/>
                  </a:lnTo>
                  <a:lnTo>
                    <a:pt x="29" y="502"/>
                  </a:lnTo>
                  <a:lnTo>
                    <a:pt x="32" y="504"/>
                  </a:lnTo>
                  <a:lnTo>
                    <a:pt x="36" y="505"/>
                  </a:lnTo>
                  <a:lnTo>
                    <a:pt x="39" y="507"/>
                  </a:lnTo>
                  <a:lnTo>
                    <a:pt x="43" y="508"/>
                  </a:lnTo>
                  <a:lnTo>
                    <a:pt x="46" y="510"/>
                  </a:lnTo>
                  <a:lnTo>
                    <a:pt x="50" y="511"/>
                  </a:lnTo>
                  <a:lnTo>
                    <a:pt x="54" y="512"/>
                  </a:lnTo>
                  <a:lnTo>
                    <a:pt x="58" y="514"/>
                  </a:lnTo>
                  <a:lnTo>
                    <a:pt x="62" y="515"/>
                  </a:lnTo>
                  <a:lnTo>
                    <a:pt x="67" y="516"/>
                  </a:lnTo>
                  <a:lnTo>
                    <a:pt x="71" y="517"/>
                  </a:lnTo>
                  <a:lnTo>
                    <a:pt x="76" y="518"/>
                  </a:lnTo>
                  <a:lnTo>
                    <a:pt x="80" y="520"/>
                  </a:lnTo>
                  <a:lnTo>
                    <a:pt x="85" y="521"/>
                  </a:lnTo>
                  <a:lnTo>
                    <a:pt x="95" y="523"/>
                  </a:lnTo>
                  <a:lnTo>
                    <a:pt x="100" y="524"/>
                  </a:lnTo>
                  <a:lnTo>
                    <a:pt x="105" y="525"/>
                  </a:lnTo>
                  <a:lnTo>
                    <a:pt x="110" y="526"/>
                  </a:lnTo>
                  <a:lnTo>
                    <a:pt x="116" y="526"/>
                  </a:lnTo>
                  <a:lnTo>
                    <a:pt x="122" y="527"/>
                  </a:lnTo>
                  <a:lnTo>
                    <a:pt x="127" y="528"/>
                  </a:lnTo>
                  <a:lnTo>
                    <a:pt x="133" y="529"/>
                  </a:lnTo>
                  <a:lnTo>
                    <a:pt x="139" y="530"/>
                  </a:lnTo>
                  <a:lnTo>
                    <a:pt x="144" y="530"/>
                  </a:lnTo>
                  <a:lnTo>
                    <a:pt x="150" y="531"/>
                  </a:lnTo>
                  <a:lnTo>
                    <a:pt x="156" y="532"/>
                  </a:lnTo>
                  <a:lnTo>
                    <a:pt x="163" y="533"/>
                  </a:lnTo>
                  <a:lnTo>
                    <a:pt x="169" y="533"/>
                  </a:lnTo>
                  <a:lnTo>
                    <a:pt x="175" y="534"/>
                  </a:lnTo>
                  <a:lnTo>
                    <a:pt x="182" y="534"/>
                  </a:lnTo>
                  <a:lnTo>
                    <a:pt x="188" y="535"/>
                  </a:lnTo>
                  <a:lnTo>
                    <a:pt x="195" y="536"/>
                  </a:lnTo>
                  <a:lnTo>
                    <a:pt x="201" y="536"/>
                  </a:lnTo>
                  <a:lnTo>
                    <a:pt x="208" y="536"/>
                  </a:lnTo>
                  <a:lnTo>
                    <a:pt x="215" y="537"/>
                  </a:lnTo>
                  <a:lnTo>
                    <a:pt x="222" y="537"/>
                  </a:lnTo>
                  <a:lnTo>
                    <a:pt x="228" y="538"/>
                  </a:lnTo>
                  <a:lnTo>
                    <a:pt x="235" y="538"/>
                  </a:lnTo>
                  <a:lnTo>
                    <a:pt x="242" y="538"/>
                  </a:lnTo>
                  <a:lnTo>
                    <a:pt x="249" y="538"/>
                  </a:lnTo>
                  <a:lnTo>
                    <a:pt x="256" y="539"/>
                  </a:lnTo>
                  <a:lnTo>
                    <a:pt x="264" y="539"/>
                  </a:lnTo>
                  <a:lnTo>
                    <a:pt x="271" y="539"/>
                  </a:lnTo>
                  <a:lnTo>
                    <a:pt x="278" y="539"/>
                  </a:lnTo>
                  <a:lnTo>
                    <a:pt x="286" y="539"/>
                  </a:lnTo>
                  <a:lnTo>
                    <a:pt x="300" y="539"/>
                  </a:lnTo>
                  <a:lnTo>
                    <a:pt x="307" y="539"/>
                  </a:lnTo>
                  <a:lnTo>
                    <a:pt x="314" y="539"/>
                  </a:lnTo>
                  <a:lnTo>
                    <a:pt x="322" y="538"/>
                  </a:lnTo>
                  <a:lnTo>
                    <a:pt x="329" y="538"/>
                  </a:lnTo>
                  <a:lnTo>
                    <a:pt x="336" y="538"/>
                  </a:lnTo>
                  <a:lnTo>
                    <a:pt x="342" y="538"/>
                  </a:lnTo>
                  <a:lnTo>
                    <a:pt x="350" y="537"/>
                  </a:lnTo>
                  <a:lnTo>
                    <a:pt x="356" y="537"/>
                  </a:lnTo>
                  <a:lnTo>
                    <a:pt x="363" y="536"/>
                  </a:lnTo>
                  <a:lnTo>
                    <a:pt x="370" y="536"/>
                  </a:lnTo>
                  <a:lnTo>
                    <a:pt x="376" y="536"/>
                  </a:lnTo>
                  <a:lnTo>
                    <a:pt x="383" y="535"/>
                  </a:lnTo>
                  <a:lnTo>
                    <a:pt x="390" y="534"/>
                  </a:lnTo>
                  <a:lnTo>
                    <a:pt x="396" y="534"/>
                  </a:lnTo>
                  <a:lnTo>
                    <a:pt x="402" y="533"/>
                  </a:lnTo>
                  <a:lnTo>
                    <a:pt x="408" y="533"/>
                  </a:lnTo>
                  <a:lnTo>
                    <a:pt x="414" y="532"/>
                  </a:lnTo>
                  <a:lnTo>
                    <a:pt x="421" y="531"/>
                  </a:lnTo>
                  <a:lnTo>
                    <a:pt x="427" y="530"/>
                  </a:lnTo>
                  <a:lnTo>
                    <a:pt x="432" y="530"/>
                  </a:lnTo>
                  <a:lnTo>
                    <a:pt x="438" y="529"/>
                  </a:lnTo>
                  <a:lnTo>
                    <a:pt x="444" y="528"/>
                  </a:lnTo>
                  <a:lnTo>
                    <a:pt x="450" y="527"/>
                  </a:lnTo>
                  <a:lnTo>
                    <a:pt x="455" y="526"/>
                  </a:lnTo>
                  <a:lnTo>
                    <a:pt x="461" y="526"/>
                  </a:lnTo>
                  <a:lnTo>
                    <a:pt x="466" y="525"/>
                  </a:lnTo>
                  <a:lnTo>
                    <a:pt x="471" y="524"/>
                  </a:lnTo>
                  <a:lnTo>
                    <a:pt x="476" y="523"/>
                  </a:lnTo>
                  <a:lnTo>
                    <a:pt x="481" y="522"/>
                  </a:lnTo>
                  <a:lnTo>
                    <a:pt x="486" y="521"/>
                  </a:lnTo>
                  <a:lnTo>
                    <a:pt x="496" y="518"/>
                  </a:lnTo>
                  <a:lnTo>
                    <a:pt x="500" y="517"/>
                  </a:lnTo>
                  <a:lnTo>
                    <a:pt x="504" y="516"/>
                  </a:lnTo>
                  <a:lnTo>
                    <a:pt x="509" y="515"/>
                  </a:lnTo>
                  <a:lnTo>
                    <a:pt x="513" y="514"/>
                  </a:lnTo>
                  <a:lnTo>
                    <a:pt x="517" y="512"/>
                  </a:lnTo>
                  <a:lnTo>
                    <a:pt x="521" y="511"/>
                  </a:lnTo>
                  <a:lnTo>
                    <a:pt x="524" y="510"/>
                  </a:lnTo>
                  <a:lnTo>
                    <a:pt x="528" y="509"/>
                  </a:lnTo>
                  <a:lnTo>
                    <a:pt x="532" y="508"/>
                  </a:lnTo>
                  <a:lnTo>
                    <a:pt x="535" y="506"/>
                  </a:lnTo>
                  <a:lnTo>
                    <a:pt x="538" y="505"/>
                  </a:lnTo>
                  <a:lnTo>
                    <a:pt x="541" y="504"/>
                  </a:lnTo>
                  <a:lnTo>
                    <a:pt x="544" y="502"/>
                  </a:lnTo>
                  <a:lnTo>
                    <a:pt x="547" y="501"/>
                  </a:lnTo>
                  <a:lnTo>
                    <a:pt x="549" y="499"/>
                  </a:lnTo>
                  <a:lnTo>
                    <a:pt x="552" y="498"/>
                  </a:lnTo>
                  <a:lnTo>
                    <a:pt x="554" y="496"/>
                  </a:lnTo>
                  <a:lnTo>
                    <a:pt x="556" y="495"/>
                  </a:lnTo>
                  <a:lnTo>
                    <a:pt x="558" y="493"/>
                  </a:lnTo>
                  <a:lnTo>
                    <a:pt x="560" y="492"/>
                  </a:lnTo>
                  <a:lnTo>
                    <a:pt x="562" y="490"/>
                  </a:lnTo>
                  <a:lnTo>
                    <a:pt x="563" y="489"/>
                  </a:lnTo>
                  <a:lnTo>
                    <a:pt x="564" y="487"/>
                  </a:lnTo>
                  <a:lnTo>
                    <a:pt x="566" y="486"/>
                  </a:lnTo>
                  <a:lnTo>
                    <a:pt x="567" y="484"/>
                  </a:lnTo>
                  <a:lnTo>
                    <a:pt x="568" y="482"/>
                  </a:lnTo>
                  <a:lnTo>
                    <a:pt x="568" y="481"/>
                  </a:lnTo>
                  <a:lnTo>
                    <a:pt x="569" y="479"/>
                  </a:lnTo>
                  <a:lnTo>
                    <a:pt x="569" y="478"/>
                  </a:lnTo>
                  <a:lnTo>
                    <a:pt x="569" y="476"/>
                  </a:lnTo>
                  <a:lnTo>
                    <a:pt x="570" y="446"/>
                  </a:lnTo>
                  <a:lnTo>
                    <a:pt x="570" y="432"/>
                  </a:lnTo>
                  <a:lnTo>
                    <a:pt x="570" y="417"/>
                  </a:lnTo>
                  <a:lnTo>
                    <a:pt x="570" y="402"/>
                  </a:lnTo>
                  <a:lnTo>
                    <a:pt x="571" y="388"/>
                  </a:lnTo>
                  <a:lnTo>
                    <a:pt x="571" y="373"/>
                  </a:lnTo>
                  <a:lnTo>
                    <a:pt x="571" y="358"/>
                  </a:lnTo>
                  <a:lnTo>
                    <a:pt x="571" y="343"/>
                  </a:lnTo>
                  <a:lnTo>
                    <a:pt x="572" y="328"/>
                  </a:lnTo>
                  <a:lnTo>
                    <a:pt x="572" y="314"/>
                  </a:lnTo>
                  <a:lnTo>
                    <a:pt x="572" y="299"/>
                  </a:lnTo>
                  <a:lnTo>
                    <a:pt x="572" y="284"/>
                  </a:lnTo>
                  <a:lnTo>
                    <a:pt x="572" y="269"/>
                  </a:lnTo>
                  <a:lnTo>
                    <a:pt x="572" y="254"/>
                  </a:lnTo>
                  <a:lnTo>
                    <a:pt x="572" y="240"/>
                  </a:lnTo>
                  <a:lnTo>
                    <a:pt x="572" y="225"/>
                  </a:lnTo>
                  <a:lnTo>
                    <a:pt x="572" y="210"/>
                  </a:lnTo>
                  <a:lnTo>
                    <a:pt x="572" y="195"/>
                  </a:lnTo>
                  <a:lnTo>
                    <a:pt x="572" y="180"/>
                  </a:lnTo>
                  <a:lnTo>
                    <a:pt x="572" y="166"/>
                  </a:lnTo>
                  <a:lnTo>
                    <a:pt x="572" y="151"/>
                  </a:lnTo>
                  <a:lnTo>
                    <a:pt x="572" y="136"/>
                  </a:lnTo>
                  <a:lnTo>
                    <a:pt x="572" y="121"/>
                  </a:lnTo>
                  <a:lnTo>
                    <a:pt x="572" y="106"/>
                  </a:lnTo>
                  <a:lnTo>
                    <a:pt x="572" y="92"/>
                  </a:lnTo>
                  <a:lnTo>
                    <a:pt x="572" y="77"/>
                  </a:lnTo>
                  <a:lnTo>
                    <a:pt x="572" y="62"/>
                  </a:lnTo>
                  <a:lnTo>
                    <a:pt x="572" y="47"/>
                  </a:lnTo>
                  <a:lnTo>
                    <a:pt x="572" y="32"/>
                  </a:lnTo>
                  <a:lnTo>
                    <a:pt x="572" y="18"/>
                  </a:lnTo>
                  <a:lnTo>
                    <a:pt x="573" y="3"/>
                  </a:lnTo>
                  <a:lnTo>
                    <a:pt x="537" y="2"/>
                  </a:lnTo>
                  <a:lnTo>
                    <a:pt x="519" y="2"/>
                  </a:lnTo>
                  <a:lnTo>
                    <a:pt x="501" y="2"/>
                  </a:lnTo>
                  <a:lnTo>
                    <a:pt x="483" y="2"/>
                  </a:lnTo>
                  <a:lnTo>
                    <a:pt x="465" y="2"/>
                  </a:lnTo>
                  <a:lnTo>
                    <a:pt x="447" y="2"/>
                  </a:lnTo>
                  <a:lnTo>
                    <a:pt x="429" y="2"/>
                  </a:lnTo>
                  <a:lnTo>
                    <a:pt x="411" y="2"/>
                  </a:lnTo>
                  <a:lnTo>
                    <a:pt x="394" y="2"/>
                  </a:lnTo>
                  <a:lnTo>
                    <a:pt x="376" y="2"/>
                  </a:lnTo>
                  <a:lnTo>
                    <a:pt x="358" y="2"/>
                  </a:lnTo>
                  <a:lnTo>
                    <a:pt x="340" y="2"/>
                  </a:lnTo>
                  <a:lnTo>
                    <a:pt x="322" y="2"/>
                  </a:lnTo>
                  <a:lnTo>
                    <a:pt x="304" y="2"/>
                  </a:lnTo>
                  <a:lnTo>
                    <a:pt x="286" y="1"/>
                  </a:lnTo>
                  <a:lnTo>
                    <a:pt x="268" y="1"/>
                  </a:lnTo>
                  <a:lnTo>
                    <a:pt x="250" y="1"/>
                  </a:lnTo>
                  <a:lnTo>
                    <a:pt x="232" y="1"/>
                  </a:lnTo>
                  <a:lnTo>
                    <a:pt x="214" y="1"/>
                  </a:lnTo>
                  <a:lnTo>
                    <a:pt x="197" y="1"/>
                  </a:lnTo>
                  <a:lnTo>
                    <a:pt x="179" y="1"/>
                  </a:lnTo>
                  <a:lnTo>
                    <a:pt x="161" y="1"/>
                  </a:lnTo>
                  <a:lnTo>
                    <a:pt x="143" y="1"/>
                  </a:lnTo>
                  <a:lnTo>
                    <a:pt x="125" y="0"/>
                  </a:lnTo>
                  <a:lnTo>
                    <a:pt x="107" y="0"/>
                  </a:lnTo>
                  <a:lnTo>
                    <a:pt x="90" y="0"/>
                  </a:lnTo>
                  <a:lnTo>
                    <a:pt x="72" y="0"/>
                  </a:lnTo>
                  <a:lnTo>
                    <a:pt x="54" y="0"/>
                  </a:lnTo>
                  <a:lnTo>
                    <a:pt x="36" y="0"/>
                  </a:lnTo>
                  <a:lnTo>
                    <a:pt x="18" y="0"/>
                  </a:lnTo>
                  <a:lnTo>
                    <a:pt x="0" y="0"/>
                  </a:lnTo>
                </a:path>
              </a:pathLst>
            </a:custGeom>
            <a:grpFill/>
            <a:ln w="9525" cap="rnd" cmpd="sng">
              <a:solidFill>
                <a:schemeClr val="accent1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0"/>
              </a:endParaRPr>
            </a:p>
          </p:txBody>
        </p:sp>
        <p:sp>
          <p:nvSpPr>
            <p:cNvPr id="78" name="Freeform 94"/>
            <p:cNvSpPr>
              <a:spLocks/>
            </p:cNvSpPr>
            <p:nvPr/>
          </p:nvSpPr>
          <p:spPr bwMode="auto">
            <a:xfrm>
              <a:off x="4662" y="2270"/>
              <a:ext cx="573" cy="127"/>
            </a:xfrm>
            <a:custGeom>
              <a:avLst/>
              <a:gdLst>
                <a:gd name="T0" fmla="*/ 315 w 573"/>
                <a:gd name="T1" fmla="*/ 125 h 127"/>
                <a:gd name="T2" fmla="*/ 344 w 573"/>
                <a:gd name="T3" fmla="*/ 124 h 127"/>
                <a:gd name="T4" fmla="*/ 371 w 573"/>
                <a:gd name="T5" fmla="*/ 123 h 127"/>
                <a:gd name="T6" fmla="*/ 397 w 573"/>
                <a:gd name="T7" fmla="*/ 121 h 127"/>
                <a:gd name="T8" fmla="*/ 422 w 573"/>
                <a:gd name="T9" fmla="*/ 118 h 127"/>
                <a:gd name="T10" fmla="*/ 446 w 573"/>
                <a:gd name="T11" fmla="*/ 115 h 127"/>
                <a:gd name="T12" fmla="*/ 468 w 573"/>
                <a:gd name="T13" fmla="*/ 111 h 127"/>
                <a:gd name="T14" fmla="*/ 488 w 573"/>
                <a:gd name="T15" fmla="*/ 107 h 127"/>
                <a:gd name="T16" fmla="*/ 511 w 573"/>
                <a:gd name="T17" fmla="*/ 101 h 127"/>
                <a:gd name="T18" fmla="*/ 527 w 573"/>
                <a:gd name="T19" fmla="*/ 97 h 127"/>
                <a:gd name="T20" fmla="*/ 541 w 573"/>
                <a:gd name="T21" fmla="*/ 91 h 127"/>
                <a:gd name="T22" fmla="*/ 552 w 573"/>
                <a:gd name="T23" fmla="*/ 86 h 127"/>
                <a:gd name="T24" fmla="*/ 561 w 573"/>
                <a:gd name="T25" fmla="*/ 80 h 127"/>
                <a:gd name="T26" fmla="*/ 567 w 573"/>
                <a:gd name="T27" fmla="*/ 74 h 127"/>
                <a:gd name="T28" fmla="*/ 571 w 573"/>
                <a:gd name="T29" fmla="*/ 67 h 127"/>
                <a:gd name="T30" fmla="*/ 572 w 573"/>
                <a:gd name="T31" fmla="*/ 59 h 127"/>
                <a:gd name="T32" fmla="*/ 569 w 573"/>
                <a:gd name="T33" fmla="*/ 53 h 127"/>
                <a:gd name="T34" fmla="*/ 563 w 573"/>
                <a:gd name="T35" fmla="*/ 47 h 127"/>
                <a:gd name="T36" fmla="*/ 555 w 573"/>
                <a:gd name="T37" fmla="*/ 41 h 127"/>
                <a:gd name="T38" fmla="*/ 544 w 573"/>
                <a:gd name="T39" fmla="*/ 35 h 127"/>
                <a:gd name="T40" fmla="*/ 531 w 573"/>
                <a:gd name="T41" fmla="*/ 30 h 127"/>
                <a:gd name="T42" fmla="*/ 515 w 573"/>
                <a:gd name="T43" fmla="*/ 25 h 127"/>
                <a:gd name="T44" fmla="*/ 497 w 573"/>
                <a:gd name="T45" fmla="*/ 20 h 127"/>
                <a:gd name="T46" fmla="*/ 473 w 573"/>
                <a:gd name="T47" fmla="*/ 15 h 127"/>
                <a:gd name="T48" fmla="*/ 451 w 573"/>
                <a:gd name="T49" fmla="*/ 11 h 127"/>
                <a:gd name="T50" fmla="*/ 428 w 573"/>
                <a:gd name="T51" fmla="*/ 8 h 127"/>
                <a:gd name="T52" fmla="*/ 404 w 573"/>
                <a:gd name="T53" fmla="*/ 5 h 127"/>
                <a:gd name="T54" fmla="*/ 378 w 573"/>
                <a:gd name="T55" fmla="*/ 3 h 127"/>
                <a:gd name="T56" fmla="*/ 351 w 573"/>
                <a:gd name="T57" fmla="*/ 1 h 127"/>
                <a:gd name="T58" fmla="*/ 323 w 573"/>
                <a:gd name="T59" fmla="*/ 0 h 127"/>
                <a:gd name="T60" fmla="*/ 293 w 573"/>
                <a:gd name="T61" fmla="*/ 0 h 127"/>
                <a:gd name="T62" fmla="*/ 257 w 573"/>
                <a:gd name="T63" fmla="*/ 0 h 127"/>
                <a:gd name="T64" fmla="*/ 229 w 573"/>
                <a:gd name="T65" fmla="*/ 1 h 127"/>
                <a:gd name="T66" fmla="*/ 201 w 573"/>
                <a:gd name="T67" fmla="*/ 3 h 127"/>
                <a:gd name="T68" fmla="*/ 175 w 573"/>
                <a:gd name="T69" fmla="*/ 5 h 127"/>
                <a:gd name="T70" fmla="*/ 150 w 573"/>
                <a:gd name="T71" fmla="*/ 7 h 127"/>
                <a:gd name="T72" fmla="*/ 126 w 573"/>
                <a:gd name="T73" fmla="*/ 11 h 127"/>
                <a:gd name="T74" fmla="*/ 104 w 573"/>
                <a:gd name="T75" fmla="*/ 14 h 127"/>
                <a:gd name="T76" fmla="*/ 84 w 573"/>
                <a:gd name="T77" fmla="*/ 18 h 127"/>
                <a:gd name="T78" fmla="*/ 61 w 573"/>
                <a:gd name="T79" fmla="*/ 24 h 127"/>
                <a:gd name="T80" fmla="*/ 45 w 573"/>
                <a:gd name="T81" fmla="*/ 29 h 127"/>
                <a:gd name="T82" fmla="*/ 31 w 573"/>
                <a:gd name="T83" fmla="*/ 34 h 127"/>
                <a:gd name="T84" fmla="*/ 20 w 573"/>
                <a:gd name="T85" fmla="*/ 40 h 127"/>
                <a:gd name="T86" fmla="*/ 11 w 573"/>
                <a:gd name="T87" fmla="*/ 46 h 127"/>
                <a:gd name="T88" fmla="*/ 5 w 573"/>
                <a:gd name="T89" fmla="*/ 52 h 127"/>
                <a:gd name="T90" fmla="*/ 1 w 573"/>
                <a:gd name="T91" fmla="*/ 58 h 127"/>
                <a:gd name="T92" fmla="*/ 0 w 573"/>
                <a:gd name="T93" fmla="*/ 66 h 127"/>
                <a:gd name="T94" fmla="*/ 3 w 573"/>
                <a:gd name="T95" fmla="*/ 72 h 127"/>
                <a:gd name="T96" fmla="*/ 9 w 573"/>
                <a:gd name="T97" fmla="*/ 79 h 127"/>
                <a:gd name="T98" fmla="*/ 17 w 573"/>
                <a:gd name="T99" fmla="*/ 84 h 127"/>
                <a:gd name="T100" fmla="*/ 28 w 573"/>
                <a:gd name="T101" fmla="*/ 90 h 127"/>
                <a:gd name="T102" fmla="*/ 41 w 573"/>
                <a:gd name="T103" fmla="*/ 95 h 127"/>
                <a:gd name="T104" fmla="*/ 57 w 573"/>
                <a:gd name="T105" fmla="*/ 101 h 127"/>
                <a:gd name="T106" fmla="*/ 74 w 573"/>
                <a:gd name="T107" fmla="*/ 105 h 127"/>
                <a:gd name="T108" fmla="*/ 99 w 573"/>
                <a:gd name="T109" fmla="*/ 110 h 127"/>
                <a:gd name="T110" fmla="*/ 120 w 573"/>
                <a:gd name="T111" fmla="*/ 114 h 127"/>
                <a:gd name="T112" fmla="*/ 144 w 573"/>
                <a:gd name="T113" fmla="*/ 117 h 127"/>
                <a:gd name="T114" fmla="*/ 168 w 573"/>
                <a:gd name="T115" fmla="*/ 120 h 127"/>
                <a:gd name="T116" fmla="*/ 194 w 573"/>
                <a:gd name="T117" fmla="*/ 122 h 127"/>
                <a:gd name="T118" fmla="*/ 221 w 573"/>
                <a:gd name="T119" fmla="*/ 124 h 127"/>
                <a:gd name="T120" fmla="*/ 250 w 573"/>
                <a:gd name="T121" fmla="*/ 125 h 127"/>
                <a:gd name="T122" fmla="*/ 279 w 573"/>
                <a:gd name="T123" fmla="*/ 125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3" h="127">
                  <a:moveTo>
                    <a:pt x="286" y="126"/>
                  </a:moveTo>
                  <a:lnTo>
                    <a:pt x="301" y="125"/>
                  </a:lnTo>
                  <a:lnTo>
                    <a:pt x="308" y="125"/>
                  </a:lnTo>
                  <a:lnTo>
                    <a:pt x="315" y="125"/>
                  </a:lnTo>
                  <a:lnTo>
                    <a:pt x="323" y="125"/>
                  </a:lnTo>
                  <a:lnTo>
                    <a:pt x="330" y="125"/>
                  </a:lnTo>
                  <a:lnTo>
                    <a:pt x="337" y="125"/>
                  </a:lnTo>
                  <a:lnTo>
                    <a:pt x="344" y="124"/>
                  </a:lnTo>
                  <a:lnTo>
                    <a:pt x="351" y="124"/>
                  </a:lnTo>
                  <a:lnTo>
                    <a:pt x="357" y="123"/>
                  </a:lnTo>
                  <a:lnTo>
                    <a:pt x="364" y="123"/>
                  </a:lnTo>
                  <a:lnTo>
                    <a:pt x="371" y="123"/>
                  </a:lnTo>
                  <a:lnTo>
                    <a:pt x="378" y="122"/>
                  </a:lnTo>
                  <a:lnTo>
                    <a:pt x="384" y="122"/>
                  </a:lnTo>
                  <a:lnTo>
                    <a:pt x="391" y="121"/>
                  </a:lnTo>
                  <a:lnTo>
                    <a:pt x="397" y="121"/>
                  </a:lnTo>
                  <a:lnTo>
                    <a:pt x="404" y="120"/>
                  </a:lnTo>
                  <a:lnTo>
                    <a:pt x="410" y="119"/>
                  </a:lnTo>
                  <a:lnTo>
                    <a:pt x="416" y="119"/>
                  </a:lnTo>
                  <a:lnTo>
                    <a:pt x="422" y="118"/>
                  </a:lnTo>
                  <a:lnTo>
                    <a:pt x="428" y="117"/>
                  </a:lnTo>
                  <a:lnTo>
                    <a:pt x="434" y="117"/>
                  </a:lnTo>
                  <a:lnTo>
                    <a:pt x="440" y="116"/>
                  </a:lnTo>
                  <a:lnTo>
                    <a:pt x="446" y="115"/>
                  </a:lnTo>
                  <a:lnTo>
                    <a:pt x="451" y="114"/>
                  </a:lnTo>
                  <a:lnTo>
                    <a:pt x="457" y="113"/>
                  </a:lnTo>
                  <a:lnTo>
                    <a:pt x="462" y="112"/>
                  </a:lnTo>
                  <a:lnTo>
                    <a:pt x="468" y="111"/>
                  </a:lnTo>
                  <a:lnTo>
                    <a:pt x="473" y="110"/>
                  </a:lnTo>
                  <a:lnTo>
                    <a:pt x="478" y="109"/>
                  </a:lnTo>
                  <a:lnTo>
                    <a:pt x="483" y="108"/>
                  </a:lnTo>
                  <a:lnTo>
                    <a:pt x="488" y="107"/>
                  </a:lnTo>
                  <a:lnTo>
                    <a:pt x="497" y="105"/>
                  </a:lnTo>
                  <a:lnTo>
                    <a:pt x="502" y="104"/>
                  </a:lnTo>
                  <a:lnTo>
                    <a:pt x="507" y="103"/>
                  </a:lnTo>
                  <a:lnTo>
                    <a:pt x="511" y="101"/>
                  </a:lnTo>
                  <a:lnTo>
                    <a:pt x="515" y="101"/>
                  </a:lnTo>
                  <a:lnTo>
                    <a:pt x="519" y="99"/>
                  </a:lnTo>
                  <a:lnTo>
                    <a:pt x="523" y="98"/>
                  </a:lnTo>
                  <a:lnTo>
                    <a:pt x="527" y="97"/>
                  </a:lnTo>
                  <a:lnTo>
                    <a:pt x="531" y="95"/>
                  </a:lnTo>
                  <a:lnTo>
                    <a:pt x="534" y="94"/>
                  </a:lnTo>
                  <a:lnTo>
                    <a:pt x="537" y="93"/>
                  </a:lnTo>
                  <a:lnTo>
                    <a:pt x="541" y="91"/>
                  </a:lnTo>
                  <a:lnTo>
                    <a:pt x="544" y="90"/>
                  </a:lnTo>
                  <a:lnTo>
                    <a:pt x="547" y="89"/>
                  </a:lnTo>
                  <a:lnTo>
                    <a:pt x="549" y="87"/>
                  </a:lnTo>
                  <a:lnTo>
                    <a:pt x="552" y="86"/>
                  </a:lnTo>
                  <a:lnTo>
                    <a:pt x="555" y="84"/>
                  </a:lnTo>
                  <a:lnTo>
                    <a:pt x="557" y="83"/>
                  </a:lnTo>
                  <a:lnTo>
                    <a:pt x="559" y="81"/>
                  </a:lnTo>
                  <a:lnTo>
                    <a:pt x="561" y="80"/>
                  </a:lnTo>
                  <a:lnTo>
                    <a:pt x="563" y="79"/>
                  </a:lnTo>
                  <a:lnTo>
                    <a:pt x="565" y="77"/>
                  </a:lnTo>
                  <a:lnTo>
                    <a:pt x="566" y="75"/>
                  </a:lnTo>
                  <a:lnTo>
                    <a:pt x="567" y="74"/>
                  </a:lnTo>
                  <a:lnTo>
                    <a:pt x="569" y="72"/>
                  </a:lnTo>
                  <a:lnTo>
                    <a:pt x="570" y="71"/>
                  </a:lnTo>
                  <a:lnTo>
                    <a:pt x="571" y="69"/>
                  </a:lnTo>
                  <a:lnTo>
                    <a:pt x="571" y="67"/>
                  </a:lnTo>
                  <a:lnTo>
                    <a:pt x="572" y="66"/>
                  </a:lnTo>
                  <a:lnTo>
                    <a:pt x="572" y="64"/>
                  </a:lnTo>
                  <a:lnTo>
                    <a:pt x="572" y="63"/>
                  </a:lnTo>
                  <a:lnTo>
                    <a:pt x="572" y="59"/>
                  </a:lnTo>
                  <a:lnTo>
                    <a:pt x="571" y="58"/>
                  </a:lnTo>
                  <a:lnTo>
                    <a:pt x="571" y="57"/>
                  </a:lnTo>
                  <a:lnTo>
                    <a:pt x="570" y="55"/>
                  </a:lnTo>
                  <a:lnTo>
                    <a:pt x="569" y="53"/>
                  </a:lnTo>
                  <a:lnTo>
                    <a:pt x="567" y="52"/>
                  </a:lnTo>
                  <a:lnTo>
                    <a:pt x="566" y="50"/>
                  </a:lnTo>
                  <a:lnTo>
                    <a:pt x="565" y="49"/>
                  </a:lnTo>
                  <a:lnTo>
                    <a:pt x="563" y="47"/>
                  </a:lnTo>
                  <a:lnTo>
                    <a:pt x="561" y="46"/>
                  </a:lnTo>
                  <a:lnTo>
                    <a:pt x="559" y="44"/>
                  </a:lnTo>
                  <a:lnTo>
                    <a:pt x="557" y="43"/>
                  </a:lnTo>
                  <a:lnTo>
                    <a:pt x="555" y="41"/>
                  </a:lnTo>
                  <a:lnTo>
                    <a:pt x="552" y="40"/>
                  </a:lnTo>
                  <a:lnTo>
                    <a:pt x="549" y="38"/>
                  </a:lnTo>
                  <a:lnTo>
                    <a:pt x="547" y="37"/>
                  </a:lnTo>
                  <a:lnTo>
                    <a:pt x="544" y="35"/>
                  </a:lnTo>
                  <a:lnTo>
                    <a:pt x="541" y="34"/>
                  </a:lnTo>
                  <a:lnTo>
                    <a:pt x="537" y="33"/>
                  </a:lnTo>
                  <a:lnTo>
                    <a:pt x="534" y="31"/>
                  </a:lnTo>
                  <a:lnTo>
                    <a:pt x="531" y="30"/>
                  </a:lnTo>
                  <a:lnTo>
                    <a:pt x="527" y="29"/>
                  </a:lnTo>
                  <a:lnTo>
                    <a:pt x="523" y="27"/>
                  </a:lnTo>
                  <a:lnTo>
                    <a:pt x="519" y="26"/>
                  </a:lnTo>
                  <a:lnTo>
                    <a:pt x="515" y="25"/>
                  </a:lnTo>
                  <a:lnTo>
                    <a:pt x="511" y="24"/>
                  </a:lnTo>
                  <a:lnTo>
                    <a:pt x="507" y="23"/>
                  </a:lnTo>
                  <a:lnTo>
                    <a:pt x="502" y="21"/>
                  </a:lnTo>
                  <a:lnTo>
                    <a:pt x="497" y="20"/>
                  </a:lnTo>
                  <a:lnTo>
                    <a:pt x="493" y="19"/>
                  </a:lnTo>
                  <a:lnTo>
                    <a:pt x="488" y="18"/>
                  </a:lnTo>
                  <a:lnTo>
                    <a:pt x="478" y="16"/>
                  </a:lnTo>
                  <a:lnTo>
                    <a:pt x="473" y="15"/>
                  </a:lnTo>
                  <a:lnTo>
                    <a:pt x="468" y="14"/>
                  </a:lnTo>
                  <a:lnTo>
                    <a:pt x="462" y="13"/>
                  </a:lnTo>
                  <a:lnTo>
                    <a:pt x="457" y="12"/>
                  </a:lnTo>
                  <a:lnTo>
                    <a:pt x="451" y="11"/>
                  </a:lnTo>
                  <a:lnTo>
                    <a:pt x="446" y="11"/>
                  </a:lnTo>
                  <a:lnTo>
                    <a:pt x="440" y="9"/>
                  </a:lnTo>
                  <a:lnTo>
                    <a:pt x="434" y="9"/>
                  </a:lnTo>
                  <a:lnTo>
                    <a:pt x="428" y="8"/>
                  </a:lnTo>
                  <a:lnTo>
                    <a:pt x="422" y="7"/>
                  </a:lnTo>
                  <a:lnTo>
                    <a:pt x="416" y="7"/>
                  </a:lnTo>
                  <a:lnTo>
                    <a:pt x="410" y="6"/>
                  </a:lnTo>
                  <a:lnTo>
                    <a:pt x="404" y="5"/>
                  </a:lnTo>
                  <a:lnTo>
                    <a:pt x="397" y="5"/>
                  </a:lnTo>
                  <a:lnTo>
                    <a:pt x="391" y="4"/>
                  </a:lnTo>
                  <a:lnTo>
                    <a:pt x="384" y="3"/>
                  </a:lnTo>
                  <a:lnTo>
                    <a:pt x="378" y="3"/>
                  </a:lnTo>
                  <a:lnTo>
                    <a:pt x="371" y="3"/>
                  </a:lnTo>
                  <a:lnTo>
                    <a:pt x="364" y="2"/>
                  </a:lnTo>
                  <a:lnTo>
                    <a:pt x="357" y="1"/>
                  </a:lnTo>
                  <a:lnTo>
                    <a:pt x="351" y="1"/>
                  </a:lnTo>
                  <a:lnTo>
                    <a:pt x="344" y="1"/>
                  </a:lnTo>
                  <a:lnTo>
                    <a:pt x="337" y="1"/>
                  </a:lnTo>
                  <a:lnTo>
                    <a:pt x="330" y="0"/>
                  </a:lnTo>
                  <a:lnTo>
                    <a:pt x="323" y="0"/>
                  </a:lnTo>
                  <a:lnTo>
                    <a:pt x="315" y="0"/>
                  </a:lnTo>
                  <a:lnTo>
                    <a:pt x="308" y="0"/>
                  </a:lnTo>
                  <a:lnTo>
                    <a:pt x="301" y="0"/>
                  </a:lnTo>
                  <a:lnTo>
                    <a:pt x="293" y="0"/>
                  </a:lnTo>
                  <a:lnTo>
                    <a:pt x="286" y="0"/>
                  </a:lnTo>
                  <a:lnTo>
                    <a:pt x="271" y="0"/>
                  </a:lnTo>
                  <a:lnTo>
                    <a:pt x="264" y="0"/>
                  </a:lnTo>
                  <a:lnTo>
                    <a:pt x="257" y="0"/>
                  </a:lnTo>
                  <a:lnTo>
                    <a:pt x="250" y="0"/>
                  </a:lnTo>
                  <a:lnTo>
                    <a:pt x="243" y="0"/>
                  </a:lnTo>
                  <a:lnTo>
                    <a:pt x="235" y="1"/>
                  </a:lnTo>
                  <a:lnTo>
                    <a:pt x="229" y="1"/>
                  </a:lnTo>
                  <a:lnTo>
                    <a:pt x="221" y="1"/>
                  </a:lnTo>
                  <a:lnTo>
                    <a:pt x="215" y="1"/>
                  </a:lnTo>
                  <a:lnTo>
                    <a:pt x="208" y="2"/>
                  </a:lnTo>
                  <a:lnTo>
                    <a:pt x="201" y="3"/>
                  </a:lnTo>
                  <a:lnTo>
                    <a:pt x="194" y="3"/>
                  </a:lnTo>
                  <a:lnTo>
                    <a:pt x="188" y="3"/>
                  </a:lnTo>
                  <a:lnTo>
                    <a:pt x="181" y="4"/>
                  </a:lnTo>
                  <a:lnTo>
                    <a:pt x="175" y="5"/>
                  </a:lnTo>
                  <a:lnTo>
                    <a:pt x="168" y="5"/>
                  </a:lnTo>
                  <a:lnTo>
                    <a:pt x="162" y="6"/>
                  </a:lnTo>
                  <a:lnTo>
                    <a:pt x="156" y="7"/>
                  </a:lnTo>
                  <a:lnTo>
                    <a:pt x="150" y="7"/>
                  </a:lnTo>
                  <a:lnTo>
                    <a:pt x="144" y="8"/>
                  </a:lnTo>
                  <a:lnTo>
                    <a:pt x="138" y="9"/>
                  </a:lnTo>
                  <a:lnTo>
                    <a:pt x="132" y="9"/>
                  </a:lnTo>
                  <a:lnTo>
                    <a:pt x="126" y="11"/>
                  </a:lnTo>
                  <a:lnTo>
                    <a:pt x="120" y="11"/>
                  </a:lnTo>
                  <a:lnTo>
                    <a:pt x="115" y="12"/>
                  </a:lnTo>
                  <a:lnTo>
                    <a:pt x="109" y="13"/>
                  </a:lnTo>
                  <a:lnTo>
                    <a:pt x="104" y="14"/>
                  </a:lnTo>
                  <a:lnTo>
                    <a:pt x="99" y="15"/>
                  </a:lnTo>
                  <a:lnTo>
                    <a:pt x="93" y="16"/>
                  </a:lnTo>
                  <a:lnTo>
                    <a:pt x="89" y="17"/>
                  </a:lnTo>
                  <a:lnTo>
                    <a:pt x="84" y="18"/>
                  </a:lnTo>
                  <a:lnTo>
                    <a:pt x="74" y="20"/>
                  </a:lnTo>
                  <a:lnTo>
                    <a:pt x="70" y="21"/>
                  </a:lnTo>
                  <a:lnTo>
                    <a:pt x="65" y="23"/>
                  </a:lnTo>
                  <a:lnTo>
                    <a:pt x="61" y="24"/>
                  </a:lnTo>
                  <a:lnTo>
                    <a:pt x="57" y="25"/>
                  </a:lnTo>
                  <a:lnTo>
                    <a:pt x="53" y="26"/>
                  </a:lnTo>
                  <a:lnTo>
                    <a:pt x="49" y="27"/>
                  </a:lnTo>
                  <a:lnTo>
                    <a:pt x="45" y="29"/>
                  </a:lnTo>
                  <a:lnTo>
                    <a:pt x="41" y="30"/>
                  </a:lnTo>
                  <a:lnTo>
                    <a:pt x="38" y="31"/>
                  </a:lnTo>
                  <a:lnTo>
                    <a:pt x="35" y="33"/>
                  </a:lnTo>
                  <a:lnTo>
                    <a:pt x="31" y="34"/>
                  </a:lnTo>
                  <a:lnTo>
                    <a:pt x="28" y="35"/>
                  </a:lnTo>
                  <a:lnTo>
                    <a:pt x="25" y="37"/>
                  </a:lnTo>
                  <a:lnTo>
                    <a:pt x="23" y="38"/>
                  </a:lnTo>
                  <a:lnTo>
                    <a:pt x="20" y="40"/>
                  </a:lnTo>
                  <a:lnTo>
                    <a:pt x="17" y="41"/>
                  </a:lnTo>
                  <a:lnTo>
                    <a:pt x="15" y="43"/>
                  </a:lnTo>
                  <a:lnTo>
                    <a:pt x="13" y="44"/>
                  </a:lnTo>
                  <a:lnTo>
                    <a:pt x="11" y="46"/>
                  </a:lnTo>
                  <a:lnTo>
                    <a:pt x="9" y="47"/>
                  </a:lnTo>
                  <a:lnTo>
                    <a:pt x="7" y="49"/>
                  </a:lnTo>
                  <a:lnTo>
                    <a:pt x="6" y="50"/>
                  </a:lnTo>
                  <a:lnTo>
                    <a:pt x="5" y="52"/>
                  </a:lnTo>
                  <a:lnTo>
                    <a:pt x="3" y="53"/>
                  </a:lnTo>
                  <a:lnTo>
                    <a:pt x="2" y="55"/>
                  </a:lnTo>
                  <a:lnTo>
                    <a:pt x="1" y="57"/>
                  </a:lnTo>
                  <a:lnTo>
                    <a:pt x="1" y="58"/>
                  </a:lnTo>
                  <a:lnTo>
                    <a:pt x="0" y="59"/>
                  </a:lnTo>
                  <a:lnTo>
                    <a:pt x="0" y="61"/>
                  </a:lnTo>
                  <a:lnTo>
                    <a:pt x="0" y="63"/>
                  </a:lnTo>
                  <a:lnTo>
                    <a:pt x="0" y="66"/>
                  </a:lnTo>
                  <a:lnTo>
                    <a:pt x="1" y="67"/>
                  </a:lnTo>
                  <a:lnTo>
                    <a:pt x="1" y="69"/>
                  </a:lnTo>
                  <a:lnTo>
                    <a:pt x="2" y="71"/>
                  </a:lnTo>
                  <a:lnTo>
                    <a:pt x="3" y="72"/>
                  </a:lnTo>
                  <a:lnTo>
                    <a:pt x="5" y="74"/>
                  </a:lnTo>
                  <a:lnTo>
                    <a:pt x="6" y="75"/>
                  </a:lnTo>
                  <a:lnTo>
                    <a:pt x="7" y="77"/>
                  </a:lnTo>
                  <a:lnTo>
                    <a:pt x="9" y="79"/>
                  </a:lnTo>
                  <a:lnTo>
                    <a:pt x="11" y="80"/>
                  </a:lnTo>
                  <a:lnTo>
                    <a:pt x="13" y="81"/>
                  </a:lnTo>
                  <a:lnTo>
                    <a:pt x="15" y="83"/>
                  </a:lnTo>
                  <a:lnTo>
                    <a:pt x="17" y="84"/>
                  </a:lnTo>
                  <a:lnTo>
                    <a:pt x="20" y="86"/>
                  </a:lnTo>
                  <a:lnTo>
                    <a:pt x="23" y="87"/>
                  </a:lnTo>
                  <a:lnTo>
                    <a:pt x="25" y="89"/>
                  </a:lnTo>
                  <a:lnTo>
                    <a:pt x="28" y="90"/>
                  </a:lnTo>
                  <a:lnTo>
                    <a:pt x="31" y="91"/>
                  </a:lnTo>
                  <a:lnTo>
                    <a:pt x="35" y="93"/>
                  </a:lnTo>
                  <a:lnTo>
                    <a:pt x="38" y="94"/>
                  </a:lnTo>
                  <a:lnTo>
                    <a:pt x="41" y="95"/>
                  </a:lnTo>
                  <a:lnTo>
                    <a:pt x="45" y="97"/>
                  </a:lnTo>
                  <a:lnTo>
                    <a:pt x="49" y="98"/>
                  </a:lnTo>
                  <a:lnTo>
                    <a:pt x="53" y="99"/>
                  </a:lnTo>
                  <a:lnTo>
                    <a:pt x="57" y="101"/>
                  </a:lnTo>
                  <a:lnTo>
                    <a:pt x="61" y="101"/>
                  </a:lnTo>
                  <a:lnTo>
                    <a:pt x="65" y="103"/>
                  </a:lnTo>
                  <a:lnTo>
                    <a:pt x="70" y="104"/>
                  </a:lnTo>
                  <a:lnTo>
                    <a:pt x="74" y="105"/>
                  </a:lnTo>
                  <a:lnTo>
                    <a:pt x="79" y="106"/>
                  </a:lnTo>
                  <a:lnTo>
                    <a:pt x="84" y="107"/>
                  </a:lnTo>
                  <a:lnTo>
                    <a:pt x="93" y="109"/>
                  </a:lnTo>
                  <a:lnTo>
                    <a:pt x="99" y="110"/>
                  </a:lnTo>
                  <a:lnTo>
                    <a:pt x="104" y="111"/>
                  </a:lnTo>
                  <a:lnTo>
                    <a:pt x="109" y="112"/>
                  </a:lnTo>
                  <a:lnTo>
                    <a:pt x="115" y="113"/>
                  </a:lnTo>
                  <a:lnTo>
                    <a:pt x="120" y="114"/>
                  </a:lnTo>
                  <a:lnTo>
                    <a:pt x="126" y="115"/>
                  </a:lnTo>
                  <a:lnTo>
                    <a:pt x="132" y="116"/>
                  </a:lnTo>
                  <a:lnTo>
                    <a:pt x="138" y="117"/>
                  </a:lnTo>
                  <a:lnTo>
                    <a:pt x="144" y="117"/>
                  </a:lnTo>
                  <a:lnTo>
                    <a:pt x="150" y="118"/>
                  </a:lnTo>
                  <a:lnTo>
                    <a:pt x="156" y="119"/>
                  </a:lnTo>
                  <a:lnTo>
                    <a:pt x="162" y="119"/>
                  </a:lnTo>
                  <a:lnTo>
                    <a:pt x="168" y="120"/>
                  </a:lnTo>
                  <a:lnTo>
                    <a:pt x="175" y="121"/>
                  </a:lnTo>
                  <a:lnTo>
                    <a:pt x="181" y="121"/>
                  </a:lnTo>
                  <a:lnTo>
                    <a:pt x="188" y="122"/>
                  </a:lnTo>
                  <a:lnTo>
                    <a:pt x="194" y="122"/>
                  </a:lnTo>
                  <a:lnTo>
                    <a:pt x="201" y="123"/>
                  </a:lnTo>
                  <a:lnTo>
                    <a:pt x="208" y="123"/>
                  </a:lnTo>
                  <a:lnTo>
                    <a:pt x="215" y="123"/>
                  </a:lnTo>
                  <a:lnTo>
                    <a:pt x="221" y="124"/>
                  </a:lnTo>
                  <a:lnTo>
                    <a:pt x="229" y="124"/>
                  </a:lnTo>
                  <a:lnTo>
                    <a:pt x="235" y="125"/>
                  </a:lnTo>
                  <a:lnTo>
                    <a:pt x="243" y="125"/>
                  </a:lnTo>
                  <a:lnTo>
                    <a:pt x="250" y="125"/>
                  </a:lnTo>
                  <a:lnTo>
                    <a:pt x="257" y="125"/>
                  </a:lnTo>
                  <a:lnTo>
                    <a:pt x="264" y="125"/>
                  </a:lnTo>
                  <a:lnTo>
                    <a:pt x="271" y="125"/>
                  </a:lnTo>
                  <a:lnTo>
                    <a:pt x="279" y="125"/>
                  </a:lnTo>
                  <a:lnTo>
                    <a:pt x="286" y="126"/>
                  </a:lnTo>
                </a:path>
              </a:pathLst>
            </a:custGeom>
            <a:grpFill/>
            <a:ln w="9525" cap="rnd" cmpd="sng">
              <a:solidFill>
                <a:schemeClr val="accent1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0"/>
              </a:endParaRPr>
            </a:p>
          </p:txBody>
        </p:sp>
      </p:grpSp>
      <p:sp>
        <p:nvSpPr>
          <p:cNvPr id="79" name="Freeform 18"/>
          <p:cNvSpPr>
            <a:spLocks/>
          </p:cNvSpPr>
          <p:nvPr/>
        </p:nvSpPr>
        <p:spPr bwMode="auto">
          <a:xfrm>
            <a:off x="3461207" y="2262164"/>
            <a:ext cx="382947" cy="87422"/>
          </a:xfrm>
          <a:custGeom>
            <a:avLst/>
            <a:gdLst>
              <a:gd name="T0" fmla="*/ 571 w 572"/>
              <a:gd name="T1" fmla="*/ 1 h 141"/>
              <a:gd name="T2" fmla="*/ 571 w 572"/>
              <a:gd name="T3" fmla="*/ 3 h 141"/>
              <a:gd name="T4" fmla="*/ 571 w 572"/>
              <a:gd name="T5" fmla="*/ 14 h 141"/>
              <a:gd name="T6" fmla="*/ 570 w 572"/>
              <a:gd name="T7" fmla="*/ 29 h 141"/>
              <a:gd name="T8" fmla="*/ 569 w 572"/>
              <a:gd name="T9" fmla="*/ 47 h 141"/>
              <a:gd name="T10" fmla="*/ 569 w 572"/>
              <a:gd name="T11" fmla="*/ 65 h 141"/>
              <a:gd name="T12" fmla="*/ 568 w 572"/>
              <a:gd name="T13" fmla="*/ 77 h 141"/>
              <a:gd name="T14" fmla="*/ 568 w 572"/>
              <a:gd name="T15" fmla="*/ 83 h 141"/>
              <a:gd name="T16" fmla="*/ 563 w 572"/>
              <a:gd name="T17" fmla="*/ 90 h 141"/>
              <a:gd name="T18" fmla="*/ 557 w 572"/>
              <a:gd name="T19" fmla="*/ 95 h 141"/>
              <a:gd name="T20" fmla="*/ 549 w 572"/>
              <a:gd name="T21" fmla="*/ 100 h 141"/>
              <a:gd name="T22" fmla="*/ 540 w 572"/>
              <a:gd name="T23" fmla="*/ 105 h 141"/>
              <a:gd name="T24" fmla="*/ 529 w 572"/>
              <a:gd name="T25" fmla="*/ 110 h 141"/>
              <a:gd name="T26" fmla="*/ 515 w 572"/>
              <a:gd name="T27" fmla="*/ 114 h 141"/>
              <a:gd name="T28" fmla="*/ 501 w 572"/>
              <a:gd name="T29" fmla="*/ 118 h 141"/>
              <a:gd name="T30" fmla="*/ 479 w 572"/>
              <a:gd name="T31" fmla="*/ 123 h 141"/>
              <a:gd name="T32" fmla="*/ 458 w 572"/>
              <a:gd name="T33" fmla="*/ 127 h 141"/>
              <a:gd name="T34" fmla="*/ 435 w 572"/>
              <a:gd name="T35" fmla="*/ 131 h 141"/>
              <a:gd name="T36" fmla="*/ 411 w 572"/>
              <a:gd name="T37" fmla="*/ 133 h 141"/>
              <a:gd name="T38" fmla="*/ 386 w 572"/>
              <a:gd name="T39" fmla="*/ 136 h 141"/>
              <a:gd name="T40" fmla="*/ 360 w 572"/>
              <a:gd name="T41" fmla="*/ 138 h 141"/>
              <a:gd name="T42" fmla="*/ 332 w 572"/>
              <a:gd name="T43" fmla="*/ 139 h 141"/>
              <a:gd name="T44" fmla="*/ 303 w 572"/>
              <a:gd name="T45" fmla="*/ 140 h 141"/>
              <a:gd name="T46" fmla="*/ 267 w 572"/>
              <a:gd name="T47" fmla="*/ 140 h 141"/>
              <a:gd name="T48" fmla="*/ 238 w 572"/>
              <a:gd name="T49" fmla="*/ 139 h 141"/>
              <a:gd name="T50" fmla="*/ 210 w 572"/>
              <a:gd name="T51" fmla="*/ 137 h 141"/>
              <a:gd name="T52" fmla="*/ 183 w 572"/>
              <a:gd name="T53" fmla="*/ 135 h 141"/>
              <a:gd name="T54" fmla="*/ 158 w 572"/>
              <a:gd name="T55" fmla="*/ 133 h 141"/>
              <a:gd name="T56" fmla="*/ 134 w 572"/>
              <a:gd name="T57" fmla="*/ 130 h 141"/>
              <a:gd name="T58" fmla="*/ 111 w 572"/>
              <a:gd name="T59" fmla="*/ 126 h 141"/>
              <a:gd name="T60" fmla="*/ 90 w 572"/>
              <a:gd name="T61" fmla="*/ 122 h 141"/>
              <a:gd name="T62" fmla="*/ 77 w 572"/>
              <a:gd name="T63" fmla="*/ 119 h 141"/>
              <a:gd name="T64" fmla="*/ 70 w 572"/>
              <a:gd name="T65" fmla="*/ 117 h 141"/>
              <a:gd name="T66" fmla="*/ 62 w 572"/>
              <a:gd name="T67" fmla="*/ 115 h 141"/>
              <a:gd name="T68" fmla="*/ 55 w 572"/>
              <a:gd name="T69" fmla="*/ 113 h 141"/>
              <a:gd name="T70" fmla="*/ 47 w 572"/>
              <a:gd name="T71" fmla="*/ 110 h 141"/>
              <a:gd name="T72" fmla="*/ 41 w 572"/>
              <a:gd name="T73" fmla="*/ 107 h 141"/>
              <a:gd name="T74" fmla="*/ 35 w 572"/>
              <a:gd name="T75" fmla="*/ 105 h 141"/>
              <a:gd name="T76" fmla="*/ 29 w 572"/>
              <a:gd name="T77" fmla="*/ 103 h 141"/>
              <a:gd name="T78" fmla="*/ 23 w 572"/>
              <a:gd name="T79" fmla="*/ 99 h 141"/>
              <a:gd name="T80" fmla="*/ 18 w 572"/>
              <a:gd name="T81" fmla="*/ 97 h 141"/>
              <a:gd name="T82" fmla="*/ 14 w 572"/>
              <a:gd name="T83" fmla="*/ 94 h 141"/>
              <a:gd name="T84" fmla="*/ 11 w 572"/>
              <a:gd name="T85" fmla="*/ 91 h 141"/>
              <a:gd name="T86" fmla="*/ 8 w 572"/>
              <a:gd name="T87" fmla="*/ 89 h 141"/>
              <a:gd name="T88" fmla="*/ 6 w 572"/>
              <a:gd name="T89" fmla="*/ 87 h 141"/>
              <a:gd name="T90" fmla="*/ 4 w 572"/>
              <a:gd name="T91" fmla="*/ 84 h 141"/>
              <a:gd name="T92" fmla="*/ 2 w 572"/>
              <a:gd name="T93" fmla="*/ 81 h 141"/>
              <a:gd name="T94" fmla="*/ 1 w 572"/>
              <a:gd name="T95" fmla="*/ 72 h 141"/>
              <a:gd name="T96" fmla="*/ 0 w 572"/>
              <a:gd name="T97" fmla="*/ 59 h 141"/>
              <a:gd name="T98" fmla="*/ 0 w 572"/>
              <a:gd name="T99" fmla="*/ 43 h 141"/>
              <a:gd name="T100" fmla="*/ 0 w 572"/>
              <a:gd name="T101" fmla="*/ 28 h 141"/>
              <a:gd name="T102" fmla="*/ 0 w 572"/>
              <a:gd name="T103" fmla="*/ 15 h 141"/>
              <a:gd name="T104" fmla="*/ 0 w 572"/>
              <a:gd name="T105" fmla="*/ 6 h 141"/>
              <a:gd name="T106" fmla="*/ 0 w 572"/>
              <a:gd name="T107" fmla="*/ 5 h 141"/>
              <a:gd name="T108" fmla="*/ 53 w 572"/>
              <a:gd name="T109" fmla="*/ 7 h 141"/>
              <a:gd name="T110" fmla="*/ 125 w 572"/>
              <a:gd name="T111" fmla="*/ 7 h 141"/>
              <a:gd name="T112" fmla="*/ 196 w 572"/>
              <a:gd name="T113" fmla="*/ 8 h 141"/>
              <a:gd name="T114" fmla="*/ 267 w 572"/>
              <a:gd name="T115" fmla="*/ 8 h 141"/>
              <a:gd name="T116" fmla="*/ 339 w 572"/>
              <a:gd name="T117" fmla="*/ 9 h 141"/>
              <a:gd name="T118" fmla="*/ 410 w 572"/>
              <a:gd name="T119" fmla="*/ 9 h 141"/>
              <a:gd name="T120" fmla="*/ 482 w 572"/>
              <a:gd name="T121" fmla="*/ 9 h 141"/>
              <a:gd name="T122" fmla="*/ 553 w 572"/>
              <a:gd name="T123" fmla="*/ 10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72" h="141">
                <a:moveTo>
                  <a:pt x="571" y="10"/>
                </a:moveTo>
                <a:lnTo>
                  <a:pt x="571" y="3"/>
                </a:lnTo>
                <a:lnTo>
                  <a:pt x="571" y="2"/>
                </a:lnTo>
                <a:lnTo>
                  <a:pt x="571" y="1"/>
                </a:lnTo>
                <a:lnTo>
                  <a:pt x="571" y="0"/>
                </a:lnTo>
                <a:lnTo>
                  <a:pt x="571" y="1"/>
                </a:lnTo>
                <a:lnTo>
                  <a:pt x="571" y="1"/>
                </a:lnTo>
                <a:lnTo>
                  <a:pt x="571" y="3"/>
                </a:lnTo>
                <a:lnTo>
                  <a:pt x="571" y="5"/>
                </a:lnTo>
                <a:lnTo>
                  <a:pt x="571" y="7"/>
                </a:lnTo>
                <a:lnTo>
                  <a:pt x="571" y="10"/>
                </a:lnTo>
                <a:lnTo>
                  <a:pt x="571" y="14"/>
                </a:lnTo>
                <a:lnTo>
                  <a:pt x="571" y="17"/>
                </a:lnTo>
                <a:lnTo>
                  <a:pt x="570" y="21"/>
                </a:lnTo>
                <a:lnTo>
                  <a:pt x="570" y="25"/>
                </a:lnTo>
                <a:lnTo>
                  <a:pt x="570" y="29"/>
                </a:lnTo>
                <a:lnTo>
                  <a:pt x="570" y="34"/>
                </a:lnTo>
                <a:lnTo>
                  <a:pt x="570" y="39"/>
                </a:lnTo>
                <a:lnTo>
                  <a:pt x="570" y="43"/>
                </a:lnTo>
                <a:lnTo>
                  <a:pt x="569" y="47"/>
                </a:lnTo>
                <a:lnTo>
                  <a:pt x="569" y="52"/>
                </a:lnTo>
                <a:lnTo>
                  <a:pt x="569" y="56"/>
                </a:lnTo>
                <a:lnTo>
                  <a:pt x="569" y="61"/>
                </a:lnTo>
                <a:lnTo>
                  <a:pt x="569" y="65"/>
                </a:lnTo>
                <a:lnTo>
                  <a:pt x="569" y="68"/>
                </a:lnTo>
                <a:lnTo>
                  <a:pt x="569" y="71"/>
                </a:lnTo>
                <a:lnTo>
                  <a:pt x="568" y="75"/>
                </a:lnTo>
                <a:lnTo>
                  <a:pt x="568" y="77"/>
                </a:lnTo>
                <a:lnTo>
                  <a:pt x="568" y="79"/>
                </a:lnTo>
                <a:lnTo>
                  <a:pt x="568" y="81"/>
                </a:lnTo>
                <a:lnTo>
                  <a:pt x="568" y="82"/>
                </a:lnTo>
                <a:lnTo>
                  <a:pt x="568" y="83"/>
                </a:lnTo>
                <a:lnTo>
                  <a:pt x="566" y="85"/>
                </a:lnTo>
                <a:lnTo>
                  <a:pt x="565" y="87"/>
                </a:lnTo>
                <a:lnTo>
                  <a:pt x="564" y="88"/>
                </a:lnTo>
                <a:lnTo>
                  <a:pt x="563" y="90"/>
                </a:lnTo>
                <a:lnTo>
                  <a:pt x="561" y="91"/>
                </a:lnTo>
                <a:lnTo>
                  <a:pt x="560" y="92"/>
                </a:lnTo>
                <a:lnTo>
                  <a:pt x="558" y="94"/>
                </a:lnTo>
                <a:lnTo>
                  <a:pt x="557" y="95"/>
                </a:lnTo>
                <a:lnTo>
                  <a:pt x="555" y="96"/>
                </a:lnTo>
                <a:lnTo>
                  <a:pt x="553" y="97"/>
                </a:lnTo>
                <a:lnTo>
                  <a:pt x="551" y="99"/>
                </a:lnTo>
                <a:lnTo>
                  <a:pt x="549" y="100"/>
                </a:lnTo>
                <a:lnTo>
                  <a:pt x="547" y="101"/>
                </a:lnTo>
                <a:lnTo>
                  <a:pt x="545" y="103"/>
                </a:lnTo>
                <a:lnTo>
                  <a:pt x="542" y="104"/>
                </a:lnTo>
                <a:lnTo>
                  <a:pt x="540" y="105"/>
                </a:lnTo>
                <a:lnTo>
                  <a:pt x="537" y="106"/>
                </a:lnTo>
                <a:lnTo>
                  <a:pt x="534" y="107"/>
                </a:lnTo>
                <a:lnTo>
                  <a:pt x="531" y="109"/>
                </a:lnTo>
                <a:lnTo>
                  <a:pt x="529" y="110"/>
                </a:lnTo>
                <a:lnTo>
                  <a:pt x="525" y="111"/>
                </a:lnTo>
                <a:lnTo>
                  <a:pt x="522" y="112"/>
                </a:lnTo>
                <a:lnTo>
                  <a:pt x="519" y="113"/>
                </a:lnTo>
                <a:lnTo>
                  <a:pt x="515" y="114"/>
                </a:lnTo>
                <a:lnTo>
                  <a:pt x="512" y="115"/>
                </a:lnTo>
                <a:lnTo>
                  <a:pt x="509" y="116"/>
                </a:lnTo>
                <a:lnTo>
                  <a:pt x="505" y="117"/>
                </a:lnTo>
                <a:lnTo>
                  <a:pt x="501" y="118"/>
                </a:lnTo>
                <a:lnTo>
                  <a:pt x="497" y="119"/>
                </a:lnTo>
                <a:lnTo>
                  <a:pt x="493" y="120"/>
                </a:lnTo>
                <a:lnTo>
                  <a:pt x="489" y="121"/>
                </a:lnTo>
                <a:lnTo>
                  <a:pt x="479" y="123"/>
                </a:lnTo>
                <a:lnTo>
                  <a:pt x="474" y="124"/>
                </a:lnTo>
                <a:lnTo>
                  <a:pt x="469" y="125"/>
                </a:lnTo>
                <a:lnTo>
                  <a:pt x="463" y="126"/>
                </a:lnTo>
                <a:lnTo>
                  <a:pt x="458" y="127"/>
                </a:lnTo>
                <a:lnTo>
                  <a:pt x="453" y="128"/>
                </a:lnTo>
                <a:lnTo>
                  <a:pt x="447" y="129"/>
                </a:lnTo>
                <a:lnTo>
                  <a:pt x="441" y="130"/>
                </a:lnTo>
                <a:lnTo>
                  <a:pt x="435" y="131"/>
                </a:lnTo>
                <a:lnTo>
                  <a:pt x="430" y="131"/>
                </a:lnTo>
                <a:lnTo>
                  <a:pt x="424" y="132"/>
                </a:lnTo>
                <a:lnTo>
                  <a:pt x="418" y="133"/>
                </a:lnTo>
                <a:lnTo>
                  <a:pt x="411" y="133"/>
                </a:lnTo>
                <a:lnTo>
                  <a:pt x="405" y="134"/>
                </a:lnTo>
                <a:lnTo>
                  <a:pt x="399" y="135"/>
                </a:lnTo>
                <a:lnTo>
                  <a:pt x="393" y="135"/>
                </a:lnTo>
                <a:lnTo>
                  <a:pt x="386" y="136"/>
                </a:lnTo>
                <a:lnTo>
                  <a:pt x="380" y="137"/>
                </a:lnTo>
                <a:lnTo>
                  <a:pt x="373" y="137"/>
                </a:lnTo>
                <a:lnTo>
                  <a:pt x="367" y="137"/>
                </a:lnTo>
                <a:lnTo>
                  <a:pt x="360" y="138"/>
                </a:lnTo>
                <a:lnTo>
                  <a:pt x="353" y="138"/>
                </a:lnTo>
                <a:lnTo>
                  <a:pt x="346" y="139"/>
                </a:lnTo>
                <a:lnTo>
                  <a:pt x="339" y="139"/>
                </a:lnTo>
                <a:lnTo>
                  <a:pt x="332" y="139"/>
                </a:lnTo>
                <a:lnTo>
                  <a:pt x="325" y="139"/>
                </a:lnTo>
                <a:lnTo>
                  <a:pt x="318" y="140"/>
                </a:lnTo>
                <a:lnTo>
                  <a:pt x="311" y="140"/>
                </a:lnTo>
                <a:lnTo>
                  <a:pt x="303" y="140"/>
                </a:lnTo>
                <a:lnTo>
                  <a:pt x="296" y="140"/>
                </a:lnTo>
                <a:lnTo>
                  <a:pt x="289" y="140"/>
                </a:lnTo>
                <a:lnTo>
                  <a:pt x="274" y="140"/>
                </a:lnTo>
                <a:lnTo>
                  <a:pt x="267" y="140"/>
                </a:lnTo>
                <a:lnTo>
                  <a:pt x="259" y="140"/>
                </a:lnTo>
                <a:lnTo>
                  <a:pt x="252" y="139"/>
                </a:lnTo>
                <a:lnTo>
                  <a:pt x="245" y="139"/>
                </a:lnTo>
                <a:lnTo>
                  <a:pt x="238" y="139"/>
                </a:lnTo>
                <a:lnTo>
                  <a:pt x="231" y="139"/>
                </a:lnTo>
                <a:lnTo>
                  <a:pt x="224" y="138"/>
                </a:lnTo>
                <a:lnTo>
                  <a:pt x="217" y="138"/>
                </a:lnTo>
                <a:lnTo>
                  <a:pt x="210" y="137"/>
                </a:lnTo>
                <a:lnTo>
                  <a:pt x="203" y="137"/>
                </a:lnTo>
                <a:lnTo>
                  <a:pt x="197" y="137"/>
                </a:lnTo>
                <a:lnTo>
                  <a:pt x="190" y="136"/>
                </a:lnTo>
                <a:lnTo>
                  <a:pt x="183" y="135"/>
                </a:lnTo>
                <a:lnTo>
                  <a:pt x="177" y="135"/>
                </a:lnTo>
                <a:lnTo>
                  <a:pt x="171" y="134"/>
                </a:lnTo>
                <a:lnTo>
                  <a:pt x="164" y="133"/>
                </a:lnTo>
                <a:lnTo>
                  <a:pt x="158" y="133"/>
                </a:lnTo>
                <a:lnTo>
                  <a:pt x="152" y="132"/>
                </a:lnTo>
                <a:lnTo>
                  <a:pt x="145" y="131"/>
                </a:lnTo>
                <a:lnTo>
                  <a:pt x="139" y="131"/>
                </a:lnTo>
                <a:lnTo>
                  <a:pt x="134" y="130"/>
                </a:lnTo>
                <a:lnTo>
                  <a:pt x="128" y="129"/>
                </a:lnTo>
                <a:lnTo>
                  <a:pt x="122" y="128"/>
                </a:lnTo>
                <a:lnTo>
                  <a:pt x="117" y="127"/>
                </a:lnTo>
                <a:lnTo>
                  <a:pt x="111" y="126"/>
                </a:lnTo>
                <a:lnTo>
                  <a:pt x="106" y="125"/>
                </a:lnTo>
                <a:lnTo>
                  <a:pt x="100" y="124"/>
                </a:lnTo>
                <a:lnTo>
                  <a:pt x="95" y="123"/>
                </a:lnTo>
                <a:lnTo>
                  <a:pt x="90" y="122"/>
                </a:lnTo>
                <a:lnTo>
                  <a:pt x="85" y="121"/>
                </a:lnTo>
                <a:lnTo>
                  <a:pt x="81" y="120"/>
                </a:lnTo>
                <a:lnTo>
                  <a:pt x="79" y="120"/>
                </a:lnTo>
                <a:lnTo>
                  <a:pt x="77" y="119"/>
                </a:lnTo>
                <a:lnTo>
                  <a:pt x="75" y="119"/>
                </a:lnTo>
                <a:lnTo>
                  <a:pt x="73" y="118"/>
                </a:lnTo>
                <a:lnTo>
                  <a:pt x="71" y="118"/>
                </a:lnTo>
                <a:lnTo>
                  <a:pt x="70" y="117"/>
                </a:lnTo>
                <a:lnTo>
                  <a:pt x="68" y="117"/>
                </a:lnTo>
                <a:lnTo>
                  <a:pt x="66" y="116"/>
                </a:lnTo>
                <a:lnTo>
                  <a:pt x="64" y="115"/>
                </a:lnTo>
                <a:lnTo>
                  <a:pt x="62" y="115"/>
                </a:lnTo>
                <a:lnTo>
                  <a:pt x="60" y="114"/>
                </a:lnTo>
                <a:lnTo>
                  <a:pt x="58" y="114"/>
                </a:lnTo>
                <a:lnTo>
                  <a:pt x="57" y="113"/>
                </a:lnTo>
                <a:lnTo>
                  <a:pt x="55" y="113"/>
                </a:lnTo>
                <a:lnTo>
                  <a:pt x="53" y="112"/>
                </a:lnTo>
                <a:lnTo>
                  <a:pt x="51" y="111"/>
                </a:lnTo>
                <a:lnTo>
                  <a:pt x="49" y="111"/>
                </a:lnTo>
                <a:lnTo>
                  <a:pt x="47" y="110"/>
                </a:lnTo>
                <a:lnTo>
                  <a:pt x="46" y="109"/>
                </a:lnTo>
                <a:lnTo>
                  <a:pt x="44" y="109"/>
                </a:lnTo>
                <a:lnTo>
                  <a:pt x="42" y="108"/>
                </a:lnTo>
                <a:lnTo>
                  <a:pt x="41" y="107"/>
                </a:lnTo>
                <a:lnTo>
                  <a:pt x="39" y="107"/>
                </a:lnTo>
                <a:lnTo>
                  <a:pt x="37" y="106"/>
                </a:lnTo>
                <a:lnTo>
                  <a:pt x="36" y="105"/>
                </a:lnTo>
                <a:lnTo>
                  <a:pt x="35" y="105"/>
                </a:lnTo>
                <a:lnTo>
                  <a:pt x="33" y="104"/>
                </a:lnTo>
                <a:lnTo>
                  <a:pt x="31" y="104"/>
                </a:lnTo>
                <a:lnTo>
                  <a:pt x="30" y="103"/>
                </a:lnTo>
                <a:lnTo>
                  <a:pt x="29" y="103"/>
                </a:lnTo>
                <a:lnTo>
                  <a:pt x="26" y="101"/>
                </a:lnTo>
                <a:lnTo>
                  <a:pt x="25" y="100"/>
                </a:lnTo>
                <a:lnTo>
                  <a:pt x="24" y="100"/>
                </a:lnTo>
                <a:lnTo>
                  <a:pt x="23" y="99"/>
                </a:lnTo>
                <a:lnTo>
                  <a:pt x="21" y="98"/>
                </a:lnTo>
                <a:lnTo>
                  <a:pt x="20" y="98"/>
                </a:lnTo>
                <a:lnTo>
                  <a:pt x="19" y="97"/>
                </a:lnTo>
                <a:lnTo>
                  <a:pt x="18" y="97"/>
                </a:lnTo>
                <a:lnTo>
                  <a:pt x="17" y="96"/>
                </a:lnTo>
                <a:lnTo>
                  <a:pt x="16" y="95"/>
                </a:lnTo>
                <a:lnTo>
                  <a:pt x="15" y="95"/>
                </a:lnTo>
                <a:lnTo>
                  <a:pt x="14" y="94"/>
                </a:lnTo>
                <a:lnTo>
                  <a:pt x="13" y="93"/>
                </a:lnTo>
                <a:lnTo>
                  <a:pt x="13" y="93"/>
                </a:lnTo>
                <a:lnTo>
                  <a:pt x="12" y="92"/>
                </a:lnTo>
                <a:lnTo>
                  <a:pt x="11" y="91"/>
                </a:lnTo>
                <a:lnTo>
                  <a:pt x="10" y="91"/>
                </a:lnTo>
                <a:lnTo>
                  <a:pt x="9" y="90"/>
                </a:lnTo>
                <a:lnTo>
                  <a:pt x="9" y="89"/>
                </a:lnTo>
                <a:lnTo>
                  <a:pt x="8" y="89"/>
                </a:lnTo>
                <a:lnTo>
                  <a:pt x="7" y="88"/>
                </a:lnTo>
                <a:lnTo>
                  <a:pt x="7" y="88"/>
                </a:lnTo>
                <a:lnTo>
                  <a:pt x="6" y="87"/>
                </a:lnTo>
                <a:lnTo>
                  <a:pt x="6" y="87"/>
                </a:lnTo>
                <a:lnTo>
                  <a:pt x="5" y="86"/>
                </a:lnTo>
                <a:lnTo>
                  <a:pt x="5" y="85"/>
                </a:lnTo>
                <a:lnTo>
                  <a:pt x="4" y="85"/>
                </a:lnTo>
                <a:lnTo>
                  <a:pt x="4" y="84"/>
                </a:lnTo>
                <a:lnTo>
                  <a:pt x="3" y="84"/>
                </a:lnTo>
                <a:lnTo>
                  <a:pt x="3" y="83"/>
                </a:lnTo>
                <a:lnTo>
                  <a:pt x="3" y="83"/>
                </a:lnTo>
                <a:lnTo>
                  <a:pt x="2" y="81"/>
                </a:lnTo>
                <a:lnTo>
                  <a:pt x="2" y="79"/>
                </a:lnTo>
                <a:lnTo>
                  <a:pt x="1" y="77"/>
                </a:lnTo>
                <a:lnTo>
                  <a:pt x="1" y="75"/>
                </a:lnTo>
                <a:lnTo>
                  <a:pt x="1" y="72"/>
                </a:lnTo>
                <a:lnTo>
                  <a:pt x="1" y="69"/>
                </a:lnTo>
                <a:lnTo>
                  <a:pt x="1" y="66"/>
                </a:lnTo>
                <a:lnTo>
                  <a:pt x="1" y="62"/>
                </a:lnTo>
                <a:lnTo>
                  <a:pt x="0" y="59"/>
                </a:lnTo>
                <a:lnTo>
                  <a:pt x="0" y="55"/>
                </a:lnTo>
                <a:lnTo>
                  <a:pt x="0" y="51"/>
                </a:lnTo>
                <a:lnTo>
                  <a:pt x="0" y="47"/>
                </a:lnTo>
                <a:lnTo>
                  <a:pt x="0" y="43"/>
                </a:lnTo>
                <a:lnTo>
                  <a:pt x="0" y="39"/>
                </a:lnTo>
                <a:lnTo>
                  <a:pt x="0" y="35"/>
                </a:lnTo>
                <a:lnTo>
                  <a:pt x="0" y="31"/>
                </a:lnTo>
                <a:lnTo>
                  <a:pt x="0" y="28"/>
                </a:lnTo>
                <a:lnTo>
                  <a:pt x="0" y="24"/>
                </a:lnTo>
                <a:lnTo>
                  <a:pt x="0" y="21"/>
                </a:lnTo>
                <a:lnTo>
                  <a:pt x="0" y="17"/>
                </a:lnTo>
                <a:lnTo>
                  <a:pt x="0" y="15"/>
                </a:lnTo>
                <a:lnTo>
                  <a:pt x="0" y="12"/>
                </a:lnTo>
                <a:lnTo>
                  <a:pt x="0" y="10"/>
                </a:lnTo>
                <a:lnTo>
                  <a:pt x="0" y="8"/>
                </a:lnTo>
                <a:lnTo>
                  <a:pt x="0" y="6"/>
                </a:lnTo>
                <a:lnTo>
                  <a:pt x="0" y="5"/>
                </a:lnTo>
                <a:lnTo>
                  <a:pt x="0" y="5"/>
                </a:lnTo>
                <a:lnTo>
                  <a:pt x="0" y="5"/>
                </a:lnTo>
                <a:lnTo>
                  <a:pt x="0" y="5"/>
                </a:lnTo>
                <a:lnTo>
                  <a:pt x="0" y="6"/>
                </a:lnTo>
                <a:lnTo>
                  <a:pt x="0" y="8"/>
                </a:lnTo>
                <a:lnTo>
                  <a:pt x="35" y="7"/>
                </a:lnTo>
                <a:lnTo>
                  <a:pt x="53" y="7"/>
                </a:lnTo>
                <a:lnTo>
                  <a:pt x="71" y="7"/>
                </a:lnTo>
                <a:lnTo>
                  <a:pt x="89" y="7"/>
                </a:lnTo>
                <a:lnTo>
                  <a:pt x="107" y="7"/>
                </a:lnTo>
                <a:lnTo>
                  <a:pt x="125" y="7"/>
                </a:lnTo>
                <a:lnTo>
                  <a:pt x="143" y="8"/>
                </a:lnTo>
                <a:lnTo>
                  <a:pt x="160" y="8"/>
                </a:lnTo>
                <a:lnTo>
                  <a:pt x="178" y="8"/>
                </a:lnTo>
                <a:lnTo>
                  <a:pt x="196" y="8"/>
                </a:lnTo>
                <a:lnTo>
                  <a:pt x="214" y="8"/>
                </a:lnTo>
                <a:lnTo>
                  <a:pt x="232" y="8"/>
                </a:lnTo>
                <a:lnTo>
                  <a:pt x="249" y="8"/>
                </a:lnTo>
                <a:lnTo>
                  <a:pt x="267" y="8"/>
                </a:lnTo>
                <a:lnTo>
                  <a:pt x="285" y="9"/>
                </a:lnTo>
                <a:lnTo>
                  <a:pt x="303" y="9"/>
                </a:lnTo>
                <a:lnTo>
                  <a:pt x="321" y="9"/>
                </a:lnTo>
                <a:lnTo>
                  <a:pt x="339" y="9"/>
                </a:lnTo>
                <a:lnTo>
                  <a:pt x="357" y="9"/>
                </a:lnTo>
                <a:lnTo>
                  <a:pt x="375" y="9"/>
                </a:lnTo>
                <a:lnTo>
                  <a:pt x="392" y="9"/>
                </a:lnTo>
                <a:lnTo>
                  <a:pt x="410" y="9"/>
                </a:lnTo>
                <a:lnTo>
                  <a:pt x="428" y="9"/>
                </a:lnTo>
                <a:lnTo>
                  <a:pt x="446" y="9"/>
                </a:lnTo>
                <a:lnTo>
                  <a:pt x="464" y="9"/>
                </a:lnTo>
                <a:lnTo>
                  <a:pt x="482" y="9"/>
                </a:lnTo>
                <a:lnTo>
                  <a:pt x="499" y="9"/>
                </a:lnTo>
                <a:lnTo>
                  <a:pt x="517" y="9"/>
                </a:lnTo>
                <a:lnTo>
                  <a:pt x="535" y="10"/>
                </a:lnTo>
                <a:lnTo>
                  <a:pt x="553" y="10"/>
                </a:lnTo>
                <a:lnTo>
                  <a:pt x="571" y="10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 cap="rnd" cmpd="sng">
            <a:solidFill>
              <a:schemeClr val="accent1"/>
            </a:solidFill>
            <a:prstDash val="solid"/>
            <a:round/>
            <a:headEnd/>
            <a:tailEnd/>
          </a:ln>
          <a:effectLst/>
          <a:extLst/>
        </p:spPr>
        <p:txBody>
          <a:bodyPr lIns="130585" tIns="65293" rIns="130585" bIns="65293"/>
          <a:lstStyle/>
          <a:p>
            <a:pPr>
              <a:defRPr/>
            </a:pPr>
            <a:endParaRPr lang="en-US">
              <a:latin typeface="Calibri" charset="0"/>
              <a:ea typeface="ＭＳ Ｐゴシック" charset="0"/>
            </a:endParaRPr>
          </a:p>
        </p:txBody>
      </p:sp>
      <p:sp>
        <p:nvSpPr>
          <p:cNvPr id="80" name="Freeform 18"/>
          <p:cNvSpPr>
            <a:spLocks/>
          </p:cNvSpPr>
          <p:nvPr/>
        </p:nvSpPr>
        <p:spPr bwMode="auto">
          <a:xfrm>
            <a:off x="3461207" y="2200900"/>
            <a:ext cx="382947" cy="111180"/>
          </a:xfrm>
          <a:custGeom>
            <a:avLst/>
            <a:gdLst>
              <a:gd name="T0" fmla="*/ 571 w 572"/>
              <a:gd name="T1" fmla="*/ 1 h 141"/>
              <a:gd name="T2" fmla="*/ 571 w 572"/>
              <a:gd name="T3" fmla="*/ 3 h 141"/>
              <a:gd name="T4" fmla="*/ 571 w 572"/>
              <a:gd name="T5" fmla="*/ 14 h 141"/>
              <a:gd name="T6" fmla="*/ 570 w 572"/>
              <a:gd name="T7" fmla="*/ 29 h 141"/>
              <a:gd name="T8" fmla="*/ 569 w 572"/>
              <a:gd name="T9" fmla="*/ 47 h 141"/>
              <a:gd name="T10" fmla="*/ 569 w 572"/>
              <a:gd name="T11" fmla="*/ 65 h 141"/>
              <a:gd name="T12" fmla="*/ 568 w 572"/>
              <a:gd name="T13" fmla="*/ 77 h 141"/>
              <a:gd name="T14" fmla="*/ 568 w 572"/>
              <a:gd name="T15" fmla="*/ 83 h 141"/>
              <a:gd name="T16" fmla="*/ 563 w 572"/>
              <a:gd name="T17" fmla="*/ 90 h 141"/>
              <a:gd name="T18" fmla="*/ 557 w 572"/>
              <a:gd name="T19" fmla="*/ 95 h 141"/>
              <a:gd name="T20" fmla="*/ 549 w 572"/>
              <a:gd name="T21" fmla="*/ 100 h 141"/>
              <a:gd name="T22" fmla="*/ 540 w 572"/>
              <a:gd name="T23" fmla="*/ 105 h 141"/>
              <a:gd name="T24" fmla="*/ 529 w 572"/>
              <a:gd name="T25" fmla="*/ 110 h 141"/>
              <a:gd name="T26" fmla="*/ 515 w 572"/>
              <a:gd name="T27" fmla="*/ 114 h 141"/>
              <a:gd name="T28" fmla="*/ 501 w 572"/>
              <a:gd name="T29" fmla="*/ 118 h 141"/>
              <a:gd name="T30" fmla="*/ 479 w 572"/>
              <a:gd name="T31" fmla="*/ 123 h 141"/>
              <a:gd name="T32" fmla="*/ 458 w 572"/>
              <a:gd name="T33" fmla="*/ 127 h 141"/>
              <a:gd name="T34" fmla="*/ 435 w 572"/>
              <a:gd name="T35" fmla="*/ 131 h 141"/>
              <a:gd name="T36" fmla="*/ 411 w 572"/>
              <a:gd name="T37" fmla="*/ 133 h 141"/>
              <a:gd name="T38" fmla="*/ 386 w 572"/>
              <a:gd name="T39" fmla="*/ 136 h 141"/>
              <a:gd name="T40" fmla="*/ 360 w 572"/>
              <a:gd name="T41" fmla="*/ 138 h 141"/>
              <a:gd name="T42" fmla="*/ 332 w 572"/>
              <a:gd name="T43" fmla="*/ 139 h 141"/>
              <a:gd name="T44" fmla="*/ 303 w 572"/>
              <a:gd name="T45" fmla="*/ 140 h 141"/>
              <a:gd name="T46" fmla="*/ 267 w 572"/>
              <a:gd name="T47" fmla="*/ 140 h 141"/>
              <a:gd name="T48" fmla="*/ 238 w 572"/>
              <a:gd name="T49" fmla="*/ 139 h 141"/>
              <a:gd name="T50" fmla="*/ 210 w 572"/>
              <a:gd name="T51" fmla="*/ 137 h 141"/>
              <a:gd name="T52" fmla="*/ 183 w 572"/>
              <a:gd name="T53" fmla="*/ 135 h 141"/>
              <a:gd name="T54" fmla="*/ 158 w 572"/>
              <a:gd name="T55" fmla="*/ 133 h 141"/>
              <a:gd name="T56" fmla="*/ 134 w 572"/>
              <a:gd name="T57" fmla="*/ 130 h 141"/>
              <a:gd name="T58" fmla="*/ 111 w 572"/>
              <a:gd name="T59" fmla="*/ 126 h 141"/>
              <a:gd name="T60" fmla="*/ 90 w 572"/>
              <a:gd name="T61" fmla="*/ 122 h 141"/>
              <a:gd name="T62" fmla="*/ 77 w 572"/>
              <a:gd name="T63" fmla="*/ 119 h 141"/>
              <a:gd name="T64" fmla="*/ 70 w 572"/>
              <a:gd name="T65" fmla="*/ 117 h 141"/>
              <a:gd name="T66" fmla="*/ 62 w 572"/>
              <a:gd name="T67" fmla="*/ 115 h 141"/>
              <a:gd name="T68" fmla="*/ 55 w 572"/>
              <a:gd name="T69" fmla="*/ 113 h 141"/>
              <a:gd name="T70" fmla="*/ 47 w 572"/>
              <a:gd name="T71" fmla="*/ 110 h 141"/>
              <a:gd name="T72" fmla="*/ 41 w 572"/>
              <a:gd name="T73" fmla="*/ 107 h 141"/>
              <a:gd name="T74" fmla="*/ 35 w 572"/>
              <a:gd name="T75" fmla="*/ 105 h 141"/>
              <a:gd name="T76" fmla="*/ 29 w 572"/>
              <a:gd name="T77" fmla="*/ 103 h 141"/>
              <a:gd name="T78" fmla="*/ 23 w 572"/>
              <a:gd name="T79" fmla="*/ 99 h 141"/>
              <a:gd name="T80" fmla="*/ 18 w 572"/>
              <a:gd name="T81" fmla="*/ 97 h 141"/>
              <a:gd name="T82" fmla="*/ 14 w 572"/>
              <a:gd name="T83" fmla="*/ 94 h 141"/>
              <a:gd name="T84" fmla="*/ 11 w 572"/>
              <a:gd name="T85" fmla="*/ 91 h 141"/>
              <a:gd name="T86" fmla="*/ 8 w 572"/>
              <a:gd name="T87" fmla="*/ 89 h 141"/>
              <a:gd name="T88" fmla="*/ 6 w 572"/>
              <a:gd name="T89" fmla="*/ 87 h 141"/>
              <a:gd name="T90" fmla="*/ 4 w 572"/>
              <a:gd name="T91" fmla="*/ 84 h 141"/>
              <a:gd name="T92" fmla="*/ 2 w 572"/>
              <a:gd name="T93" fmla="*/ 81 h 141"/>
              <a:gd name="T94" fmla="*/ 1 w 572"/>
              <a:gd name="T95" fmla="*/ 72 h 141"/>
              <a:gd name="T96" fmla="*/ 0 w 572"/>
              <a:gd name="T97" fmla="*/ 59 h 141"/>
              <a:gd name="T98" fmla="*/ 0 w 572"/>
              <a:gd name="T99" fmla="*/ 43 h 141"/>
              <a:gd name="T100" fmla="*/ 0 w 572"/>
              <a:gd name="T101" fmla="*/ 28 h 141"/>
              <a:gd name="T102" fmla="*/ 0 w 572"/>
              <a:gd name="T103" fmla="*/ 15 h 141"/>
              <a:gd name="T104" fmla="*/ 0 w 572"/>
              <a:gd name="T105" fmla="*/ 6 h 141"/>
              <a:gd name="T106" fmla="*/ 0 w 572"/>
              <a:gd name="T107" fmla="*/ 5 h 141"/>
              <a:gd name="T108" fmla="*/ 53 w 572"/>
              <a:gd name="T109" fmla="*/ 7 h 141"/>
              <a:gd name="T110" fmla="*/ 125 w 572"/>
              <a:gd name="T111" fmla="*/ 7 h 141"/>
              <a:gd name="T112" fmla="*/ 196 w 572"/>
              <a:gd name="T113" fmla="*/ 8 h 141"/>
              <a:gd name="T114" fmla="*/ 267 w 572"/>
              <a:gd name="T115" fmla="*/ 8 h 141"/>
              <a:gd name="T116" fmla="*/ 339 w 572"/>
              <a:gd name="T117" fmla="*/ 9 h 141"/>
              <a:gd name="T118" fmla="*/ 410 w 572"/>
              <a:gd name="T119" fmla="*/ 9 h 141"/>
              <a:gd name="T120" fmla="*/ 482 w 572"/>
              <a:gd name="T121" fmla="*/ 9 h 141"/>
              <a:gd name="T122" fmla="*/ 553 w 572"/>
              <a:gd name="T123" fmla="*/ 10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72" h="141">
                <a:moveTo>
                  <a:pt x="571" y="10"/>
                </a:moveTo>
                <a:lnTo>
                  <a:pt x="571" y="3"/>
                </a:lnTo>
                <a:lnTo>
                  <a:pt x="571" y="2"/>
                </a:lnTo>
                <a:lnTo>
                  <a:pt x="571" y="1"/>
                </a:lnTo>
                <a:lnTo>
                  <a:pt x="571" y="0"/>
                </a:lnTo>
                <a:lnTo>
                  <a:pt x="571" y="1"/>
                </a:lnTo>
                <a:lnTo>
                  <a:pt x="571" y="1"/>
                </a:lnTo>
                <a:lnTo>
                  <a:pt x="571" y="3"/>
                </a:lnTo>
                <a:lnTo>
                  <a:pt x="571" y="5"/>
                </a:lnTo>
                <a:lnTo>
                  <a:pt x="571" y="7"/>
                </a:lnTo>
                <a:lnTo>
                  <a:pt x="571" y="10"/>
                </a:lnTo>
                <a:lnTo>
                  <a:pt x="571" y="14"/>
                </a:lnTo>
                <a:lnTo>
                  <a:pt x="571" y="17"/>
                </a:lnTo>
                <a:lnTo>
                  <a:pt x="570" y="21"/>
                </a:lnTo>
                <a:lnTo>
                  <a:pt x="570" y="25"/>
                </a:lnTo>
                <a:lnTo>
                  <a:pt x="570" y="29"/>
                </a:lnTo>
                <a:lnTo>
                  <a:pt x="570" y="34"/>
                </a:lnTo>
                <a:lnTo>
                  <a:pt x="570" y="39"/>
                </a:lnTo>
                <a:lnTo>
                  <a:pt x="570" y="43"/>
                </a:lnTo>
                <a:lnTo>
                  <a:pt x="569" y="47"/>
                </a:lnTo>
                <a:lnTo>
                  <a:pt x="569" y="52"/>
                </a:lnTo>
                <a:lnTo>
                  <a:pt x="569" y="56"/>
                </a:lnTo>
                <a:lnTo>
                  <a:pt x="569" y="61"/>
                </a:lnTo>
                <a:lnTo>
                  <a:pt x="569" y="65"/>
                </a:lnTo>
                <a:lnTo>
                  <a:pt x="569" y="68"/>
                </a:lnTo>
                <a:lnTo>
                  <a:pt x="569" y="71"/>
                </a:lnTo>
                <a:lnTo>
                  <a:pt x="568" y="75"/>
                </a:lnTo>
                <a:lnTo>
                  <a:pt x="568" y="77"/>
                </a:lnTo>
                <a:lnTo>
                  <a:pt x="568" y="79"/>
                </a:lnTo>
                <a:lnTo>
                  <a:pt x="568" y="81"/>
                </a:lnTo>
                <a:lnTo>
                  <a:pt x="568" y="82"/>
                </a:lnTo>
                <a:lnTo>
                  <a:pt x="568" y="83"/>
                </a:lnTo>
                <a:lnTo>
                  <a:pt x="566" y="85"/>
                </a:lnTo>
                <a:lnTo>
                  <a:pt x="565" y="87"/>
                </a:lnTo>
                <a:lnTo>
                  <a:pt x="564" y="88"/>
                </a:lnTo>
                <a:lnTo>
                  <a:pt x="563" y="90"/>
                </a:lnTo>
                <a:lnTo>
                  <a:pt x="561" y="91"/>
                </a:lnTo>
                <a:lnTo>
                  <a:pt x="560" y="92"/>
                </a:lnTo>
                <a:lnTo>
                  <a:pt x="558" y="94"/>
                </a:lnTo>
                <a:lnTo>
                  <a:pt x="557" y="95"/>
                </a:lnTo>
                <a:lnTo>
                  <a:pt x="555" y="96"/>
                </a:lnTo>
                <a:lnTo>
                  <a:pt x="553" y="97"/>
                </a:lnTo>
                <a:lnTo>
                  <a:pt x="551" y="99"/>
                </a:lnTo>
                <a:lnTo>
                  <a:pt x="549" y="100"/>
                </a:lnTo>
                <a:lnTo>
                  <a:pt x="547" y="101"/>
                </a:lnTo>
                <a:lnTo>
                  <a:pt x="545" y="103"/>
                </a:lnTo>
                <a:lnTo>
                  <a:pt x="542" y="104"/>
                </a:lnTo>
                <a:lnTo>
                  <a:pt x="540" y="105"/>
                </a:lnTo>
                <a:lnTo>
                  <a:pt x="537" y="106"/>
                </a:lnTo>
                <a:lnTo>
                  <a:pt x="534" y="107"/>
                </a:lnTo>
                <a:lnTo>
                  <a:pt x="531" y="109"/>
                </a:lnTo>
                <a:lnTo>
                  <a:pt x="529" y="110"/>
                </a:lnTo>
                <a:lnTo>
                  <a:pt x="525" y="111"/>
                </a:lnTo>
                <a:lnTo>
                  <a:pt x="522" y="112"/>
                </a:lnTo>
                <a:lnTo>
                  <a:pt x="519" y="113"/>
                </a:lnTo>
                <a:lnTo>
                  <a:pt x="515" y="114"/>
                </a:lnTo>
                <a:lnTo>
                  <a:pt x="512" y="115"/>
                </a:lnTo>
                <a:lnTo>
                  <a:pt x="509" y="116"/>
                </a:lnTo>
                <a:lnTo>
                  <a:pt x="505" y="117"/>
                </a:lnTo>
                <a:lnTo>
                  <a:pt x="501" y="118"/>
                </a:lnTo>
                <a:lnTo>
                  <a:pt x="497" y="119"/>
                </a:lnTo>
                <a:lnTo>
                  <a:pt x="493" y="120"/>
                </a:lnTo>
                <a:lnTo>
                  <a:pt x="489" y="121"/>
                </a:lnTo>
                <a:lnTo>
                  <a:pt x="479" y="123"/>
                </a:lnTo>
                <a:lnTo>
                  <a:pt x="474" y="124"/>
                </a:lnTo>
                <a:lnTo>
                  <a:pt x="469" y="125"/>
                </a:lnTo>
                <a:lnTo>
                  <a:pt x="463" y="126"/>
                </a:lnTo>
                <a:lnTo>
                  <a:pt x="458" y="127"/>
                </a:lnTo>
                <a:lnTo>
                  <a:pt x="453" y="128"/>
                </a:lnTo>
                <a:lnTo>
                  <a:pt x="447" y="129"/>
                </a:lnTo>
                <a:lnTo>
                  <a:pt x="441" y="130"/>
                </a:lnTo>
                <a:lnTo>
                  <a:pt x="435" y="131"/>
                </a:lnTo>
                <a:lnTo>
                  <a:pt x="430" y="131"/>
                </a:lnTo>
                <a:lnTo>
                  <a:pt x="424" y="132"/>
                </a:lnTo>
                <a:lnTo>
                  <a:pt x="418" y="133"/>
                </a:lnTo>
                <a:lnTo>
                  <a:pt x="411" y="133"/>
                </a:lnTo>
                <a:lnTo>
                  <a:pt x="405" y="134"/>
                </a:lnTo>
                <a:lnTo>
                  <a:pt x="399" y="135"/>
                </a:lnTo>
                <a:lnTo>
                  <a:pt x="393" y="135"/>
                </a:lnTo>
                <a:lnTo>
                  <a:pt x="386" y="136"/>
                </a:lnTo>
                <a:lnTo>
                  <a:pt x="380" y="137"/>
                </a:lnTo>
                <a:lnTo>
                  <a:pt x="373" y="137"/>
                </a:lnTo>
                <a:lnTo>
                  <a:pt x="367" y="137"/>
                </a:lnTo>
                <a:lnTo>
                  <a:pt x="360" y="138"/>
                </a:lnTo>
                <a:lnTo>
                  <a:pt x="353" y="138"/>
                </a:lnTo>
                <a:lnTo>
                  <a:pt x="346" y="139"/>
                </a:lnTo>
                <a:lnTo>
                  <a:pt x="339" y="139"/>
                </a:lnTo>
                <a:lnTo>
                  <a:pt x="332" y="139"/>
                </a:lnTo>
                <a:lnTo>
                  <a:pt x="325" y="139"/>
                </a:lnTo>
                <a:lnTo>
                  <a:pt x="318" y="140"/>
                </a:lnTo>
                <a:lnTo>
                  <a:pt x="311" y="140"/>
                </a:lnTo>
                <a:lnTo>
                  <a:pt x="303" y="140"/>
                </a:lnTo>
                <a:lnTo>
                  <a:pt x="296" y="140"/>
                </a:lnTo>
                <a:lnTo>
                  <a:pt x="289" y="140"/>
                </a:lnTo>
                <a:lnTo>
                  <a:pt x="274" y="140"/>
                </a:lnTo>
                <a:lnTo>
                  <a:pt x="267" y="140"/>
                </a:lnTo>
                <a:lnTo>
                  <a:pt x="259" y="140"/>
                </a:lnTo>
                <a:lnTo>
                  <a:pt x="252" y="139"/>
                </a:lnTo>
                <a:lnTo>
                  <a:pt x="245" y="139"/>
                </a:lnTo>
                <a:lnTo>
                  <a:pt x="238" y="139"/>
                </a:lnTo>
                <a:lnTo>
                  <a:pt x="231" y="139"/>
                </a:lnTo>
                <a:lnTo>
                  <a:pt x="224" y="138"/>
                </a:lnTo>
                <a:lnTo>
                  <a:pt x="217" y="138"/>
                </a:lnTo>
                <a:lnTo>
                  <a:pt x="210" y="137"/>
                </a:lnTo>
                <a:lnTo>
                  <a:pt x="203" y="137"/>
                </a:lnTo>
                <a:lnTo>
                  <a:pt x="197" y="137"/>
                </a:lnTo>
                <a:lnTo>
                  <a:pt x="190" y="136"/>
                </a:lnTo>
                <a:lnTo>
                  <a:pt x="183" y="135"/>
                </a:lnTo>
                <a:lnTo>
                  <a:pt x="177" y="135"/>
                </a:lnTo>
                <a:lnTo>
                  <a:pt x="171" y="134"/>
                </a:lnTo>
                <a:lnTo>
                  <a:pt x="164" y="133"/>
                </a:lnTo>
                <a:lnTo>
                  <a:pt x="158" y="133"/>
                </a:lnTo>
                <a:lnTo>
                  <a:pt x="152" y="132"/>
                </a:lnTo>
                <a:lnTo>
                  <a:pt x="145" y="131"/>
                </a:lnTo>
                <a:lnTo>
                  <a:pt x="139" y="131"/>
                </a:lnTo>
                <a:lnTo>
                  <a:pt x="134" y="130"/>
                </a:lnTo>
                <a:lnTo>
                  <a:pt x="128" y="129"/>
                </a:lnTo>
                <a:lnTo>
                  <a:pt x="122" y="128"/>
                </a:lnTo>
                <a:lnTo>
                  <a:pt x="117" y="127"/>
                </a:lnTo>
                <a:lnTo>
                  <a:pt x="111" y="126"/>
                </a:lnTo>
                <a:lnTo>
                  <a:pt x="106" y="125"/>
                </a:lnTo>
                <a:lnTo>
                  <a:pt x="100" y="124"/>
                </a:lnTo>
                <a:lnTo>
                  <a:pt x="95" y="123"/>
                </a:lnTo>
                <a:lnTo>
                  <a:pt x="90" y="122"/>
                </a:lnTo>
                <a:lnTo>
                  <a:pt x="85" y="121"/>
                </a:lnTo>
                <a:lnTo>
                  <a:pt x="81" y="120"/>
                </a:lnTo>
                <a:lnTo>
                  <a:pt x="79" y="120"/>
                </a:lnTo>
                <a:lnTo>
                  <a:pt x="77" y="119"/>
                </a:lnTo>
                <a:lnTo>
                  <a:pt x="75" y="119"/>
                </a:lnTo>
                <a:lnTo>
                  <a:pt x="73" y="118"/>
                </a:lnTo>
                <a:lnTo>
                  <a:pt x="71" y="118"/>
                </a:lnTo>
                <a:lnTo>
                  <a:pt x="70" y="117"/>
                </a:lnTo>
                <a:lnTo>
                  <a:pt x="68" y="117"/>
                </a:lnTo>
                <a:lnTo>
                  <a:pt x="66" y="116"/>
                </a:lnTo>
                <a:lnTo>
                  <a:pt x="64" y="115"/>
                </a:lnTo>
                <a:lnTo>
                  <a:pt x="62" y="115"/>
                </a:lnTo>
                <a:lnTo>
                  <a:pt x="60" y="114"/>
                </a:lnTo>
                <a:lnTo>
                  <a:pt x="58" y="114"/>
                </a:lnTo>
                <a:lnTo>
                  <a:pt x="57" y="113"/>
                </a:lnTo>
                <a:lnTo>
                  <a:pt x="55" y="113"/>
                </a:lnTo>
                <a:lnTo>
                  <a:pt x="53" y="112"/>
                </a:lnTo>
                <a:lnTo>
                  <a:pt x="51" y="111"/>
                </a:lnTo>
                <a:lnTo>
                  <a:pt x="49" y="111"/>
                </a:lnTo>
                <a:lnTo>
                  <a:pt x="47" y="110"/>
                </a:lnTo>
                <a:lnTo>
                  <a:pt x="46" y="109"/>
                </a:lnTo>
                <a:lnTo>
                  <a:pt x="44" y="109"/>
                </a:lnTo>
                <a:lnTo>
                  <a:pt x="42" y="108"/>
                </a:lnTo>
                <a:lnTo>
                  <a:pt x="41" y="107"/>
                </a:lnTo>
                <a:lnTo>
                  <a:pt x="39" y="107"/>
                </a:lnTo>
                <a:lnTo>
                  <a:pt x="37" y="106"/>
                </a:lnTo>
                <a:lnTo>
                  <a:pt x="36" y="105"/>
                </a:lnTo>
                <a:lnTo>
                  <a:pt x="35" y="105"/>
                </a:lnTo>
                <a:lnTo>
                  <a:pt x="33" y="104"/>
                </a:lnTo>
                <a:lnTo>
                  <a:pt x="31" y="104"/>
                </a:lnTo>
                <a:lnTo>
                  <a:pt x="30" y="103"/>
                </a:lnTo>
                <a:lnTo>
                  <a:pt x="29" y="103"/>
                </a:lnTo>
                <a:lnTo>
                  <a:pt x="26" y="101"/>
                </a:lnTo>
                <a:lnTo>
                  <a:pt x="25" y="100"/>
                </a:lnTo>
                <a:lnTo>
                  <a:pt x="24" y="100"/>
                </a:lnTo>
                <a:lnTo>
                  <a:pt x="23" y="99"/>
                </a:lnTo>
                <a:lnTo>
                  <a:pt x="21" y="98"/>
                </a:lnTo>
                <a:lnTo>
                  <a:pt x="20" y="98"/>
                </a:lnTo>
                <a:lnTo>
                  <a:pt x="19" y="97"/>
                </a:lnTo>
                <a:lnTo>
                  <a:pt x="18" y="97"/>
                </a:lnTo>
                <a:lnTo>
                  <a:pt x="17" y="96"/>
                </a:lnTo>
                <a:lnTo>
                  <a:pt x="16" y="95"/>
                </a:lnTo>
                <a:lnTo>
                  <a:pt x="15" y="95"/>
                </a:lnTo>
                <a:lnTo>
                  <a:pt x="14" y="94"/>
                </a:lnTo>
                <a:lnTo>
                  <a:pt x="13" y="93"/>
                </a:lnTo>
                <a:lnTo>
                  <a:pt x="13" y="93"/>
                </a:lnTo>
                <a:lnTo>
                  <a:pt x="12" y="92"/>
                </a:lnTo>
                <a:lnTo>
                  <a:pt x="11" y="91"/>
                </a:lnTo>
                <a:lnTo>
                  <a:pt x="10" y="91"/>
                </a:lnTo>
                <a:lnTo>
                  <a:pt x="9" y="90"/>
                </a:lnTo>
                <a:lnTo>
                  <a:pt x="9" y="89"/>
                </a:lnTo>
                <a:lnTo>
                  <a:pt x="8" y="89"/>
                </a:lnTo>
                <a:lnTo>
                  <a:pt x="7" y="88"/>
                </a:lnTo>
                <a:lnTo>
                  <a:pt x="7" y="88"/>
                </a:lnTo>
                <a:lnTo>
                  <a:pt x="6" y="87"/>
                </a:lnTo>
                <a:lnTo>
                  <a:pt x="6" y="87"/>
                </a:lnTo>
                <a:lnTo>
                  <a:pt x="5" y="86"/>
                </a:lnTo>
                <a:lnTo>
                  <a:pt x="5" y="85"/>
                </a:lnTo>
                <a:lnTo>
                  <a:pt x="4" y="85"/>
                </a:lnTo>
                <a:lnTo>
                  <a:pt x="4" y="84"/>
                </a:lnTo>
                <a:lnTo>
                  <a:pt x="3" y="84"/>
                </a:lnTo>
                <a:lnTo>
                  <a:pt x="3" y="83"/>
                </a:lnTo>
                <a:lnTo>
                  <a:pt x="3" y="83"/>
                </a:lnTo>
                <a:lnTo>
                  <a:pt x="2" y="81"/>
                </a:lnTo>
                <a:lnTo>
                  <a:pt x="2" y="79"/>
                </a:lnTo>
                <a:lnTo>
                  <a:pt x="1" y="77"/>
                </a:lnTo>
                <a:lnTo>
                  <a:pt x="1" y="75"/>
                </a:lnTo>
                <a:lnTo>
                  <a:pt x="1" y="72"/>
                </a:lnTo>
                <a:lnTo>
                  <a:pt x="1" y="69"/>
                </a:lnTo>
                <a:lnTo>
                  <a:pt x="1" y="66"/>
                </a:lnTo>
                <a:lnTo>
                  <a:pt x="1" y="62"/>
                </a:lnTo>
                <a:lnTo>
                  <a:pt x="0" y="59"/>
                </a:lnTo>
                <a:lnTo>
                  <a:pt x="0" y="55"/>
                </a:lnTo>
                <a:lnTo>
                  <a:pt x="0" y="51"/>
                </a:lnTo>
                <a:lnTo>
                  <a:pt x="0" y="47"/>
                </a:lnTo>
                <a:lnTo>
                  <a:pt x="0" y="43"/>
                </a:lnTo>
                <a:lnTo>
                  <a:pt x="0" y="39"/>
                </a:lnTo>
                <a:lnTo>
                  <a:pt x="0" y="35"/>
                </a:lnTo>
                <a:lnTo>
                  <a:pt x="0" y="31"/>
                </a:lnTo>
                <a:lnTo>
                  <a:pt x="0" y="28"/>
                </a:lnTo>
                <a:lnTo>
                  <a:pt x="0" y="24"/>
                </a:lnTo>
                <a:lnTo>
                  <a:pt x="0" y="21"/>
                </a:lnTo>
                <a:lnTo>
                  <a:pt x="0" y="17"/>
                </a:lnTo>
                <a:lnTo>
                  <a:pt x="0" y="15"/>
                </a:lnTo>
                <a:lnTo>
                  <a:pt x="0" y="12"/>
                </a:lnTo>
                <a:lnTo>
                  <a:pt x="0" y="10"/>
                </a:lnTo>
                <a:lnTo>
                  <a:pt x="0" y="8"/>
                </a:lnTo>
                <a:lnTo>
                  <a:pt x="0" y="6"/>
                </a:lnTo>
                <a:lnTo>
                  <a:pt x="0" y="5"/>
                </a:lnTo>
                <a:lnTo>
                  <a:pt x="0" y="5"/>
                </a:lnTo>
                <a:lnTo>
                  <a:pt x="0" y="5"/>
                </a:lnTo>
                <a:lnTo>
                  <a:pt x="0" y="5"/>
                </a:lnTo>
                <a:lnTo>
                  <a:pt x="0" y="6"/>
                </a:lnTo>
                <a:lnTo>
                  <a:pt x="0" y="8"/>
                </a:lnTo>
                <a:lnTo>
                  <a:pt x="35" y="7"/>
                </a:lnTo>
                <a:lnTo>
                  <a:pt x="53" y="7"/>
                </a:lnTo>
                <a:lnTo>
                  <a:pt x="71" y="7"/>
                </a:lnTo>
                <a:lnTo>
                  <a:pt x="89" y="7"/>
                </a:lnTo>
                <a:lnTo>
                  <a:pt x="107" y="7"/>
                </a:lnTo>
                <a:lnTo>
                  <a:pt x="125" y="7"/>
                </a:lnTo>
                <a:lnTo>
                  <a:pt x="143" y="8"/>
                </a:lnTo>
                <a:lnTo>
                  <a:pt x="160" y="8"/>
                </a:lnTo>
                <a:lnTo>
                  <a:pt x="178" y="8"/>
                </a:lnTo>
                <a:lnTo>
                  <a:pt x="196" y="8"/>
                </a:lnTo>
                <a:lnTo>
                  <a:pt x="214" y="8"/>
                </a:lnTo>
                <a:lnTo>
                  <a:pt x="232" y="8"/>
                </a:lnTo>
                <a:lnTo>
                  <a:pt x="249" y="8"/>
                </a:lnTo>
                <a:lnTo>
                  <a:pt x="267" y="8"/>
                </a:lnTo>
                <a:lnTo>
                  <a:pt x="285" y="9"/>
                </a:lnTo>
                <a:lnTo>
                  <a:pt x="303" y="9"/>
                </a:lnTo>
                <a:lnTo>
                  <a:pt x="321" y="9"/>
                </a:lnTo>
                <a:lnTo>
                  <a:pt x="339" y="9"/>
                </a:lnTo>
                <a:lnTo>
                  <a:pt x="357" y="9"/>
                </a:lnTo>
                <a:lnTo>
                  <a:pt x="375" y="9"/>
                </a:lnTo>
                <a:lnTo>
                  <a:pt x="392" y="9"/>
                </a:lnTo>
                <a:lnTo>
                  <a:pt x="410" y="9"/>
                </a:lnTo>
                <a:lnTo>
                  <a:pt x="428" y="9"/>
                </a:lnTo>
                <a:lnTo>
                  <a:pt x="446" y="9"/>
                </a:lnTo>
                <a:lnTo>
                  <a:pt x="464" y="9"/>
                </a:lnTo>
                <a:lnTo>
                  <a:pt x="482" y="9"/>
                </a:lnTo>
                <a:lnTo>
                  <a:pt x="499" y="9"/>
                </a:lnTo>
                <a:lnTo>
                  <a:pt x="517" y="9"/>
                </a:lnTo>
                <a:lnTo>
                  <a:pt x="535" y="10"/>
                </a:lnTo>
                <a:lnTo>
                  <a:pt x="553" y="10"/>
                </a:lnTo>
                <a:lnTo>
                  <a:pt x="571" y="10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 cap="rnd" cmpd="sng">
            <a:noFill/>
            <a:prstDash val="solid"/>
            <a:round/>
            <a:headEnd/>
            <a:tailEnd/>
          </a:ln>
          <a:effectLst/>
          <a:extLst/>
        </p:spPr>
        <p:txBody>
          <a:bodyPr lIns="130585" tIns="65293" rIns="130585" bIns="65293"/>
          <a:lstStyle/>
          <a:p>
            <a:pPr>
              <a:defRPr/>
            </a:pPr>
            <a:endParaRPr lang="en-US">
              <a:latin typeface="Calibri" charset="0"/>
              <a:ea typeface="ＭＳ Ｐゴシック" charset="0"/>
            </a:endParaRPr>
          </a:p>
        </p:txBody>
      </p:sp>
      <p:sp>
        <p:nvSpPr>
          <p:cNvPr id="81" name="Freeform 19"/>
          <p:cNvSpPr>
            <a:spLocks/>
          </p:cNvSpPr>
          <p:nvPr/>
        </p:nvSpPr>
        <p:spPr bwMode="auto">
          <a:xfrm>
            <a:off x="3458943" y="2162329"/>
            <a:ext cx="385212" cy="77145"/>
          </a:xfrm>
          <a:custGeom>
            <a:avLst/>
            <a:gdLst>
              <a:gd name="T0" fmla="*/ 315 w 573"/>
              <a:gd name="T1" fmla="*/ 126 h 127"/>
              <a:gd name="T2" fmla="*/ 344 w 573"/>
              <a:gd name="T3" fmla="*/ 125 h 127"/>
              <a:gd name="T4" fmla="*/ 371 w 573"/>
              <a:gd name="T5" fmla="*/ 123 h 127"/>
              <a:gd name="T6" fmla="*/ 397 w 573"/>
              <a:gd name="T7" fmla="*/ 121 h 127"/>
              <a:gd name="T8" fmla="*/ 422 w 573"/>
              <a:gd name="T9" fmla="*/ 118 h 127"/>
              <a:gd name="T10" fmla="*/ 446 w 573"/>
              <a:gd name="T11" fmla="*/ 115 h 127"/>
              <a:gd name="T12" fmla="*/ 468 w 573"/>
              <a:gd name="T13" fmla="*/ 112 h 127"/>
              <a:gd name="T14" fmla="*/ 488 w 573"/>
              <a:gd name="T15" fmla="*/ 108 h 127"/>
              <a:gd name="T16" fmla="*/ 511 w 573"/>
              <a:gd name="T17" fmla="*/ 102 h 127"/>
              <a:gd name="T18" fmla="*/ 527 w 573"/>
              <a:gd name="T19" fmla="*/ 97 h 127"/>
              <a:gd name="T20" fmla="*/ 540 w 573"/>
              <a:gd name="T21" fmla="*/ 92 h 127"/>
              <a:gd name="T22" fmla="*/ 552 w 573"/>
              <a:gd name="T23" fmla="*/ 86 h 127"/>
              <a:gd name="T24" fmla="*/ 561 w 573"/>
              <a:gd name="T25" fmla="*/ 80 h 127"/>
              <a:gd name="T26" fmla="*/ 567 w 573"/>
              <a:gd name="T27" fmla="*/ 74 h 127"/>
              <a:gd name="T28" fmla="*/ 571 w 573"/>
              <a:gd name="T29" fmla="*/ 68 h 127"/>
              <a:gd name="T30" fmla="*/ 572 w 573"/>
              <a:gd name="T31" fmla="*/ 60 h 127"/>
              <a:gd name="T32" fmla="*/ 568 w 573"/>
              <a:gd name="T33" fmla="*/ 54 h 127"/>
              <a:gd name="T34" fmla="*/ 563 w 573"/>
              <a:gd name="T35" fmla="*/ 47 h 127"/>
              <a:gd name="T36" fmla="*/ 554 w 573"/>
              <a:gd name="T37" fmla="*/ 41 h 127"/>
              <a:gd name="T38" fmla="*/ 544 w 573"/>
              <a:gd name="T39" fmla="*/ 36 h 127"/>
              <a:gd name="T40" fmla="*/ 530 w 573"/>
              <a:gd name="T41" fmla="*/ 30 h 127"/>
              <a:gd name="T42" fmla="*/ 515 w 573"/>
              <a:gd name="T43" fmla="*/ 25 h 127"/>
              <a:gd name="T44" fmla="*/ 498 w 573"/>
              <a:gd name="T45" fmla="*/ 21 h 127"/>
              <a:gd name="T46" fmla="*/ 473 w 573"/>
              <a:gd name="T47" fmla="*/ 15 h 127"/>
              <a:gd name="T48" fmla="*/ 452 w 573"/>
              <a:gd name="T49" fmla="*/ 12 h 127"/>
              <a:gd name="T50" fmla="*/ 428 w 573"/>
              <a:gd name="T51" fmla="*/ 8 h 127"/>
              <a:gd name="T52" fmla="*/ 404 w 573"/>
              <a:gd name="T53" fmla="*/ 6 h 127"/>
              <a:gd name="T54" fmla="*/ 378 w 573"/>
              <a:gd name="T55" fmla="*/ 3 h 127"/>
              <a:gd name="T56" fmla="*/ 350 w 573"/>
              <a:gd name="T57" fmla="*/ 2 h 127"/>
              <a:gd name="T58" fmla="*/ 322 w 573"/>
              <a:gd name="T59" fmla="*/ 1 h 127"/>
              <a:gd name="T60" fmla="*/ 293 w 573"/>
              <a:gd name="T61" fmla="*/ 0 h 127"/>
              <a:gd name="T62" fmla="*/ 257 w 573"/>
              <a:gd name="T63" fmla="*/ 0 h 127"/>
              <a:gd name="T64" fmla="*/ 228 w 573"/>
              <a:gd name="T65" fmla="*/ 1 h 127"/>
              <a:gd name="T66" fmla="*/ 201 w 573"/>
              <a:gd name="T67" fmla="*/ 3 h 127"/>
              <a:gd name="T68" fmla="*/ 175 w 573"/>
              <a:gd name="T69" fmla="*/ 5 h 127"/>
              <a:gd name="T70" fmla="*/ 150 w 573"/>
              <a:gd name="T71" fmla="*/ 8 h 127"/>
              <a:gd name="T72" fmla="*/ 126 w 573"/>
              <a:gd name="T73" fmla="*/ 11 h 127"/>
              <a:gd name="T74" fmla="*/ 104 w 573"/>
              <a:gd name="T75" fmla="*/ 14 h 127"/>
              <a:gd name="T76" fmla="*/ 84 w 573"/>
              <a:gd name="T77" fmla="*/ 19 h 127"/>
              <a:gd name="T78" fmla="*/ 61 w 573"/>
              <a:gd name="T79" fmla="*/ 24 h 127"/>
              <a:gd name="T80" fmla="*/ 45 w 573"/>
              <a:gd name="T81" fmla="*/ 29 h 127"/>
              <a:gd name="T82" fmla="*/ 31 w 573"/>
              <a:gd name="T83" fmla="*/ 34 h 127"/>
              <a:gd name="T84" fmla="*/ 20 w 573"/>
              <a:gd name="T85" fmla="*/ 40 h 127"/>
              <a:gd name="T86" fmla="*/ 11 w 573"/>
              <a:gd name="T87" fmla="*/ 46 h 127"/>
              <a:gd name="T88" fmla="*/ 4 w 573"/>
              <a:gd name="T89" fmla="*/ 52 h 127"/>
              <a:gd name="T90" fmla="*/ 1 w 573"/>
              <a:gd name="T91" fmla="*/ 58 h 127"/>
              <a:gd name="T92" fmla="*/ 0 w 573"/>
              <a:gd name="T93" fmla="*/ 66 h 127"/>
              <a:gd name="T94" fmla="*/ 3 w 573"/>
              <a:gd name="T95" fmla="*/ 73 h 127"/>
              <a:gd name="T96" fmla="*/ 9 w 573"/>
              <a:gd name="T97" fmla="*/ 79 h 127"/>
              <a:gd name="T98" fmla="*/ 17 w 573"/>
              <a:gd name="T99" fmla="*/ 85 h 127"/>
              <a:gd name="T100" fmla="*/ 28 w 573"/>
              <a:gd name="T101" fmla="*/ 90 h 127"/>
              <a:gd name="T102" fmla="*/ 42 w 573"/>
              <a:gd name="T103" fmla="*/ 96 h 127"/>
              <a:gd name="T104" fmla="*/ 57 w 573"/>
              <a:gd name="T105" fmla="*/ 101 h 127"/>
              <a:gd name="T106" fmla="*/ 74 w 573"/>
              <a:gd name="T107" fmla="*/ 105 h 127"/>
              <a:gd name="T108" fmla="*/ 99 w 573"/>
              <a:gd name="T109" fmla="*/ 111 h 127"/>
              <a:gd name="T110" fmla="*/ 120 w 573"/>
              <a:gd name="T111" fmla="*/ 114 h 127"/>
              <a:gd name="T112" fmla="*/ 144 w 573"/>
              <a:gd name="T113" fmla="*/ 117 h 127"/>
              <a:gd name="T114" fmla="*/ 168 w 573"/>
              <a:gd name="T115" fmla="*/ 120 h 127"/>
              <a:gd name="T116" fmla="*/ 194 w 573"/>
              <a:gd name="T117" fmla="*/ 123 h 127"/>
              <a:gd name="T118" fmla="*/ 221 w 573"/>
              <a:gd name="T119" fmla="*/ 124 h 127"/>
              <a:gd name="T120" fmla="*/ 250 w 573"/>
              <a:gd name="T121" fmla="*/ 125 h 127"/>
              <a:gd name="T122" fmla="*/ 278 w 573"/>
              <a:gd name="T123" fmla="*/ 126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73" h="127">
                <a:moveTo>
                  <a:pt x="286" y="126"/>
                </a:moveTo>
                <a:lnTo>
                  <a:pt x="300" y="126"/>
                </a:lnTo>
                <a:lnTo>
                  <a:pt x="308" y="126"/>
                </a:lnTo>
                <a:lnTo>
                  <a:pt x="315" y="126"/>
                </a:lnTo>
                <a:lnTo>
                  <a:pt x="322" y="125"/>
                </a:lnTo>
                <a:lnTo>
                  <a:pt x="330" y="125"/>
                </a:lnTo>
                <a:lnTo>
                  <a:pt x="336" y="125"/>
                </a:lnTo>
                <a:lnTo>
                  <a:pt x="344" y="125"/>
                </a:lnTo>
                <a:lnTo>
                  <a:pt x="350" y="124"/>
                </a:lnTo>
                <a:lnTo>
                  <a:pt x="357" y="124"/>
                </a:lnTo>
                <a:lnTo>
                  <a:pt x="364" y="123"/>
                </a:lnTo>
                <a:lnTo>
                  <a:pt x="371" y="123"/>
                </a:lnTo>
                <a:lnTo>
                  <a:pt x="378" y="123"/>
                </a:lnTo>
                <a:lnTo>
                  <a:pt x="384" y="122"/>
                </a:lnTo>
                <a:lnTo>
                  <a:pt x="391" y="121"/>
                </a:lnTo>
                <a:lnTo>
                  <a:pt x="397" y="121"/>
                </a:lnTo>
                <a:lnTo>
                  <a:pt x="404" y="120"/>
                </a:lnTo>
                <a:lnTo>
                  <a:pt x="410" y="120"/>
                </a:lnTo>
                <a:lnTo>
                  <a:pt x="416" y="119"/>
                </a:lnTo>
                <a:lnTo>
                  <a:pt x="422" y="118"/>
                </a:lnTo>
                <a:lnTo>
                  <a:pt x="428" y="117"/>
                </a:lnTo>
                <a:lnTo>
                  <a:pt x="434" y="117"/>
                </a:lnTo>
                <a:lnTo>
                  <a:pt x="440" y="116"/>
                </a:lnTo>
                <a:lnTo>
                  <a:pt x="446" y="115"/>
                </a:lnTo>
                <a:lnTo>
                  <a:pt x="452" y="114"/>
                </a:lnTo>
                <a:lnTo>
                  <a:pt x="457" y="113"/>
                </a:lnTo>
                <a:lnTo>
                  <a:pt x="462" y="113"/>
                </a:lnTo>
                <a:lnTo>
                  <a:pt x="468" y="112"/>
                </a:lnTo>
                <a:lnTo>
                  <a:pt x="473" y="111"/>
                </a:lnTo>
                <a:lnTo>
                  <a:pt x="478" y="110"/>
                </a:lnTo>
                <a:lnTo>
                  <a:pt x="483" y="109"/>
                </a:lnTo>
                <a:lnTo>
                  <a:pt x="488" y="108"/>
                </a:lnTo>
                <a:lnTo>
                  <a:pt x="498" y="105"/>
                </a:lnTo>
                <a:lnTo>
                  <a:pt x="502" y="104"/>
                </a:lnTo>
                <a:lnTo>
                  <a:pt x="506" y="103"/>
                </a:lnTo>
                <a:lnTo>
                  <a:pt x="511" y="102"/>
                </a:lnTo>
                <a:lnTo>
                  <a:pt x="515" y="101"/>
                </a:lnTo>
                <a:lnTo>
                  <a:pt x="519" y="99"/>
                </a:lnTo>
                <a:lnTo>
                  <a:pt x="523" y="98"/>
                </a:lnTo>
                <a:lnTo>
                  <a:pt x="527" y="97"/>
                </a:lnTo>
                <a:lnTo>
                  <a:pt x="530" y="96"/>
                </a:lnTo>
                <a:lnTo>
                  <a:pt x="534" y="94"/>
                </a:lnTo>
                <a:lnTo>
                  <a:pt x="537" y="93"/>
                </a:lnTo>
                <a:lnTo>
                  <a:pt x="540" y="92"/>
                </a:lnTo>
                <a:lnTo>
                  <a:pt x="544" y="90"/>
                </a:lnTo>
                <a:lnTo>
                  <a:pt x="546" y="89"/>
                </a:lnTo>
                <a:lnTo>
                  <a:pt x="549" y="87"/>
                </a:lnTo>
                <a:lnTo>
                  <a:pt x="552" y="86"/>
                </a:lnTo>
                <a:lnTo>
                  <a:pt x="554" y="85"/>
                </a:lnTo>
                <a:lnTo>
                  <a:pt x="557" y="83"/>
                </a:lnTo>
                <a:lnTo>
                  <a:pt x="559" y="82"/>
                </a:lnTo>
                <a:lnTo>
                  <a:pt x="561" y="80"/>
                </a:lnTo>
                <a:lnTo>
                  <a:pt x="563" y="79"/>
                </a:lnTo>
                <a:lnTo>
                  <a:pt x="564" y="77"/>
                </a:lnTo>
                <a:lnTo>
                  <a:pt x="566" y="76"/>
                </a:lnTo>
                <a:lnTo>
                  <a:pt x="567" y="74"/>
                </a:lnTo>
                <a:lnTo>
                  <a:pt x="568" y="73"/>
                </a:lnTo>
                <a:lnTo>
                  <a:pt x="570" y="71"/>
                </a:lnTo>
                <a:lnTo>
                  <a:pt x="570" y="69"/>
                </a:lnTo>
                <a:lnTo>
                  <a:pt x="571" y="68"/>
                </a:lnTo>
                <a:lnTo>
                  <a:pt x="572" y="66"/>
                </a:lnTo>
                <a:lnTo>
                  <a:pt x="572" y="65"/>
                </a:lnTo>
                <a:lnTo>
                  <a:pt x="572" y="63"/>
                </a:lnTo>
                <a:lnTo>
                  <a:pt x="572" y="60"/>
                </a:lnTo>
                <a:lnTo>
                  <a:pt x="571" y="58"/>
                </a:lnTo>
                <a:lnTo>
                  <a:pt x="570" y="57"/>
                </a:lnTo>
                <a:lnTo>
                  <a:pt x="570" y="55"/>
                </a:lnTo>
                <a:lnTo>
                  <a:pt x="568" y="54"/>
                </a:lnTo>
                <a:lnTo>
                  <a:pt x="567" y="52"/>
                </a:lnTo>
                <a:lnTo>
                  <a:pt x="566" y="51"/>
                </a:lnTo>
                <a:lnTo>
                  <a:pt x="564" y="49"/>
                </a:lnTo>
                <a:lnTo>
                  <a:pt x="563" y="47"/>
                </a:lnTo>
                <a:lnTo>
                  <a:pt x="561" y="46"/>
                </a:lnTo>
                <a:lnTo>
                  <a:pt x="559" y="45"/>
                </a:lnTo>
                <a:lnTo>
                  <a:pt x="557" y="43"/>
                </a:lnTo>
                <a:lnTo>
                  <a:pt x="554" y="41"/>
                </a:lnTo>
                <a:lnTo>
                  <a:pt x="552" y="40"/>
                </a:lnTo>
                <a:lnTo>
                  <a:pt x="549" y="39"/>
                </a:lnTo>
                <a:lnTo>
                  <a:pt x="546" y="37"/>
                </a:lnTo>
                <a:lnTo>
                  <a:pt x="544" y="36"/>
                </a:lnTo>
                <a:lnTo>
                  <a:pt x="540" y="34"/>
                </a:lnTo>
                <a:lnTo>
                  <a:pt x="537" y="33"/>
                </a:lnTo>
                <a:lnTo>
                  <a:pt x="534" y="31"/>
                </a:lnTo>
                <a:lnTo>
                  <a:pt x="530" y="30"/>
                </a:lnTo>
                <a:lnTo>
                  <a:pt x="527" y="29"/>
                </a:lnTo>
                <a:lnTo>
                  <a:pt x="523" y="28"/>
                </a:lnTo>
                <a:lnTo>
                  <a:pt x="519" y="27"/>
                </a:lnTo>
                <a:lnTo>
                  <a:pt x="515" y="25"/>
                </a:lnTo>
                <a:lnTo>
                  <a:pt x="511" y="24"/>
                </a:lnTo>
                <a:lnTo>
                  <a:pt x="506" y="23"/>
                </a:lnTo>
                <a:lnTo>
                  <a:pt x="502" y="22"/>
                </a:lnTo>
                <a:lnTo>
                  <a:pt x="498" y="21"/>
                </a:lnTo>
                <a:lnTo>
                  <a:pt x="493" y="19"/>
                </a:lnTo>
                <a:lnTo>
                  <a:pt x="488" y="19"/>
                </a:lnTo>
                <a:lnTo>
                  <a:pt x="478" y="16"/>
                </a:lnTo>
                <a:lnTo>
                  <a:pt x="473" y="15"/>
                </a:lnTo>
                <a:lnTo>
                  <a:pt x="468" y="14"/>
                </a:lnTo>
                <a:lnTo>
                  <a:pt x="462" y="13"/>
                </a:lnTo>
                <a:lnTo>
                  <a:pt x="457" y="13"/>
                </a:lnTo>
                <a:lnTo>
                  <a:pt x="452" y="12"/>
                </a:lnTo>
                <a:lnTo>
                  <a:pt x="446" y="11"/>
                </a:lnTo>
                <a:lnTo>
                  <a:pt x="440" y="10"/>
                </a:lnTo>
                <a:lnTo>
                  <a:pt x="434" y="9"/>
                </a:lnTo>
                <a:lnTo>
                  <a:pt x="428" y="8"/>
                </a:lnTo>
                <a:lnTo>
                  <a:pt x="422" y="8"/>
                </a:lnTo>
                <a:lnTo>
                  <a:pt x="416" y="7"/>
                </a:lnTo>
                <a:lnTo>
                  <a:pt x="410" y="6"/>
                </a:lnTo>
                <a:lnTo>
                  <a:pt x="404" y="6"/>
                </a:lnTo>
                <a:lnTo>
                  <a:pt x="397" y="5"/>
                </a:lnTo>
                <a:lnTo>
                  <a:pt x="391" y="5"/>
                </a:lnTo>
                <a:lnTo>
                  <a:pt x="384" y="4"/>
                </a:lnTo>
                <a:lnTo>
                  <a:pt x="378" y="3"/>
                </a:lnTo>
                <a:lnTo>
                  <a:pt x="371" y="3"/>
                </a:lnTo>
                <a:lnTo>
                  <a:pt x="364" y="3"/>
                </a:lnTo>
                <a:lnTo>
                  <a:pt x="357" y="2"/>
                </a:lnTo>
                <a:lnTo>
                  <a:pt x="350" y="2"/>
                </a:lnTo>
                <a:lnTo>
                  <a:pt x="344" y="1"/>
                </a:lnTo>
                <a:lnTo>
                  <a:pt x="336" y="1"/>
                </a:lnTo>
                <a:lnTo>
                  <a:pt x="330" y="1"/>
                </a:lnTo>
                <a:lnTo>
                  <a:pt x="322" y="1"/>
                </a:lnTo>
                <a:lnTo>
                  <a:pt x="315" y="0"/>
                </a:lnTo>
                <a:lnTo>
                  <a:pt x="308" y="0"/>
                </a:lnTo>
                <a:lnTo>
                  <a:pt x="300" y="0"/>
                </a:lnTo>
                <a:lnTo>
                  <a:pt x="293" y="0"/>
                </a:lnTo>
                <a:lnTo>
                  <a:pt x="286" y="0"/>
                </a:lnTo>
                <a:lnTo>
                  <a:pt x="271" y="0"/>
                </a:lnTo>
                <a:lnTo>
                  <a:pt x="264" y="0"/>
                </a:lnTo>
                <a:lnTo>
                  <a:pt x="257" y="0"/>
                </a:lnTo>
                <a:lnTo>
                  <a:pt x="250" y="1"/>
                </a:lnTo>
                <a:lnTo>
                  <a:pt x="242" y="1"/>
                </a:lnTo>
                <a:lnTo>
                  <a:pt x="235" y="1"/>
                </a:lnTo>
                <a:lnTo>
                  <a:pt x="228" y="1"/>
                </a:lnTo>
                <a:lnTo>
                  <a:pt x="221" y="2"/>
                </a:lnTo>
                <a:lnTo>
                  <a:pt x="214" y="2"/>
                </a:lnTo>
                <a:lnTo>
                  <a:pt x="208" y="3"/>
                </a:lnTo>
                <a:lnTo>
                  <a:pt x="201" y="3"/>
                </a:lnTo>
                <a:lnTo>
                  <a:pt x="194" y="3"/>
                </a:lnTo>
                <a:lnTo>
                  <a:pt x="188" y="4"/>
                </a:lnTo>
                <a:lnTo>
                  <a:pt x="181" y="5"/>
                </a:lnTo>
                <a:lnTo>
                  <a:pt x="175" y="5"/>
                </a:lnTo>
                <a:lnTo>
                  <a:pt x="168" y="6"/>
                </a:lnTo>
                <a:lnTo>
                  <a:pt x="162" y="6"/>
                </a:lnTo>
                <a:lnTo>
                  <a:pt x="156" y="7"/>
                </a:lnTo>
                <a:lnTo>
                  <a:pt x="150" y="8"/>
                </a:lnTo>
                <a:lnTo>
                  <a:pt x="144" y="8"/>
                </a:lnTo>
                <a:lnTo>
                  <a:pt x="138" y="9"/>
                </a:lnTo>
                <a:lnTo>
                  <a:pt x="132" y="10"/>
                </a:lnTo>
                <a:lnTo>
                  <a:pt x="126" y="11"/>
                </a:lnTo>
                <a:lnTo>
                  <a:pt x="120" y="12"/>
                </a:lnTo>
                <a:lnTo>
                  <a:pt x="115" y="13"/>
                </a:lnTo>
                <a:lnTo>
                  <a:pt x="109" y="13"/>
                </a:lnTo>
                <a:lnTo>
                  <a:pt x="104" y="14"/>
                </a:lnTo>
                <a:lnTo>
                  <a:pt x="99" y="15"/>
                </a:lnTo>
                <a:lnTo>
                  <a:pt x="94" y="16"/>
                </a:lnTo>
                <a:lnTo>
                  <a:pt x="89" y="17"/>
                </a:lnTo>
                <a:lnTo>
                  <a:pt x="84" y="19"/>
                </a:lnTo>
                <a:lnTo>
                  <a:pt x="74" y="21"/>
                </a:lnTo>
                <a:lnTo>
                  <a:pt x="70" y="22"/>
                </a:lnTo>
                <a:lnTo>
                  <a:pt x="65" y="23"/>
                </a:lnTo>
                <a:lnTo>
                  <a:pt x="61" y="24"/>
                </a:lnTo>
                <a:lnTo>
                  <a:pt x="57" y="25"/>
                </a:lnTo>
                <a:lnTo>
                  <a:pt x="53" y="27"/>
                </a:lnTo>
                <a:lnTo>
                  <a:pt x="49" y="28"/>
                </a:lnTo>
                <a:lnTo>
                  <a:pt x="45" y="29"/>
                </a:lnTo>
                <a:lnTo>
                  <a:pt x="42" y="30"/>
                </a:lnTo>
                <a:lnTo>
                  <a:pt x="38" y="31"/>
                </a:lnTo>
                <a:lnTo>
                  <a:pt x="34" y="33"/>
                </a:lnTo>
                <a:lnTo>
                  <a:pt x="31" y="34"/>
                </a:lnTo>
                <a:lnTo>
                  <a:pt x="28" y="36"/>
                </a:lnTo>
                <a:lnTo>
                  <a:pt x="25" y="37"/>
                </a:lnTo>
                <a:lnTo>
                  <a:pt x="22" y="39"/>
                </a:lnTo>
                <a:lnTo>
                  <a:pt x="20" y="40"/>
                </a:lnTo>
                <a:lnTo>
                  <a:pt x="17" y="41"/>
                </a:lnTo>
                <a:lnTo>
                  <a:pt x="15" y="43"/>
                </a:lnTo>
                <a:lnTo>
                  <a:pt x="13" y="45"/>
                </a:lnTo>
                <a:lnTo>
                  <a:pt x="11" y="46"/>
                </a:lnTo>
                <a:lnTo>
                  <a:pt x="9" y="47"/>
                </a:lnTo>
                <a:lnTo>
                  <a:pt x="7" y="49"/>
                </a:lnTo>
                <a:lnTo>
                  <a:pt x="6" y="51"/>
                </a:lnTo>
                <a:lnTo>
                  <a:pt x="4" y="52"/>
                </a:lnTo>
                <a:lnTo>
                  <a:pt x="3" y="54"/>
                </a:lnTo>
                <a:lnTo>
                  <a:pt x="2" y="55"/>
                </a:lnTo>
                <a:lnTo>
                  <a:pt x="1" y="57"/>
                </a:lnTo>
                <a:lnTo>
                  <a:pt x="1" y="58"/>
                </a:lnTo>
                <a:lnTo>
                  <a:pt x="0" y="60"/>
                </a:lnTo>
                <a:lnTo>
                  <a:pt x="0" y="61"/>
                </a:lnTo>
                <a:lnTo>
                  <a:pt x="0" y="63"/>
                </a:lnTo>
                <a:lnTo>
                  <a:pt x="0" y="66"/>
                </a:lnTo>
                <a:lnTo>
                  <a:pt x="1" y="68"/>
                </a:lnTo>
                <a:lnTo>
                  <a:pt x="1" y="69"/>
                </a:lnTo>
                <a:lnTo>
                  <a:pt x="2" y="71"/>
                </a:lnTo>
                <a:lnTo>
                  <a:pt x="3" y="73"/>
                </a:lnTo>
                <a:lnTo>
                  <a:pt x="4" y="74"/>
                </a:lnTo>
                <a:lnTo>
                  <a:pt x="6" y="76"/>
                </a:lnTo>
                <a:lnTo>
                  <a:pt x="7" y="77"/>
                </a:lnTo>
                <a:lnTo>
                  <a:pt x="9" y="79"/>
                </a:lnTo>
                <a:lnTo>
                  <a:pt x="11" y="80"/>
                </a:lnTo>
                <a:lnTo>
                  <a:pt x="13" y="82"/>
                </a:lnTo>
                <a:lnTo>
                  <a:pt x="15" y="83"/>
                </a:lnTo>
                <a:lnTo>
                  <a:pt x="17" y="85"/>
                </a:lnTo>
                <a:lnTo>
                  <a:pt x="20" y="86"/>
                </a:lnTo>
                <a:lnTo>
                  <a:pt x="22" y="87"/>
                </a:lnTo>
                <a:lnTo>
                  <a:pt x="25" y="89"/>
                </a:lnTo>
                <a:lnTo>
                  <a:pt x="28" y="90"/>
                </a:lnTo>
                <a:lnTo>
                  <a:pt x="31" y="92"/>
                </a:lnTo>
                <a:lnTo>
                  <a:pt x="34" y="93"/>
                </a:lnTo>
                <a:lnTo>
                  <a:pt x="38" y="94"/>
                </a:lnTo>
                <a:lnTo>
                  <a:pt x="42" y="96"/>
                </a:lnTo>
                <a:lnTo>
                  <a:pt x="45" y="97"/>
                </a:lnTo>
                <a:lnTo>
                  <a:pt x="49" y="98"/>
                </a:lnTo>
                <a:lnTo>
                  <a:pt x="53" y="99"/>
                </a:lnTo>
                <a:lnTo>
                  <a:pt x="57" y="101"/>
                </a:lnTo>
                <a:lnTo>
                  <a:pt x="61" y="102"/>
                </a:lnTo>
                <a:lnTo>
                  <a:pt x="65" y="103"/>
                </a:lnTo>
                <a:lnTo>
                  <a:pt x="70" y="104"/>
                </a:lnTo>
                <a:lnTo>
                  <a:pt x="74" y="105"/>
                </a:lnTo>
                <a:lnTo>
                  <a:pt x="79" y="107"/>
                </a:lnTo>
                <a:lnTo>
                  <a:pt x="84" y="108"/>
                </a:lnTo>
                <a:lnTo>
                  <a:pt x="94" y="110"/>
                </a:lnTo>
                <a:lnTo>
                  <a:pt x="99" y="111"/>
                </a:lnTo>
                <a:lnTo>
                  <a:pt x="104" y="112"/>
                </a:lnTo>
                <a:lnTo>
                  <a:pt x="109" y="113"/>
                </a:lnTo>
                <a:lnTo>
                  <a:pt x="115" y="113"/>
                </a:lnTo>
                <a:lnTo>
                  <a:pt x="120" y="114"/>
                </a:lnTo>
                <a:lnTo>
                  <a:pt x="126" y="115"/>
                </a:lnTo>
                <a:lnTo>
                  <a:pt x="132" y="116"/>
                </a:lnTo>
                <a:lnTo>
                  <a:pt x="138" y="117"/>
                </a:lnTo>
                <a:lnTo>
                  <a:pt x="144" y="117"/>
                </a:lnTo>
                <a:lnTo>
                  <a:pt x="150" y="118"/>
                </a:lnTo>
                <a:lnTo>
                  <a:pt x="156" y="119"/>
                </a:lnTo>
                <a:lnTo>
                  <a:pt x="162" y="120"/>
                </a:lnTo>
                <a:lnTo>
                  <a:pt x="168" y="120"/>
                </a:lnTo>
                <a:lnTo>
                  <a:pt x="175" y="121"/>
                </a:lnTo>
                <a:lnTo>
                  <a:pt x="181" y="121"/>
                </a:lnTo>
                <a:lnTo>
                  <a:pt x="188" y="122"/>
                </a:lnTo>
                <a:lnTo>
                  <a:pt x="194" y="123"/>
                </a:lnTo>
                <a:lnTo>
                  <a:pt x="201" y="123"/>
                </a:lnTo>
                <a:lnTo>
                  <a:pt x="208" y="123"/>
                </a:lnTo>
                <a:lnTo>
                  <a:pt x="214" y="124"/>
                </a:lnTo>
                <a:lnTo>
                  <a:pt x="221" y="124"/>
                </a:lnTo>
                <a:lnTo>
                  <a:pt x="228" y="125"/>
                </a:lnTo>
                <a:lnTo>
                  <a:pt x="235" y="125"/>
                </a:lnTo>
                <a:lnTo>
                  <a:pt x="242" y="125"/>
                </a:lnTo>
                <a:lnTo>
                  <a:pt x="250" y="125"/>
                </a:lnTo>
                <a:lnTo>
                  <a:pt x="257" y="126"/>
                </a:lnTo>
                <a:lnTo>
                  <a:pt x="264" y="126"/>
                </a:lnTo>
                <a:lnTo>
                  <a:pt x="271" y="126"/>
                </a:lnTo>
                <a:lnTo>
                  <a:pt x="278" y="126"/>
                </a:lnTo>
                <a:lnTo>
                  <a:pt x="286" y="126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 cap="rnd" cmpd="sng">
            <a:solidFill>
              <a:schemeClr val="accent1"/>
            </a:solidFill>
            <a:prstDash val="solid"/>
            <a:round/>
            <a:headEnd/>
            <a:tailEnd/>
          </a:ln>
          <a:effectLst/>
          <a:extLst/>
        </p:spPr>
        <p:txBody>
          <a:bodyPr lIns="130585" tIns="65293" rIns="130585" bIns="65293"/>
          <a:lstStyle/>
          <a:p>
            <a:pPr>
              <a:defRPr/>
            </a:pPr>
            <a:endParaRPr lang="en-US">
              <a:latin typeface="Calibri" charset="0"/>
              <a:ea typeface="ＭＳ Ｐゴシック" charset="0"/>
            </a:endParaRPr>
          </a:p>
        </p:txBody>
      </p:sp>
      <p:cxnSp>
        <p:nvCxnSpPr>
          <p:cNvPr id="82" name="Straight Connector 188"/>
          <p:cNvCxnSpPr>
            <a:stCxn id="78" idx="15"/>
            <a:endCxn id="77" idx="36"/>
          </p:cNvCxnSpPr>
          <p:nvPr/>
        </p:nvCxnSpPr>
        <p:spPr bwMode="auto">
          <a:xfrm flipH="1">
            <a:off x="3837356" y="2121487"/>
            <a:ext cx="4532" cy="206475"/>
          </a:xfrm>
          <a:prstGeom prst="line">
            <a:avLst/>
          </a:prstGeom>
          <a:ln w="9525" cmpd="sng">
            <a:solidFill>
              <a:schemeClr val="accent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189"/>
          <p:cNvCxnSpPr>
            <a:stCxn id="78" idx="45"/>
            <a:endCxn id="77" idx="7"/>
          </p:cNvCxnSpPr>
          <p:nvPr/>
        </p:nvCxnSpPr>
        <p:spPr bwMode="auto">
          <a:xfrm>
            <a:off x="3458943" y="2121487"/>
            <a:ext cx="2265" cy="201938"/>
          </a:xfrm>
          <a:prstGeom prst="line">
            <a:avLst/>
          </a:prstGeom>
          <a:ln w="9525" cmpd="sng">
            <a:solidFill>
              <a:schemeClr val="accent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170"/>
          <p:cNvCxnSpPr/>
          <p:nvPr/>
        </p:nvCxnSpPr>
        <p:spPr bwMode="auto">
          <a:xfrm>
            <a:off x="1686966" y="1751644"/>
            <a:ext cx="1345977" cy="0"/>
          </a:xfrm>
          <a:prstGeom prst="line">
            <a:avLst/>
          </a:prstGeom>
          <a:ln w="9525" cmpd="sng">
            <a:solidFill>
              <a:schemeClr val="accent3">
                <a:lumMod val="40000"/>
                <a:lumOff val="6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Rectangle 171"/>
          <p:cNvSpPr/>
          <p:nvPr/>
        </p:nvSpPr>
        <p:spPr bwMode="auto">
          <a:xfrm>
            <a:off x="1686967" y="1837866"/>
            <a:ext cx="1355040" cy="92347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6945" tIns="68473" rIns="136945" bIns="6847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6" name="Rectangle 172"/>
          <p:cNvSpPr/>
          <p:nvPr/>
        </p:nvSpPr>
        <p:spPr bwMode="auto">
          <a:xfrm>
            <a:off x="1686967" y="1313735"/>
            <a:ext cx="1355040" cy="1447602"/>
          </a:xfrm>
          <a:prstGeom prst="rect">
            <a:avLst/>
          </a:prstGeom>
          <a:noFill/>
          <a:ln w="9525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6945" tIns="68473" rIns="136945" bIns="68473"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7" name="Straight Connector 173"/>
          <p:cNvCxnSpPr/>
          <p:nvPr/>
        </p:nvCxnSpPr>
        <p:spPr bwMode="auto">
          <a:xfrm>
            <a:off x="1652977" y="1313734"/>
            <a:ext cx="1447945" cy="0"/>
          </a:xfrm>
          <a:prstGeom prst="line">
            <a:avLst/>
          </a:prstGeom>
          <a:ln w="190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174"/>
          <p:cNvCxnSpPr/>
          <p:nvPr/>
        </p:nvCxnSpPr>
        <p:spPr bwMode="auto">
          <a:xfrm>
            <a:off x="3044271" y="1747106"/>
            <a:ext cx="0" cy="90759"/>
          </a:xfrm>
          <a:prstGeom prst="line">
            <a:avLst/>
          </a:prstGeom>
          <a:ln w="190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175"/>
          <p:cNvCxnSpPr/>
          <p:nvPr/>
        </p:nvCxnSpPr>
        <p:spPr bwMode="auto">
          <a:xfrm>
            <a:off x="3032942" y="1846941"/>
            <a:ext cx="577818" cy="79415"/>
          </a:xfrm>
          <a:prstGeom prst="line">
            <a:avLst/>
          </a:prstGeom>
          <a:ln w="952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176"/>
          <p:cNvCxnSpPr/>
          <p:nvPr/>
        </p:nvCxnSpPr>
        <p:spPr bwMode="auto">
          <a:xfrm>
            <a:off x="3032942" y="1740300"/>
            <a:ext cx="577818" cy="81683"/>
          </a:xfrm>
          <a:prstGeom prst="line">
            <a:avLst/>
          </a:prstGeom>
          <a:ln w="952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1" name="Group 15"/>
          <p:cNvGrpSpPr>
            <a:grpSpLocks/>
          </p:cNvGrpSpPr>
          <p:nvPr/>
        </p:nvGrpSpPr>
        <p:grpSpPr bwMode="auto">
          <a:xfrm>
            <a:off x="2142422" y="1595087"/>
            <a:ext cx="473585" cy="428834"/>
            <a:chOff x="1167645" y="1098293"/>
            <a:chExt cx="380575" cy="350830"/>
          </a:xfrm>
        </p:grpSpPr>
        <p:sp>
          <p:nvSpPr>
            <p:cNvPr id="92" name="Rounded Rectangle 195"/>
            <p:cNvSpPr/>
            <p:nvPr/>
          </p:nvSpPr>
          <p:spPr>
            <a:xfrm>
              <a:off x="1169467" y="1152124"/>
              <a:ext cx="375112" cy="296999"/>
            </a:xfrm>
            <a:prstGeom prst="roundRect">
              <a:avLst>
                <a:gd name="adj" fmla="val 28607"/>
              </a:avLst>
            </a:prstGeom>
            <a:solidFill>
              <a:schemeClr val="bg1"/>
            </a:solidFill>
            <a:ln w="9525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3" name="Rectangle 196"/>
            <p:cNvSpPr/>
            <p:nvPr/>
          </p:nvSpPr>
          <p:spPr>
            <a:xfrm>
              <a:off x="1169467" y="1098293"/>
              <a:ext cx="375112" cy="207900"/>
            </a:xfrm>
            <a:prstGeom prst="rect">
              <a:avLst/>
            </a:prstGeom>
            <a:solidFill>
              <a:schemeClr val="bg1"/>
            </a:solidFill>
            <a:ln w="9525" cmpd="sng">
              <a:solidFill>
                <a:schemeClr val="bg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94" name="Straight Connector 197"/>
            <p:cNvCxnSpPr/>
            <p:nvPr/>
          </p:nvCxnSpPr>
          <p:spPr>
            <a:xfrm flipV="1">
              <a:off x="1544578" y="1168830"/>
              <a:ext cx="0" cy="142930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198"/>
            <p:cNvCxnSpPr/>
            <p:nvPr/>
          </p:nvCxnSpPr>
          <p:spPr>
            <a:xfrm flipV="1">
              <a:off x="1169432" y="1168830"/>
              <a:ext cx="0" cy="209755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199"/>
            <p:cNvCxnSpPr/>
            <p:nvPr/>
          </p:nvCxnSpPr>
          <p:spPr>
            <a:xfrm>
              <a:off x="1167645" y="1172543"/>
              <a:ext cx="380575" cy="0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" name="Down Arrow 190"/>
          <p:cNvSpPr/>
          <p:nvPr/>
        </p:nvSpPr>
        <p:spPr bwMode="auto">
          <a:xfrm flipV="1">
            <a:off x="2332763" y="2032997"/>
            <a:ext cx="95170" cy="272276"/>
          </a:xfrm>
          <a:prstGeom prst="downArrow">
            <a:avLst>
              <a:gd name="adj1" fmla="val 50000"/>
              <a:gd name="adj2" fmla="val 69354"/>
            </a:avLst>
          </a:prstGeom>
          <a:solidFill>
            <a:schemeClr val="accent6">
              <a:lumMod val="60000"/>
              <a:lumOff val="40000"/>
            </a:schemeClr>
          </a:solidFill>
          <a:ln w="6350" cmpd="sng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6945" tIns="68473" rIns="136945" bIns="6847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8" name="Down Arrow 37"/>
          <p:cNvSpPr/>
          <p:nvPr/>
        </p:nvSpPr>
        <p:spPr bwMode="auto">
          <a:xfrm>
            <a:off x="2332762" y="1517942"/>
            <a:ext cx="92905" cy="276814"/>
          </a:xfrm>
          <a:prstGeom prst="downArrow">
            <a:avLst>
              <a:gd name="adj1" fmla="val 50000"/>
              <a:gd name="adj2" fmla="val 69354"/>
            </a:avLst>
          </a:prstGeom>
          <a:solidFill>
            <a:schemeClr val="accent2">
              <a:lumMod val="60000"/>
              <a:lumOff val="40000"/>
            </a:schemeClr>
          </a:solidFill>
          <a:ln w="6350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585" tIns="65293" rIns="130585" bIns="6529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9" name="TextBox 15"/>
          <p:cNvSpPr txBox="1">
            <a:spLocks noChangeArrowheads="1"/>
          </p:cNvSpPr>
          <p:nvPr/>
        </p:nvSpPr>
        <p:spPr bwMode="auto">
          <a:xfrm>
            <a:off x="2461445" y="1476028"/>
            <a:ext cx="144619" cy="157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sz="7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W</a:t>
            </a:r>
          </a:p>
        </p:txBody>
      </p:sp>
      <p:sp>
        <p:nvSpPr>
          <p:cNvPr id="100" name="TextBox 15"/>
          <p:cNvSpPr txBox="1">
            <a:spLocks noChangeArrowheads="1"/>
          </p:cNvSpPr>
          <p:nvPr/>
        </p:nvSpPr>
        <p:spPr bwMode="auto">
          <a:xfrm>
            <a:off x="2461446" y="2196124"/>
            <a:ext cx="144000" cy="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sz="7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l-GR" sz="700" baseline="-25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Β</a:t>
            </a:r>
            <a:r>
              <a:rPr lang="en-US" sz="700" baseline="-25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700" baseline="-25000" dirty="0">
              <a:solidFill>
                <a:schemeClr val="accent3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353730" y="2852095"/>
            <a:ext cx="618605" cy="123111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l-GR" sz="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ΕΚΤΟΠΙΣΜΑ</a:t>
            </a:r>
            <a:endParaRPr lang="en-US" sz="8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504403" y="1821983"/>
                <a:ext cx="600357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𝑊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403" y="1821983"/>
                <a:ext cx="600357" cy="2308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043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7532" y="142946"/>
            <a:ext cx="3886112" cy="462870"/>
          </a:xfrm>
        </p:spPr>
        <p:txBody>
          <a:bodyPr/>
          <a:lstStyle/>
          <a:p>
            <a:r>
              <a:rPr lang="en-US" dirty="0">
                <a:latin typeface="Arial" pitchFamily="34" charset="0"/>
              </a:rPr>
              <a:t>H</a:t>
            </a:r>
            <a:r>
              <a:rPr lang="el-GR" dirty="0">
                <a:latin typeface="Arial" pitchFamily="34" charset="0"/>
              </a:rPr>
              <a:t> άντωση</a:t>
            </a:r>
            <a:r>
              <a:rPr lang="en-US" dirty="0">
                <a:latin typeface="Arial" pitchFamily="34" charset="0"/>
              </a:rPr>
              <a:t> </a:t>
            </a:r>
            <a:r>
              <a:rPr lang="el-GR" dirty="0">
                <a:latin typeface="Arial" pitchFamily="34" charset="0"/>
              </a:rPr>
              <a:t>που δέχεται ένα σώμα βυθιζόμενο σε υγρό ισούται με το βάρος του υγρού που εκτοπίζεται.</a:t>
            </a:r>
            <a:endParaRPr lang="en-US" dirty="0" smtClean="0">
              <a:latin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04132" y="971972"/>
                <a:ext cx="634789" cy="195814"/>
              </a:xfrm>
              <a:prstGeom prst="rect">
                <a:avLst/>
              </a:prstGeom>
              <a:noFill/>
            </p:spPr>
            <p:txBody>
              <a:bodyPr wrap="none" lIns="0" tIns="36000" rIns="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F</m:t>
                      </m:r>
                      <m:r>
                        <m:rPr>
                          <m:nor/>
                        </m:rPr>
                        <a:rPr lang="en-US" sz="800" b="0" i="0" baseline="-2500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B</m:t>
                      </m:r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  =  </m:t>
                      </m:r>
                      <m:r>
                        <m:rPr>
                          <m:nor/>
                        </m:rPr>
                        <a:rPr lang="el-GR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γ</m:t>
                      </m:r>
                      <m:r>
                        <m:rPr>
                          <m:nor/>
                        </m:rPr>
                        <a:rPr lang="en-US" sz="800" b="0" i="0" baseline="-2500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fluid</m:t>
                      </m:r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mbria Math"/>
                        </a:rPr>
                        <m:t>∙ ∇</m:t>
                      </m:r>
                    </m:oMath>
                  </m:oMathPara>
                </a14:m>
                <a:endParaRPr lang="el-GR" sz="8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132" y="971972"/>
                <a:ext cx="634789" cy="195814"/>
              </a:xfrm>
              <a:prstGeom prst="rect">
                <a:avLst/>
              </a:prstGeom>
              <a:blipFill rotWithShape="1">
                <a:blip r:embed="rId2"/>
                <a:stretch>
                  <a:fillRect l="-2885" r="-480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119"/>
          <p:cNvSpPr txBox="1">
            <a:spLocks noChangeArrowheads="1"/>
          </p:cNvSpPr>
          <p:nvPr/>
        </p:nvSpPr>
        <p:spPr bwMode="auto">
          <a:xfrm>
            <a:off x="180000" y="989064"/>
            <a:ext cx="477173" cy="161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ts val="1214"/>
              </a:lnSpc>
            </a:pPr>
            <a:r>
              <a:rPr lang="el-GR" sz="7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Είναι:</a:t>
            </a:r>
            <a:endParaRPr lang="en-US" sz="700" dirty="0">
              <a:solidFill>
                <a:schemeClr val="accent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xtBox 119"/>
          <p:cNvSpPr txBox="1">
            <a:spLocks noChangeArrowheads="1"/>
          </p:cNvSpPr>
          <p:nvPr/>
        </p:nvSpPr>
        <p:spPr bwMode="auto">
          <a:xfrm>
            <a:off x="180000" y="1295999"/>
            <a:ext cx="1058921" cy="385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ts val="1214"/>
              </a:lnSpc>
            </a:pPr>
            <a:r>
              <a:rPr lang="el-GR" sz="7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Από την ισορροπία του σώματος έχουμε:</a:t>
            </a:r>
            <a:endParaRPr lang="en-US" sz="700" dirty="0">
              <a:solidFill>
                <a:schemeClr val="accent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extBox 119"/>
          <p:cNvSpPr txBox="1">
            <a:spLocks noChangeArrowheads="1"/>
          </p:cNvSpPr>
          <p:nvPr/>
        </p:nvSpPr>
        <p:spPr bwMode="auto">
          <a:xfrm>
            <a:off x="180000" y="1952182"/>
            <a:ext cx="477173" cy="161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ts val="1214"/>
              </a:lnSpc>
            </a:pPr>
            <a:r>
              <a:rPr lang="el-GR" sz="700" dirty="0" smtClean="0">
                <a:latin typeface="Arial" pitchFamily="34" charset="0"/>
                <a:cs typeface="Arial" pitchFamily="34" charset="0"/>
              </a:rPr>
              <a:t>Άρα:</a:t>
            </a:r>
            <a:endParaRPr lang="en-US" sz="7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604132" y="1943479"/>
                <a:ext cx="608148" cy="195814"/>
              </a:xfrm>
              <a:prstGeom prst="rect">
                <a:avLst/>
              </a:prstGeom>
              <a:noFill/>
            </p:spPr>
            <p:txBody>
              <a:bodyPr wrap="none" lIns="0" tIns="36000" rIns="0" bIns="36000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sz="800" b="0" i="0" smtClean="0">
                          <a:solidFill>
                            <a:schemeClr val="tx1"/>
                          </a:solidFill>
                          <a:latin typeface="+mj-lt"/>
                        </a:rPr>
                        <m:t>Δ</m:t>
                      </m:r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tx1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l-GR" sz="800" b="0" i="0" smtClean="0">
                          <a:solidFill>
                            <a:schemeClr val="tx1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tx1"/>
                          </a:solidFill>
                          <a:latin typeface="+mj-lt"/>
                        </a:rPr>
                        <m:t>=</m:t>
                      </m:r>
                      <m:r>
                        <m:rPr>
                          <m:nor/>
                        </m:rPr>
                        <a:rPr lang="el-GR" sz="800" b="0" i="0" smtClean="0">
                          <a:solidFill>
                            <a:schemeClr val="tx1"/>
                          </a:solidFill>
                          <a:latin typeface="+mj-lt"/>
                        </a:rPr>
                        <m:t>  </m:t>
                      </m:r>
                      <m:r>
                        <m:rPr>
                          <m:nor/>
                        </m:rPr>
                        <a:rPr lang="el-GR" sz="800" i="0">
                          <a:latin typeface="+mj-lt"/>
                        </a:rPr>
                        <m:t>γ</m:t>
                      </m:r>
                      <m:r>
                        <m:rPr>
                          <m:nor/>
                        </m:rPr>
                        <a:rPr lang="en-US" sz="800" i="0" baseline="-25000">
                          <a:latin typeface="+mj-lt"/>
                        </a:rPr>
                        <m:t>fluid</m:t>
                      </m:r>
                      <m:r>
                        <m:rPr>
                          <m:nor/>
                        </m:rPr>
                        <a:rPr lang="en-US" sz="800" i="0"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800" i="0">
                          <a:latin typeface="+mj-lt"/>
                          <a:ea typeface="Cambria Math"/>
                        </a:rPr>
                        <m:t>∙ ∇</m:t>
                      </m:r>
                    </m:oMath>
                  </m:oMathPara>
                </a14:m>
                <a:endParaRPr lang="el-GR" sz="800" dirty="0">
                  <a:latin typeface="+mj-lt"/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132" y="1943479"/>
                <a:ext cx="608148" cy="195814"/>
              </a:xfrm>
              <a:prstGeom prst="rect">
                <a:avLst/>
              </a:prstGeom>
              <a:blipFill rotWithShape="1">
                <a:blip r:embed="rId4"/>
                <a:stretch>
                  <a:fillRect l="-6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Ορθογώνιο 4"/>
          <p:cNvSpPr/>
          <p:nvPr/>
        </p:nvSpPr>
        <p:spPr>
          <a:xfrm>
            <a:off x="504403" y="1886648"/>
            <a:ext cx="762749" cy="309476"/>
          </a:xfrm>
          <a:prstGeom prst="rect">
            <a:avLst/>
          </a:prstGeom>
          <a:noFill/>
          <a:ln w="63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1" name="Rectangle 95"/>
          <p:cNvSpPr>
            <a:spLocks noChangeArrowheads="1"/>
          </p:cNvSpPr>
          <p:nvPr/>
        </p:nvSpPr>
        <p:spPr bwMode="auto">
          <a:xfrm>
            <a:off x="3617558" y="2325695"/>
            <a:ext cx="70244" cy="158828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lIns="136945" tIns="68473" rIns="136945" bIns="68473" anchor="ctr"/>
          <a:lstStyle/>
          <a:p>
            <a:endParaRPr lang="el-GR"/>
          </a:p>
        </p:txBody>
      </p:sp>
      <p:sp>
        <p:nvSpPr>
          <p:cNvPr id="72" name="Oval 86"/>
          <p:cNvSpPr>
            <a:spLocks noChangeArrowheads="1"/>
          </p:cNvSpPr>
          <p:nvPr/>
        </p:nvSpPr>
        <p:spPr bwMode="auto">
          <a:xfrm>
            <a:off x="3343377" y="2298467"/>
            <a:ext cx="618606" cy="88489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lIns="136945" tIns="68473" rIns="136945" bIns="68473" anchor="ctr"/>
          <a:lstStyle/>
          <a:p>
            <a:endParaRPr lang="el-GR"/>
          </a:p>
        </p:txBody>
      </p:sp>
      <p:sp>
        <p:nvSpPr>
          <p:cNvPr id="73" name="Freeform 79"/>
          <p:cNvSpPr>
            <a:spLocks/>
          </p:cNvSpPr>
          <p:nvPr/>
        </p:nvSpPr>
        <p:spPr bwMode="auto">
          <a:xfrm>
            <a:off x="3368303" y="2613852"/>
            <a:ext cx="577818" cy="147484"/>
          </a:xfrm>
          <a:custGeom>
            <a:avLst/>
            <a:gdLst>
              <a:gd name="T0" fmla="*/ 0 w 842"/>
              <a:gd name="T1" fmla="*/ 2147483647 h 289"/>
              <a:gd name="T2" fmla="*/ 2147483647 w 842"/>
              <a:gd name="T3" fmla="*/ 2147483647 h 289"/>
              <a:gd name="T4" fmla="*/ 2147483647 w 842"/>
              <a:gd name="T5" fmla="*/ 0 h 289"/>
              <a:gd name="T6" fmla="*/ 2147483647 w 842"/>
              <a:gd name="T7" fmla="*/ 0 h 289"/>
              <a:gd name="T8" fmla="*/ 0 w 842"/>
              <a:gd name="T9" fmla="*/ 2147483647 h 2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42"/>
              <a:gd name="T16" fmla="*/ 0 h 289"/>
              <a:gd name="T17" fmla="*/ 842 w 842"/>
              <a:gd name="T18" fmla="*/ 289 h 2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42" h="289">
                <a:moveTo>
                  <a:pt x="0" y="288"/>
                </a:moveTo>
                <a:lnTo>
                  <a:pt x="841" y="288"/>
                </a:lnTo>
                <a:lnTo>
                  <a:pt x="700" y="0"/>
                </a:lnTo>
                <a:lnTo>
                  <a:pt x="140" y="0"/>
                </a:lnTo>
                <a:lnTo>
                  <a:pt x="0" y="288"/>
                </a:lnTo>
              </a:path>
            </a:pathLst>
          </a:custGeom>
          <a:solidFill>
            <a:srgbClr val="FFFFFF"/>
          </a:solidFill>
          <a:ln w="9525" cap="rnd">
            <a:solidFill>
              <a:schemeClr val="accent1"/>
            </a:solidFill>
            <a:round/>
            <a:headEnd/>
            <a:tailEnd/>
          </a:ln>
        </p:spPr>
        <p:txBody>
          <a:bodyPr lIns="136945" tIns="68473" rIns="136945" bIns="68473"/>
          <a:lstStyle/>
          <a:p>
            <a:endParaRPr lang="el-GR"/>
          </a:p>
        </p:txBody>
      </p:sp>
      <p:sp>
        <p:nvSpPr>
          <p:cNvPr id="74" name="Oval 80"/>
          <p:cNvSpPr>
            <a:spLocks noChangeArrowheads="1"/>
          </p:cNvSpPr>
          <p:nvPr/>
        </p:nvSpPr>
        <p:spPr bwMode="auto">
          <a:xfrm>
            <a:off x="3497463" y="2443681"/>
            <a:ext cx="314968" cy="242779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lIns="136945" tIns="68473" rIns="136945" bIns="68473" anchor="ctr"/>
          <a:lstStyle/>
          <a:p>
            <a:endParaRPr lang="el-GR"/>
          </a:p>
        </p:txBody>
      </p:sp>
      <p:sp>
        <p:nvSpPr>
          <p:cNvPr id="75" name="Rectangle 81"/>
          <p:cNvSpPr>
            <a:spLocks noChangeArrowheads="1"/>
          </p:cNvSpPr>
          <p:nvPr/>
        </p:nvSpPr>
        <p:spPr bwMode="auto">
          <a:xfrm>
            <a:off x="3497463" y="2494688"/>
            <a:ext cx="31496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>
            <a:spAutoFit/>
          </a:bodyPr>
          <a:lstStyle/>
          <a:p>
            <a:pPr eaLnBrk="0" hangingPunct="0"/>
            <a:r>
              <a:rPr lang="el-GR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14</a:t>
            </a:r>
            <a:endParaRPr lang="en-US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6" name="Group 92"/>
          <p:cNvGrpSpPr>
            <a:grpSpLocks/>
          </p:cNvGrpSpPr>
          <p:nvPr/>
        </p:nvGrpSpPr>
        <p:grpSpPr bwMode="auto">
          <a:xfrm>
            <a:off x="3459542" y="2097299"/>
            <a:ext cx="384233" cy="252287"/>
            <a:chOff x="4662" y="2270"/>
            <a:chExt cx="577" cy="603"/>
          </a:xfrm>
          <a:solidFill>
            <a:schemeClr val="bg1"/>
          </a:solidFill>
        </p:grpSpPr>
        <p:sp>
          <p:nvSpPr>
            <p:cNvPr id="77" name="Freeform 93"/>
            <p:cNvSpPr>
              <a:spLocks/>
            </p:cNvSpPr>
            <p:nvPr/>
          </p:nvSpPr>
          <p:spPr bwMode="auto">
            <a:xfrm>
              <a:off x="4665" y="2333"/>
              <a:ext cx="574" cy="540"/>
            </a:xfrm>
            <a:custGeom>
              <a:avLst/>
              <a:gdLst>
                <a:gd name="T0" fmla="*/ 0 w 574"/>
                <a:gd name="T1" fmla="*/ 59 h 540"/>
                <a:gd name="T2" fmla="*/ 0 w 574"/>
                <a:gd name="T3" fmla="*/ 118 h 540"/>
                <a:gd name="T4" fmla="*/ 0 w 574"/>
                <a:gd name="T5" fmla="*/ 177 h 540"/>
                <a:gd name="T6" fmla="*/ 0 w 574"/>
                <a:gd name="T7" fmla="*/ 236 h 540"/>
                <a:gd name="T8" fmla="*/ 0 w 574"/>
                <a:gd name="T9" fmla="*/ 294 h 540"/>
                <a:gd name="T10" fmla="*/ 0 w 574"/>
                <a:gd name="T11" fmla="*/ 354 h 540"/>
                <a:gd name="T12" fmla="*/ 0 w 574"/>
                <a:gd name="T13" fmla="*/ 414 h 540"/>
                <a:gd name="T14" fmla="*/ 0 w 574"/>
                <a:gd name="T15" fmla="*/ 474 h 540"/>
                <a:gd name="T16" fmla="*/ 2 w 574"/>
                <a:gd name="T17" fmla="*/ 482 h 540"/>
                <a:gd name="T18" fmla="*/ 8 w 574"/>
                <a:gd name="T19" fmla="*/ 488 h 540"/>
                <a:gd name="T20" fmla="*/ 16 w 574"/>
                <a:gd name="T21" fmla="*/ 495 h 540"/>
                <a:gd name="T22" fmla="*/ 26 w 574"/>
                <a:gd name="T23" fmla="*/ 501 h 540"/>
                <a:gd name="T24" fmla="*/ 39 w 574"/>
                <a:gd name="T25" fmla="*/ 507 h 540"/>
                <a:gd name="T26" fmla="*/ 54 w 574"/>
                <a:gd name="T27" fmla="*/ 512 h 540"/>
                <a:gd name="T28" fmla="*/ 71 w 574"/>
                <a:gd name="T29" fmla="*/ 517 h 540"/>
                <a:gd name="T30" fmla="*/ 95 w 574"/>
                <a:gd name="T31" fmla="*/ 523 h 540"/>
                <a:gd name="T32" fmla="*/ 116 w 574"/>
                <a:gd name="T33" fmla="*/ 526 h 540"/>
                <a:gd name="T34" fmla="*/ 139 w 574"/>
                <a:gd name="T35" fmla="*/ 530 h 540"/>
                <a:gd name="T36" fmla="*/ 163 w 574"/>
                <a:gd name="T37" fmla="*/ 533 h 540"/>
                <a:gd name="T38" fmla="*/ 188 w 574"/>
                <a:gd name="T39" fmla="*/ 535 h 540"/>
                <a:gd name="T40" fmla="*/ 215 w 574"/>
                <a:gd name="T41" fmla="*/ 537 h 540"/>
                <a:gd name="T42" fmla="*/ 242 w 574"/>
                <a:gd name="T43" fmla="*/ 538 h 540"/>
                <a:gd name="T44" fmla="*/ 271 w 574"/>
                <a:gd name="T45" fmla="*/ 539 h 540"/>
                <a:gd name="T46" fmla="*/ 307 w 574"/>
                <a:gd name="T47" fmla="*/ 539 h 540"/>
                <a:gd name="T48" fmla="*/ 336 w 574"/>
                <a:gd name="T49" fmla="*/ 538 h 540"/>
                <a:gd name="T50" fmla="*/ 363 w 574"/>
                <a:gd name="T51" fmla="*/ 536 h 540"/>
                <a:gd name="T52" fmla="*/ 390 w 574"/>
                <a:gd name="T53" fmla="*/ 534 h 540"/>
                <a:gd name="T54" fmla="*/ 414 w 574"/>
                <a:gd name="T55" fmla="*/ 532 h 540"/>
                <a:gd name="T56" fmla="*/ 438 w 574"/>
                <a:gd name="T57" fmla="*/ 529 h 540"/>
                <a:gd name="T58" fmla="*/ 461 w 574"/>
                <a:gd name="T59" fmla="*/ 526 h 540"/>
                <a:gd name="T60" fmla="*/ 481 w 574"/>
                <a:gd name="T61" fmla="*/ 522 h 540"/>
                <a:gd name="T62" fmla="*/ 504 w 574"/>
                <a:gd name="T63" fmla="*/ 516 h 540"/>
                <a:gd name="T64" fmla="*/ 521 w 574"/>
                <a:gd name="T65" fmla="*/ 511 h 540"/>
                <a:gd name="T66" fmla="*/ 535 w 574"/>
                <a:gd name="T67" fmla="*/ 506 h 540"/>
                <a:gd name="T68" fmla="*/ 547 w 574"/>
                <a:gd name="T69" fmla="*/ 501 h 540"/>
                <a:gd name="T70" fmla="*/ 556 w 574"/>
                <a:gd name="T71" fmla="*/ 495 h 540"/>
                <a:gd name="T72" fmla="*/ 563 w 574"/>
                <a:gd name="T73" fmla="*/ 489 h 540"/>
                <a:gd name="T74" fmla="*/ 568 w 574"/>
                <a:gd name="T75" fmla="*/ 482 h 540"/>
                <a:gd name="T76" fmla="*/ 569 w 574"/>
                <a:gd name="T77" fmla="*/ 476 h 540"/>
                <a:gd name="T78" fmla="*/ 570 w 574"/>
                <a:gd name="T79" fmla="*/ 402 h 540"/>
                <a:gd name="T80" fmla="*/ 571 w 574"/>
                <a:gd name="T81" fmla="*/ 343 h 540"/>
                <a:gd name="T82" fmla="*/ 572 w 574"/>
                <a:gd name="T83" fmla="*/ 284 h 540"/>
                <a:gd name="T84" fmla="*/ 572 w 574"/>
                <a:gd name="T85" fmla="*/ 225 h 540"/>
                <a:gd name="T86" fmla="*/ 572 w 574"/>
                <a:gd name="T87" fmla="*/ 166 h 540"/>
                <a:gd name="T88" fmla="*/ 572 w 574"/>
                <a:gd name="T89" fmla="*/ 106 h 540"/>
                <a:gd name="T90" fmla="*/ 572 w 574"/>
                <a:gd name="T91" fmla="*/ 47 h 540"/>
                <a:gd name="T92" fmla="*/ 537 w 574"/>
                <a:gd name="T93" fmla="*/ 2 h 540"/>
                <a:gd name="T94" fmla="*/ 465 w 574"/>
                <a:gd name="T95" fmla="*/ 2 h 540"/>
                <a:gd name="T96" fmla="*/ 394 w 574"/>
                <a:gd name="T97" fmla="*/ 2 h 540"/>
                <a:gd name="T98" fmla="*/ 322 w 574"/>
                <a:gd name="T99" fmla="*/ 2 h 540"/>
                <a:gd name="T100" fmla="*/ 250 w 574"/>
                <a:gd name="T101" fmla="*/ 1 h 540"/>
                <a:gd name="T102" fmla="*/ 179 w 574"/>
                <a:gd name="T103" fmla="*/ 1 h 540"/>
                <a:gd name="T104" fmla="*/ 107 w 574"/>
                <a:gd name="T105" fmla="*/ 0 h 540"/>
                <a:gd name="T106" fmla="*/ 36 w 574"/>
                <a:gd name="T107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74" h="540">
                  <a:moveTo>
                    <a:pt x="0" y="0"/>
                  </a:moveTo>
                  <a:lnTo>
                    <a:pt x="0" y="30"/>
                  </a:lnTo>
                  <a:lnTo>
                    <a:pt x="0" y="44"/>
                  </a:lnTo>
                  <a:lnTo>
                    <a:pt x="0" y="59"/>
                  </a:lnTo>
                  <a:lnTo>
                    <a:pt x="0" y="74"/>
                  </a:lnTo>
                  <a:lnTo>
                    <a:pt x="0" y="88"/>
                  </a:lnTo>
                  <a:lnTo>
                    <a:pt x="0" y="103"/>
                  </a:lnTo>
                  <a:lnTo>
                    <a:pt x="0" y="118"/>
                  </a:lnTo>
                  <a:lnTo>
                    <a:pt x="0" y="132"/>
                  </a:lnTo>
                  <a:lnTo>
                    <a:pt x="0" y="147"/>
                  </a:lnTo>
                  <a:lnTo>
                    <a:pt x="0" y="162"/>
                  </a:lnTo>
                  <a:lnTo>
                    <a:pt x="0" y="177"/>
                  </a:lnTo>
                  <a:lnTo>
                    <a:pt x="0" y="191"/>
                  </a:lnTo>
                  <a:lnTo>
                    <a:pt x="0" y="206"/>
                  </a:lnTo>
                  <a:lnTo>
                    <a:pt x="0" y="221"/>
                  </a:lnTo>
                  <a:lnTo>
                    <a:pt x="0" y="236"/>
                  </a:lnTo>
                  <a:lnTo>
                    <a:pt x="0" y="250"/>
                  </a:lnTo>
                  <a:lnTo>
                    <a:pt x="0" y="265"/>
                  </a:lnTo>
                  <a:lnTo>
                    <a:pt x="0" y="280"/>
                  </a:lnTo>
                  <a:lnTo>
                    <a:pt x="0" y="294"/>
                  </a:lnTo>
                  <a:lnTo>
                    <a:pt x="0" y="309"/>
                  </a:lnTo>
                  <a:lnTo>
                    <a:pt x="0" y="324"/>
                  </a:lnTo>
                  <a:lnTo>
                    <a:pt x="0" y="339"/>
                  </a:lnTo>
                  <a:lnTo>
                    <a:pt x="0" y="354"/>
                  </a:lnTo>
                  <a:lnTo>
                    <a:pt x="0" y="368"/>
                  </a:lnTo>
                  <a:lnTo>
                    <a:pt x="0" y="384"/>
                  </a:lnTo>
                  <a:lnTo>
                    <a:pt x="0" y="398"/>
                  </a:lnTo>
                  <a:lnTo>
                    <a:pt x="0" y="414"/>
                  </a:lnTo>
                  <a:lnTo>
                    <a:pt x="0" y="428"/>
                  </a:lnTo>
                  <a:lnTo>
                    <a:pt x="0" y="444"/>
                  </a:lnTo>
                  <a:lnTo>
                    <a:pt x="0" y="459"/>
                  </a:lnTo>
                  <a:lnTo>
                    <a:pt x="0" y="474"/>
                  </a:lnTo>
                  <a:lnTo>
                    <a:pt x="0" y="477"/>
                  </a:lnTo>
                  <a:lnTo>
                    <a:pt x="1" y="479"/>
                  </a:lnTo>
                  <a:lnTo>
                    <a:pt x="2" y="480"/>
                  </a:lnTo>
                  <a:lnTo>
                    <a:pt x="2" y="482"/>
                  </a:lnTo>
                  <a:lnTo>
                    <a:pt x="4" y="484"/>
                  </a:lnTo>
                  <a:lnTo>
                    <a:pt x="5" y="485"/>
                  </a:lnTo>
                  <a:lnTo>
                    <a:pt x="6" y="487"/>
                  </a:lnTo>
                  <a:lnTo>
                    <a:pt x="8" y="488"/>
                  </a:lnTo>
                  <a:lnTo>
                    <a:pt x="10" y="490"/>
                  </a:lnTo>
                  <a:lnTo>
                    <a:pt x="12" y="492"/>
                  </a:lnTo>
                  <a:lnTo>
                    <a:pt x="14" y="493"/>
                  </a:lnTo>
                  <a:lnTo>
                    <a:pt x="16" y="495"/>
                  </a:lnTo>
                  <a:lnTo>
                    <a:pt x="18" y="496"/>
                  </a:lnTo>
                  <a:lnTo>
                    <a:pt x="21" y="498"/>
                  </a:lnTo>
                  <a:lnTo>
                    <a:pt x="24" y="500"/>
                  </a:lnTo>
                  <a:lnTo>
                    <a:pt x="26" y="501"/>
                  </a:lnTo>
                  <a:lnTo>
                    <a:pt x="29" y="502"/>
                  </a:lnTo>
                  <a:lnTo>
                    <a:pt x="32" y="504"/>
                  </a:lnTo>
                  <a:lnTo>
                    <a:pt x="36" y="505"/>
                  </a:lnTo>
                  <a:lnTo>
                    <a:pt x="39" y="507"/>
                  </a:lnTo>
                  <a:lnTo>
                    <a:pt x="43" y="508"/>
                  </a:lnTo>
                  <a:lnTo>
                    <a:pt x="46" y="510"/>
                  </a:lnTo>
                  <a:lnTo>
                    <a:pt x="50" y="511"/>
                  </a:lnTo>
                  <a:lnTo>
                    <a:pt x="54" y="512"/>
                  </a:lnTo>
                  <a:lnTo>
                    <a:pt x="58" y="514"/>
                  </a:lnTo>
                  <a:lnTo>
                    <a:pt x="62" y="515"/>
                  </a:lnTo>
                  <a:lnTo>
                    <a:pt x="67" y="516"/>
                  </a:lnTo>
                  <a:lnTo>
                    <a:pt x="71" y="517"/>
                  </a:lnTo>
                  <a:lnTo>
                    <a:pt x="76" y="518"/>
                  </a:lnTo>
                  <a:lnTo>
                    <a:pt x="80" y="520"/>
                  </a:lnTo>
                  <a:lnTo>
                    <a:pt x="85" y="521"/>
                  </a:lnTo>
                  <a:lnTo>
                    <a:pt x="95" y="523"/>
                  </a:lnTo>
                  <a:lnTo>
                    <a:pt x="100" y="524"/>
                  </a:lnTo>
                  <a:lnTo>
                    <a:pt x="105" y="525"/>
                  </a:lnTo>
                  <a:lnTo>
                    <a:pt x="110" y="526"/>
                  </a:lnTo>
                  <a:lnTo>
                    <a:pt x="116" y="526"/>
                  </a:lnTo>
                  <a:lnTo>
                    <a:pt x="122" y="527"/>
                  </a:lnTo>
                  <a:lnTo>
                    <a:pt x="127" y="528"/>
                  </a:lnTo>
                  <a:lnTo>
                    <a:pt x="133" y="529"/>
                  </a:lnTo>
                  <a:lnTo>
                    <a:pt x="139" y="530"/>
                  </a:lnTo>
                  <a:lnTo>
                    <a:pt x="144" y="530"/>
                  </a:lnTo>
                  <a:lnTo>
                    <a:pt x="150" y="531"/>
                  </a:lnTo>
                  <a:lnTo>
                    <a:pt x="156" y="532"/>
                  </a:lnTo>
                  <a:lnTo>
                    <a:pt x="163" y="533"/>
                  </a:lnTo>
                  <a:lnTo>
                    <a:pt x="169" y="533"/>
                  </a:lnTo>
                  <a:lnTo>
                    <a:pt x="175" y="534"/>
                  </a:lnTo>
                  <a:lnTo>
                    <a:pt x="182" y="534"/>
                  </a:lnTo>
                  <a:lnTo>
                    <a:pt x="188" y="535"/>
                  </a:lnTo>
                  <a:lnTo>
                    <a:pt x="195" y="536"/>
                  </a:lnTo>
                  <a:lnTo>
                    <a:pt x="201" y="536"/>
                  </a:lnTo>
                  <a:lnTo>
                    <a:pt x="208" y="536"/>
                  </a:lnTo>
                  <a:lnTo>
                    <a:pt x="215" y="537"/>
                  </a:lnTo>
                  <a:lnTo>
                    <a:pt x="222" y="537"/>
                  </a:lnTo>
                  <a:lnTo>
                    <a:pt x="228" y="538"/>
                  </a:lnTo>
                  <a:lnTo>
                    <a:pt x="235" y="538"/>
                  </a:lnTo>
                  <a:lnTo>
                    <a:pt x="242" y="538"/>
                  </a:lnTo>
                  <a:lnTo>
                    <a:pt x="249" y="538"/>
                  </a:lnTo>
                  <a:lnTo>
                    <a:pt x="256" y="539"/>
                  </a:lnTo>
                  <a:lnTo>
                    <a:pt x="264" y="539"/>
                  </a:lnTo>
                  <a:lnTo>
                    <a:pt x="271" y="539"/>
                  </a:lnTo>
                  <a:lnTo>
                    <a:pt x="278" y="539"/>
                  </a:lnTo>
                  <a:lnTo>
                    <a:pt x="286" y="539"/>
                  </a:lnTo>
                  <a:lnTo>
                    <a:pt x="300" y="539"/>
                  </a:lnTo>
                  <a:lnTo>
                    <a:pt x="307" y="539"/>
                  </a:lnTo>
                  <a:lnTo>
                    <a:pt x="314" y="539"/>
                  </a:lnTo>
                  <a:lnTo>
                    <a:pt x="322" y="538"/>
                  </a:lnTo>
                  <a:lnTo>
                    <a:pt x="329" y="538"/>
                  </a:lnTo>
                  <a:lnTo>
                    <a:pt x="336" y="538"/>
                  </a:lnTo>
                  <a:lnTo>
                    <a:pt x="342" y="538"/>
                  </a:lnTo>
                  <a:lnTo>
                    <a:pt x="350" y="537"/>
                  </a:lnTo>
                  <a:lnTo>
                    <a:pt x="356" y="537"/>
                  </a:lnTo>
                  <a:lnTo>
                    <a:pt x="363" y="536"/>
                  </a:lnTo>
                  <a:lnTo>
                    <a:pt x="370" y="536"/>
                  </a:lnTo>
                  <a:lnTo>
                    <a:pt x="376" y="536"/>
                  </a:lnTo>
                  <a:lnTo>
                    <a:pt x="383" y="535"/>
                  </a:lnTo>
                  <a:lnTo>
                    <a:pt x="390" y="534"/>
                  </a:lnTo>
                  <a:lnTo>
                    <a:pt x="396" y="534"/>
                  </a:lnTo>
                  <a:lnTo>
                    <a:pt x="402" y="533"/>
                  </a:lnTo>
                  <a:lnTo>
                    <a:pt x="408" y="533"/>
                  </a:lnTo>
                  <a:lnTo>
                    <a:pt x="414" y="532"/>
                  </a:lnTo>
                  <a:lnTo>
                    <a:pt x="421" y="531"/>
                  </a:lnTo>
                  <a:lnTo>
                    <a:pt x="427" y="530"/>
                  </a:lnTo>
                  <a:lnTo>
                    <a:pt x="432" y="530"/>
                  </a:lnTo>
                  <a:lnTo>
                    <a:pt x="438" y="529"/>
                  </a:lnTo>
                  <a:lnTo>
                    <a:pt x="444" y="528"/>
                  </a:lnTo>
                  <a:lnTo>
                    <a:pt x="450" y="527"/>
                  </a:lnTo>
                  <a:lnTo>
                    <a:pt x="455" y="526"/>
                  </a:lnTo>
                  <a:lnTo>
                    <a:pt x="461" y="526"/>
                  </a:lnTo>
                  <a:lnTo>
                    <a:pt x="466" y="525"/>
                  </a:lnTo>
                  <a:lnTo>
                    <a:pt x="471" y="524"/>
                  </a:lnTo>
                  <a:lnTo>
                    <a:pt x="476" y="523"/>
                  </a:lnTo>
                  <a:lnTo>
                    <a:pt x="481" y="522"/>
                  </a:lnTo>
                  <a:lnTo>
                    <a:pt x="486" y="521"/>
                  </a:lnTo>
                  <a:lnTo>
                    <a:pt x="496" y="518"/>
                  </a:lnTo>
                  <a:lnTo>
                    <a:pt x="500" y="517"/>
                  </a:lnTo>
                  <a:lnTo>
                    <a:pt x="504" y="516"/>
                  </a:lnTo>
                  <a:lnTo>
                    <a:pt x="509" y="515"/>
                  </a:lnTo>
                  <a:lnTo>
                    <a:pt x="513" y="514"/>
                  </a:lnTo>
                  <a:lnTo>
                    <a:pt x="517" y="512"/>
                  </a:lnTo>
                  <a:lnTo>
                    <a:pt x="521" y="511"/>
                  </a:lnTo>
                  <a:lnTo>
                    <a:pt x="524" y="510"/>
                  </a:lnTo>
                  <a:lnTo>
                    <a:pt x="528" y="509"/>
                  </a:lnTo>
                  <a:lnTo>
                    <a:pt x="532" y="508"/>
                  </a:lnTo>
                  <a:lnTo>
                    <a:pt x="535" y="506"/>
                  </a:lnTo>
                  <a:lnTo>
                    <a:pt x="538" y="505"/>
                  </a:lnTo>
                  <a:lnTo>
                    <a:pt x="541" y="504"/>
                  </a:lnTo>
                  <a:lnTo>
                    <a:pt x="544" y="502"/>
                  </a:lnTo>
                  <a:lnTo>
                    <a:pt x="547" y="501"/>
                  </a:lnTo>
                  <a:lnTo>
                    <a:pt x="549" y="499"/>
                  </a:lnTo>
                  <a:lnTo>
                    <a:pt x="552" y="498"/>
                  </a:lnTo>
                  <a:lnTo>
                    <a:pt x="554" y="496"/>
                  </a:lnTo>
                  <a:lnTo>
                    <a:pt x="556" y="495"/>
                  </a:lnTo>
                  <a:lnTo>
                    <a:pt x="558" y="493"/>
                  </a:lnTo>
                  <a:lnTo>
                    <a:pt x="560" y="492"/>
                  </a:lnTo>
                  <a:lnTo>
                    <a:pt x="562" y="490"/>
                  </a:lnTo>
                  <a:lnTo>
                    <a:pt x="563" y="489"/>
                  </a:lnTo>
                  <a:lnTo>
                    <a:pt x="564" y="487"/>
                  </a:lnTo>
                  <a:lnTo>
                    <a:pt x="566" y="486"/>
                  </a:lnTo>
                  <a:lnTo>
                    <a:pt x="567" y="484"/>
                  </a:lnTo>
                  <a:lnTo>
                    <a:pt x="568" y="482"/>
                  </a:lnTo>
                  <a:lnTo>
                    <a:pt x="568" y="481"/>
                  </a:lnTo>
                  <a:lnTo>
                    <a:pt x="569" y="479"/>
                  </a:lnTo>
                  <a:lnTo>
                    <a:pt x="569" y="478"/>
                  </a:lnTo>
                  <a:lnTo>
                    <a:pt x="569" y="476"/>
                  </a:lnTo>
                  <a:lnTo>
                    <a:pt x="570" y="446"/>
                  </a:lnTo>
                  <a:lnTo>
                    <a:pt x="570" y="432"/>
                  </a:lnTo>
                  <a:lnTo>
                    <a:pt x="570" y="417"/>
                  </a:lnTo>
                  <a:lnTo>
                    <a:pt x="570" y="402"/>
                  </a:lnTo>
                  <a:lnTo>
                    <a:pt x="571" y="388"/>
                  </a:lnTo>
                  <a:lnTo>
                    <a:pt x="571" y="373"/>
                  </a:lnTo>
                  <a:lnTo>
                    <a:pt x="571" y="358"/>
                  </a:lnTo>
                  <a:lnTo>
                    <a:pt x="571" y="343"/>
                  </a:lnTo>
                  <a:lnTo>
                    <a:pt x="572" y="328"/>
                  </a:lnTo>
                  <a:lnTo>
                    <a:pt x="572" y="314"/>
                  </a:lnTo>
                  <a:lnTo>
                    <a:pt x="572" y="299"/>
                  </a:lnTo>
                  <a:lnTo>
                    <a:pt x="572" y="284"/>
                  </a:lnTo>
                  <a:lnTo>
                    <a:pt x="572" y="269"/>
                  </a:lnTo>
                  <a:lnTo>
                    <a:pt x="572" y="254"/>
                  </a:lnTo>
                  <a:lnTo>
                    <a:pt x="572" y="240"/>
                  </a:lnTo>
                  <a:lnTo>
                    <a:pt x="572" y="225"/>
                  </a:lnTo>
                  <a:lnTo>
                    <a:pt x="572" y="210"/>
                  </a:lnTo>
                  <a:lnTo>
                    <a:pt x="572" y="195"/>
                  </a:lnTo>
                  <a:lnTo>
                    <a:pt x="572" y="180"/>
                  </a:lnTo>
                  <a:lnTo>
                    <a:pt x="572" y="166"/>
                  </a:lnTo>
                  <a:lnTo>
                    <a:pt x="572" y="151"/>
                  </a:lnTo>
                  <a:lnTo>
                    <a:pt x="572" y="136"/>
                  </a:lnTo>
                  <a:lnTo>
                    <a:pt x="572" y="121"/>
                  </a:lnTo>
                  <a:lnTo>
                    <a:pt x="572" y="106"/>
                  </a:lnTo>
                  <a:lnTo>
                    <a:pt x="572" y="92"/>
                  </a:lnTo>
                  <a:lnTo>
                    <a:pt x="572" y="77"/>
                  </a:lnTo>
                  <a:lnTo>
                    <a:pt x="572" y="62"/>
                  </a:lnTo>
                  <a:lnTo>
                    <a:pt x="572" y="47"/>
                  </a:lnTo>
                  <a:lnTo>
                    <a:pt x="572" y="32"/>
                  </a:lnTo>
                  <a:lnTo>
                    <a:pt x="572" y="18"/>
                  </a:lnTo>
                  <a:lnTo>
                    <a:pt x="573" y="3"/>
                  </a:lnTo>
                  <a:lnTo>
                    <a:pt x="537" y="2"/>
                  </a:lnTo>
                  <a:lnTo>
                    <a:pt x="519" y="2"/>
                  </a:lnTo>
                  <a:lnTo>
                    <a:pt x="501" y="2"/>
                  </a:lnTo>
                  <a:lnTo>
                    <a:pt x="483" y="2"/>
                  </a:lnTo>
                  <a:lnTo>
                    <a:pt x="465" y="2"/>
                  </a:lnTo>
                  <a:lnTo>
                    <a:pt x="447" y="2"/>
                  </a:lnTo>
                  <a:lnTo>
                    <a:pt x="429" y="2"/>
                  </a:lnTo>
                  <a:lnTo>
                    <a:pt x="411" y="2"/>
                  </a:lnTo>
                  <a:lnTo>
                    <a:pt x="394" y="2"/>
                  </a:lnTo>
                  <a:lnTo>
                    <a:pt x="376" y="2"/>
                  </a:lnTo>
                  <a:lnTo>
                    <a:pt x="358" y="2"/>
                  </a:lnTo>
                  <a:lnTo>
                    <a:pt x="340" y="2"/>
                  </a:lnTo>
                  <a:lnTo>
                    <a:pt x="322" y="2"/>
                  </a:lnTo>
                  <a:lnTo>
                    <a:pt x="304" y="2"/>
                  </a:lnTo>
                  <a:lnTo>
                    <a:pt x="286" y="1"/>
                  </a:lnTo>
                  <a:lnTo>
                    <a:pt x="268" y="1"/>
                  </a:lnTo>
                  <a:lnTo>
                    <a:pt x="250" y="1"/>
                  </a:lnTo>
                  <a:lnTo>
                    <a:pt x="232" y="1"/>
                  </a:lnTo>
                  <a:lnTo>
                    <a:pt x="214" y="1"/>
                  </a:lnTo>
                  <a:lnTo>
                    <a:pt x="197" y="1"/>
                  </a:lnTo>
                  <a:lnTo>
                    <a:pt x="179" y="1"/>
                  </a:lnTo>
                  <a:lnTo>
                    <a:pt x="161" y="1"/>
                  </a:lnTo>
                  <a:lnTo>
                    <a:pt x="143" y="1"/>
                  </a:lnTo>
                  <a:lnTo>
                    <a:pt x="125" y="0"/>
                  </a:lnTo>
                  <a:lnTo>
                    <a:pt x="107" y="0"/>
                  </a:lnTo>
                  <a:lnTo>
                    <a:pt x="90" y="0"/>
                  </a:lnTo>
                  <a:lnTo>
                    <a:pt x="72" y="0"/>
                  </a:lnTo>
                  <a:lnTo>
                    <a:pt x="54" y="0"/>
                  </a:lnTo>
                  <a:lnTo>
                    <a:pt x="36" y="0"/>
                  </a:lnTo>
                  <a:lnTo>
                    <a:pt x="18" y="0"/>
                  </a:lnTo>
                  <a:lnTo>
                    <a:pt x="0" y="0"/>
                  </a:lnTo>
                </a:path>
              </a:pathLst>
            </a:custGeom>
            <a:grpFill/>
            <a:ln w="9525" cap="rnd" cmpd="sng">
              <a:solidFill>
                <a:schemeClr val="accent1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0"/>
              </a:endParaRPr>
            </a:p>
          </p:txBody>
        </p:sp>
        <p:sp>
          <p:nvSpPr>
            <p:cNvPr id="78" name="Freeform 94"/>
            <p:cNvSpPr>
              <a:spLocks/>
            </p:cNvSpPr>
            <p:nvPr/>
          </p:nvSpPr>
          <p:spPr bwMode="auto">
            <a:xfrm>
              <a:off x="4662" y="2270"/>
              <a:ext cx="573" cy="127"/>
            </a:xfrm>
            <a:custGeom>
              <a:avLst/>
              <a:gdLst>
                <a:gd name="T0" fmla="*/ 315 w 573"/>
                <a:gd name="T1" fmla="*/ 125 h 127"/>
                <a:gd name="T2" fmla="*/ 344 w 573"/>
                <a:gd name="T3" fmla="*/ 124 h 127"/>
                <a:gd name="T4" fmla="*/ 371 w 573"/>
                <a:gd name="T5" fmla="*/ 123 h 127"/>
                <a:gd name="T6" fmla="*/ 397 w 573"/>
                <a:gd name="T7" fmla="*/ 121 h 127"/>
                <a:gd name="T8" fmla="*/ 422 w 573"/>
                <a:gd name="T9" fmla="*/ 118 h 127"/>
                <a:gd name="T10" fmla="*/ 446 w 573"/>
                <a:gd name="T11" fmla="*/ 115 h 127"/>
                <a:gd name="T12" fmla="*/ 468 w 573"/>
                <a:gd name="T13" fmla="*/ 111 h 127"/>
                <a:gd name="T14" fmla="*/ 488 w 573"/>
                <a:gd name="T15" fmla="*/ 107 h 127"/>
                <a:gd name="T16" fmla="*/ 511 w 573"/>
                <a:gd name="T17" fmla="*/ 101 h 127"/>
                <a:gd name="T18" fmla="*/ 527 w 573"/>
                <a:gd name="T19" fmla="*/ 97 h 127"/>
                <a:gd name="T20" fmla="*/ 541 w 573"/>
                <a:gd name="T21" fmla="*/ 91 h 127"/>
                <a:gd name="T22" fmla="*/ 552 w 573"/>
                <a:gd name="T23" fmla="*/ 86 h 127"/>
                <a:gd name="T24" fmla="*/ 561 w 573"/>
                <a:gd name="T25" fmla="*/ 80 h 127"/>
                <a:gd name="T26" fmla="*/ 567 w 573"/>
                <a:gd name="T27" fmla="*/ 74 h 127"/>
                <a:gd name="T28" fmla="*/ 571 w 573"/>
                <a:gd name="T29" fmla="*/ 67 h 127"/>
                <a:gd name="T30" fmla="*/ 572 w 573"/>
                <a:gd name="T31" fmla="*/ 59 h 127"/>
                <a:gd name="T32" fmla="*/ 569 w 573"/>
                <a:gd name="T33" fmla="*/ 53 h 127"/>
                <a:gd name="T34" fmla="*/ 563 w 573"/>
                <a:gd name="T35" fmla="*/ 47 h 127"/>
                <a:gd name="T36" fmla="*/ 555 w 573"/>
                <a:gd name="T37" fmla="*/ 41 h 127"/>
                <a:gd name="T38" fmla="*/ 544 w 573"/>
                <a:gd name="T39" fmla="*/ 35 h 127"/>
                <a:gd name="T40" fmla="*/ 531 w 573"/>
                <a:gd name="T41" fmla="*/ 30 h 127"/>
                <a:gd name="T42" fmla="*/ 515 w 573"/>
                <a:gd name="T43" fmla="*/ 25 h 127"/>
                <a:gd name="T44" fmla="*/ 497 w 573"/>
                <a:gd name="T45" fmla="*/ 20 h 127"/>
                <a:gd name="T46" fmla="*/ 473 w 573"/>
                <a:gd name="T47" fmla="*/ 15 h 127"/>
                <a:gd name="T48" fmla="*/ 451 w 573"/>
                <a:gd name="T49" fmla="*/ 11 h 127"/>
                <a:gd name="T50" fmla="*/ 428 w 573"/>
                <a:gd name="T51" fmla="*/ 8 h 127"/>
                <a:gd name="T52" fmla="*/ 404 w 573"/>
                <a:gd name="T53" fmla="*/ 5 h 127"/>
                <a:gd name="T54" fmla="*/ 378 w 573"/>
                <a:gd name="T55" fmla="*/ 3 h 127"/>
                <a:gd name="T56" fmla="*/ 351 w 573"/>
                <a:gd name="T57" fmla="*/ 1 h 127"/>
                <a:gd name="T58" fmla="*/ 323 w 573"/>
                <a:gd name="T59" fmla="*/ 0 h 127"/>
                <a:gd name="T60" fmla="*/ 293 w 573"/>
                <a:gd name="T61" fmla="*/ 0 h 127"/>
                <a:gd name="T62" fmla="*/ 257 w 573"/>
                <a:gd name="T63" fmla="*/ 0 h 127"/>
                <a:gd name="T64" fmla="*/ 229 w 573"/>
                <a:gd name="T65" fmla="*/ 1 h 127"/>
                <a:gd name="T66" fmla="*/ 201 w 573"/>
                <a:gd name="T67" fmla="*/ 3 h 127"/>
                <a:gd name="T68" fmla="*/ 175 w 573"/>
                <a:gd name="T69" fmla="*/ 5 h 127"/>
                <a:gd name="T70" fmla="*/ 150 w 573"/>
                <a:gd name="T71" fmla="*/ 7 h 127"/>
                <a:gd name="T72" fmla="*/ 126 w 573"/>
                <a:gd name="T73" fmla="*/ 11 h 127"/>
                <a:gd name="T74" fmla="*/ 104 w 573"/>
                <a:gd name="T75" fmla="*/ 14 h 127"/>
                <a:gd name="T76" fmla="*/ 84 w 573"/>
                <a:gd name="T77" fmla="*/ 18 h 127"/>
                <a:gd name="T78" fmla="*/ 61 w 573"/>
                <a:gd name="T79" fmla="*/ 24 h 127"/>
                <a:gd name="T80" fmla="*/ 45 w 573"/>
                <a:gd name="T81" fmla="*/ 29 h 127"/>
                <a:gd name="T82" fmla="*/ 31 w 573"/>
                <a:gd name="T83" fmla="*/ 34 h 127"/>
                <a:gd name="T84" fmla="*/ 20 w 573"/>
                <a:gd name="T85" fmla="*/ 40 h 127"/>
                <a:gd name="T86" fmla="*/ 11 w 573"/>
                <a:gd name="T87" fmla="*/ 46 h 127"/>
                <a:gd name="T88" fmla="*/ 5 w 573"/>
                <a:gd name="T89" fmla="*/ 52 h 127"/>
                <a:gd name="T90" fmla="*/ 1 w 573"/>
                <a:gd name="T91" fmla="*/ 58 h 127"/>
                <a:gd name="T92" fmla="*/ 0 w 573"/>
                <a:gd name="T93" fmla="*/ 66 h 127"/>
                <a:gd name="T94" fmla="*/ 3 w 573"/>
                <a:gd name="T95" fmla="*/ 72 h 127"/>
                <a:gd name="T96" fmla="*/ 9 w 573"/>
                <a:gd name="T97" fmla="*/ 79 h 127"/>
                <a:gd name="T98" fmla="*/ 17 w 573"/>
                <a:gd name="T99" fmla="*/ 84 h 127"/>
                <a:gd name="T100" fmla="*/ 28 w 573"/>
                <a:gd name="T101" fmla="*/ 90 h 127"/>
                <a:gd name="T102" fmla="*/ 41 w 573"/>
                <a:gd name="T103" fmla="*/ 95 h 127"/>
                <a:gd name="T104" fmla="*/ 57 w 573"/>
                <a:gd name="T105" fmla="*/ 101 h 127"/>
                <a:gd name="T106" fmla="*/ 74 w 573"/>
                <a:gd name="T107" fmla="*/ 105 h 127"/>
                <a:gd name="T108" fmla="*/ 99 w 573"/>
                <a:gd name="T109" fmla="*/ 110 h 127"/>
                <a:gd name="T110" fmla="*/ 120 w 573"/>
                <a:gd name="T111" fmla="*/ 114 h 127"/>
                <a:gd name="T112" fmla="*/ 144 w 573"/>
                <a:gd name="T113" fmla="*/ 117 h 127"/>
                <a:gd name="T114" fmla="*/ 168 w 573"/>
                <a:gd name="T115" fmla="*/ 120 h 127"/>
                <a:gd name="T116" fmla="*/ 194 w 573"/>
                <a:gd name="T117" fmla="*/ 122 h 127"/>
                <a:gd name="T118" fmla="*/ 221 w 573"/>
                <a:gd name="T119" fmla="*/ 124 h 127"/>
                <a:gd name="T120" fmla="*/ 250 w 573"/>
                <a:gd name="T121" fmla="*/ 125 h 127"/>
                <a:gd name="T122" fmla="*/ 279 w 573"/>
                <a:gd name="T123" fmla="*/ 125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3" h="127">
                  <a:moveTo>
                    <a:pt x="286" y="126"/>
                  </a:moveTo>
                  <a:lnTo>
                    <a:pt x="301" y="125"/>
                  </a:lnTo>
                  <a:lnTo>
                    <a:pt x="308" y="125"/>
                  </a:lnTo>
                  <a:lnTo>
                    <a:pt x="315" y="125"/>
                  </a:lnTo>
                  <a:lnTo>
                    <a:pt x="323" y="125"/>
                  </a:lnTo>
                  <a:lnTo>
                    <a:pt x="330" y="125"/>
                  </a:lnTo>
                  <a:lnTo>
                    <a:pt x="337" y="125"/>
                  </a:lnTo>
                  <a:lnTo>
                    <a:pt x="344" y="124"/>
                  </a:lnTo>
                  <a:lnTo>
                    <a:pt x="351" y="124"/>
                  </a:lnTo>
                  <a:lnTo>
                    <a:pt x="357" y="123"/>
                  </a:lnTo>
                  <a:lnTo>
                    <a:pt x="364" y="123"/>
                  </a:lnTo>
                  <a:lnTo>
                    <a:pt x="371" y="123"/>
                  </a:lnTo>
                  <a:lnTo>
                    <a:pt x="378" y="122"/>
                  </a:lnTo>
                  <a:lnTo>
                    <a:pt x="384" y="122"/>
                  </a:lnTo>
                  <a:lnTo>
                    <a:pt x="391" y="121"/>
                  </a:lnTo>
                  <a:lnTo>
                    <a:pt x="397" y="121"/>
                  </a:lnTo>
                  <a:lnTo>
                    <a:pt x="404" y="120"/>
                  </a:lnTo>
                  <a:lnTo>
                    <a:pt x="410" y="119"/>
                  </a:lnTo>
                  <a:lnTo>
                    <a:pt x="416" y="119"/>
                  </a:lnTo>
                  <a:lnTo>
                    <a:pt x="422" y="118"/>
                  </a:lnTo>
                  <a:lnTo>
                    <a:pt x="428" y="117"/>
                  </a:lnTo>
                  <a:lnTo>
                    <a:pt x="434" y="117"/>
                  </a:lnTo>
                  <a:lnTo>
                    <a:pt x="440" y="116"/>
                  </a:lnTo>
                  <a:lnTo>
                    <a:pt x="446" y="115"/>
                  </a:lnTo>
                  <a:lnTo>
                    <a:pt x="451" y="114"/>
                  </a:lnTo>
                  <a:lnTo>
                    <a:pt x="457" y="113"/>
                  </a:lnTo>
                  <a:lnTo>
                    <a:pt x="462" y="112"/>
                  </a:lnTo>
                  <a:lnTo>
                    <a:pt x="468" y="111"/>
                  </a:lnTo>
                  <a:lnTo>
                    <a:pt x="473" y="110"/>
                  </a:lnTo>
                  <a:lnTo>
                    <a:pt x="478" y="109"/>
                  </a:lnTo>
                  <a:lnTo>
                    <a:pt x="483" y="108"/>
                  </a:lnTo>
                  <a:lnTo>
                    <a:pt x="488" y="107"/>
                  </a:lnTo>
                  <a:lnTo>
                    <a:pt x="497" y="105"/>
                  </a:lnTo>
                  <a:lnTo>
                    <a:pt x="502" y="104"/>
                  </a:lnTo>
                  <a:lnTo>
                    <a:pt x="507" y="103"/>
                  </a:lnTo>
                  <a:lnTo>
                    <a:pt x="511" y="101"/>
                  </a:lnTo>
                  <a:lnTo>
                    <a:pt x="515" y="101"/>
                  </a:lnTo>
                  <a:lnTo>
                    <a:pt x="519" y="99"/>
                  </a:lnTo>
                  <a:lnTo>
                    <a:pt x="523" y="98"/>
                  </a:lnTo>
                  <a:lnTo>
                    <a:pt x="527" y="97"/>
                  </a:lnTo>
                  <a:lnTo>
                    <a:pt x="531" y="95"/>
                  </a:lnTo>
                  <a:lnTo>
                    <a:pt x="534" y="94"/>
                  </a:lnTo>
                  <a:lnTo>
                    <a:pt x="537" y="93"/>
                  </a:lnTo>
                  <a:lnTo>
                    <a:pt x="541" y="91"/>
                  </a:lnTo>
                  <a:lnTo>
                    <a:pt x="544" y="90"/>
                  </a:lnTo>
                  <a:lnTo>
                    <a:pt x="547" y="89"/>
                  </a:lnTo>
                  <a:lnTo>
                    <a:pt x="549" y="87"/>
                  </a:lnTo>
                  <a:lnTo>
                    <a:pt x="552" y="86"/>
                  </a:lnTo>
                  <a:lnTo>
                    <a:pt x="555" y="84"/>
                  </a:lnTo>
                  <a:lnTo>
                    <a:pt x="557" y="83"/>
                  </a:lnTo>
                  <a:lnTo>
                    <a:pt x="559" y="81"/>
                  </a:lnTo>
                  <a:lnTo>
                    <a:pt x="561" y="80"/>
                  </a:lnTo>
                  <a:lnTo>
                    <a:pt x="563" y="79"/>
                  </a:lnTo>
                  <a:lnTo>
                    <a:pt x="565" y="77"/>
                  </a:lnTo>
                  <a:lnTo>
                    <a:pt x="566" y="75"/>
                  </a:lnTo>
                  <a:lnTo>
                    <a:pt x="567" y="74"/>
                  </a:lnTo>
                  <a:lnTo>
                    <a:pt x="569" y="72"/>
                  </a:lnTo>
                  <a:lnTo>
                    <a:pt x="570" y="71"/>
                  </a:lnTo>
                  <a:lnTo>
                    <a:pt x="571" y="69"/>
                  </a:lnTo>
                  <a:lnTo>
                    <a:pt x="571" y="67"/>
                  </a:lnTo>
                  <a:lnTo>
                    <a:pt x="572" y="66"/>
                  </a:lnTo>
                  <a:lnTo>
                    <a:pt x="572" y="64"/>
                  </a:lnTo>
                  <a:lnTo>
                    <a:pt x="572" y="63"/>
                  </a:lnTo>
                  <a:lnTo>
                    <a:pt x="572" y="59"/>
                  </a:lnTo>
                  <a:lnTo>
                    <a:pt x="571" y="58"/>
                  </a:lnTo>
                  <a:lnTo>
                    <a:pt x="571" y="57"/>
                  </a:lnTo>
                  <a:lnTo>
                    <a:pt x="570" y="55"/>
                  </a:lnTo>
                  <a:lnTo>
                    <a:pt x="569" y="53"/>
                  </a:lnTo>
                  <a:lnTo>
                    <a:pt x="567" y="52"/>
                  </a:lnTo>
                  <a:lnTo>
                    <a:pt x="566" y="50"/>
                  </a:lnTo>
                  <a:lnTo>
                    <a:pt x="565" y="49"/>
                  </a:lnTo>
                  <a:lnTo>
                    <a:pt x="563" y="47"/>
                  </a:lnTo>
                  <a:lnTo>
                    <a:pt x="561" y="46"/>
                  </a:lnTo>
                  <a:lnTo>
                    <a:pt x="559" y="44"/>
                  </a:lnTo>
                  <a:lnTo>
                    <a:pt x="557" y="43"/>
                  </a:lnTo>
                  <a:lnTo>
                    <a:pt x="555" y="41"/>
                  </a:lnTo>
                  <a:lnTo>
                    <a:pt x="552" y="40"/>
                  </a:lnTo>
                  <a:lnTo>
                    <a:pt x="549" y="38"/>
                  </a:lnTo>
                  <a:lnTo>
                    <a:pt x="547" y="37"/>
                  </a:lnTo>
                  <a:lnTo>
                    <a:pt x="544" y="35"/>
                  </a:lnTo>
                  <a:lnTo>
                    <a:pt x="541" y="34"/>
                  </a:lnTo>
                  <a:lnTo>
                    <a:pt x="537" y="33"/>
                  </a:lnTo>
                  <a:lnTo>
                    <a:pt x="534" y="31"/>
                  </a:lnTo>
                  <a:lnTo>
                    <a:pt x="531" y="30"/>
                  </a:lnTo>
                  <a:lnTo>
                    <a:pt x="527" y="29"/>
                  </a:lnTo>
                  <a:lnTo>
                    <a:pt x="523" y="27"/>
                  </a:lnTo>
                  <a:lnTo>
                    <a:pt x="519" y="26"/>
                  </a:lnTo>
                  <a:lnTo>
                    <a:pt x="515" y="25"/>
                  </a:lnTo>
                  <a:lnTo>
                    <a:pt x="511" y="24"/>
                  </a:lnTo>
                  <a:lnTo>
                    <a:pt x="507" y="23"/>
                  </a:lnTo>
                  <a:lnTo>
                    <a:pt x="502" y="21"/>
                  </a:lnTo>
                  <a:lnTo>
                    <a:pt x="497" y="20"/>
                  </a:lnTo>
                  <a:lnTo>
                    <a:pt x="493" y="19"/>
                  </a:lnTo>
                  <a:lnTo>
                    <a:pt x="488" y="18"/>
                  </a:lnTo>
                  <a:lnTo>
                    <a:pt x="478" y="16"/>
                  </a:lnTo>
                  <a:lnTo>
                    <a:pt x="473" y="15"/>
                  </a:lnTo>
                  <a:lnTo>
                    <a:pt x="468" y="14"/>
                  </a:lnTo>
                  <a:lnTo>
                    <a:pt x="462" y="13"/>
                  </a:lnTo>
                  <a:lnTo>
                    <a:pt x="457" y="12"/>
                  </a:lnTo>
                  <a:lnTo>
                    <a:pt x="451" y="11"/>
                  </a:lnTo>
                  <a:lnTo>
                    <a:pt x="446" y="11"/>
                  </a:lnTo>
                  <a:lnTo>
                    <a:pt x="440" y="9"/>
                  </a:lnTo>
                  <a:lnTo>
                    <a:pt x="434" y="9"/>
                  </a:lnTo>
                  <a:lnTo>
                    <a:pt x="428" y="8"/>
                  </a:lnTo>
                  <a:lnTo>
                    <a:pt x="422" y="7"/>
                  </a:lnTo>
                  <a:lnTo>
                    <a:pt x="416" y="7"/>
                  </a:lnTo>
                  <a:lnTo>
                    <a:pt x="410" y="6"/>
                  </a:lnTo>
                  <a:lnTo>
                    <a:pt x="404" y="5"/>
                  </a:lnTo>
                  <a:lnTo>
                    <a:pt x="397" y="5"/>
                  </a:lnTo>
                  <a:lnTo>
                    <a:pt x="391" y="4"/>
                  </a:lnTo>
                  <a:lnTo>
                    <a:pt x="384" y="3"/>
                  </a:lnTo>
                  <a:lnTo>
                    <a:pt x="378" y="3"/>
                  </a:lnTo>
                  <a:lnTo>
                    <a:pt x="371" y="3"/>
                  </a:lnTo>
                  <a:lnTo>
                    <a:pt x="364" y="2"/>
                  </a:lnTo>
                  <a:lnTo>
                    <a:pt x="357" y="1"/>
                  </a:lnTo>
                  <a:lnTo>
                    <a:pt x="351" y="1"/>
                  </a:lnTo>
                  <a:lnTo>
                    <a:pt x="344" y="1"/>
                  </a:lnTo>
                  <a:lnTo>
                    <a:pt x="337" y="1"/>
                  </a:lnTo>
                  <a:lnTo>
                    <a:pt x="330" y="0"/>
                  </a:lnTo>
                  <a:lnTo>
                    <a:pt x="323" y="0"/>
                  </a:lnTo>
                  <a:lnTo>
                    <a:pt x="315" y="0"/>
                  </a:lnTo>
                  <a:lnTo>
                    <a:pt x="308" y="0"/>
                  </a:lnTo>
                  <a:lnTo>
                    <a:pt x="301" y="0"/>
                  </a:lnTo>
                  <a:lnTo>
                    <a:pt x="293" y="0"/>
                  </a:lnTo>
                  <a:lnTo>
                    <a:pt x="286" y="0"/>
                  </a:lnTo>
                  <a:lnTo>
                    <a:pt x="271" y="0"/>
                  </a:lnTo>
                  <a:lnTo>
                    <a:pt x="264" y="0"/>
                  </a:lnTo>
                  <a:lnTo>
                    <a:pt x="257" y="0"/>
                  </a:lnTo>
                  <a:lnTo>
                    <a:pt x="250" y="0"/>
                  </a:lnTo>
                  <a:lnTo>
                    <a:pt x="243" y="0"/>
                  </a:lnTo>
                  <a:lnTo>
                    <a:pt x="235" y="1"/>
                  </a:lnTo>
                  <a:lnTo>
                    <a:pt x="229" y="1"/>
                  </a:lnTo>
                  <a:lnTo>
                    <a:pt x="221" y="1"/>
                  </a:lnTo>
                  <a:lnTo>
                    <a:pt x="215" y="1"/>
                  </a:lnTo>
                  <a:lnTo>
                    <a:pt x="208" y="2"/>
                  </a:lnTo>
                  <a:lnTo>
                    <a:pt x="201" y="3"/>
                  </a:lnTo>
                  <a:lnTo>
                    <a:pt x="194" y="3"/>
                  </a:lnTo>
                  <a:lnTo>
                    <a:pt x="188" y="3"/>
                  </a:lnTo>
                  <a:lnTo>
                    <a:pt x="181" y="4"/>
                  </a:lnTo>
                  <a:lnTo>
                    <a:pt x="175" y="5"/>
                  </a:lnTo>
                  <a:lnTo>
                    <a:pt x="168" y="5"/>
                  </a:lnTo>
                  <a:lnTo>
                    <a:pt x="162" y="6"/>
                  </a:lnTo>
                  <a:lnTo>
                    <a:pt x="156" y="7"/>
                  </a:lnTo>
                  <a:lnTo>
                    <a:pt x="150" y="7"/>
                  </a:lnTo>
                  <a:lnTo>
                    <a:pt x="144" y="8"/>
                  </a:lnTo>
                  <a:lnTo>
                    <a:pt x="138" y="9"/>
                  </a:lnTo>
                  <a:lnTo>
                    <a:pt x="132" y="9"/>
                  </a:lnTo>
                  <a:lnTo>
                    <a:pt x="126" y="11"/>
                  </a:lnTo>
                  <a:lnTo>
                    <a:pt x="120" y="11"/>
                  </a:lnTo>
                  <a:lnTo>
                    <a:pt x="115" y="12"/>
                  </a:lnTo>
                  <a:lnTo>
                    <a:pt x="109" y="13"/>
                  </a:lnTo>
                  <a:lnTo>
                    <a:pt x="104" y="14"/>
                  </a:lnTo>
                  <a:lnTo>
                    <a:pt x="99" y="15"/>
                  </a:lnTo>
                  <a:lnTo>
                    <a:pt x="93" y="16"/>
                  </a:lnTo>
                  <a:lnTo>
                    <a:pt x="89" y="17"/>
                  </a:lnTo>
                  <a:lnTo>
                    <a:pt x="84" y="18"/>
                  </a:lnTo>
                  <a:lnTo>
                    <a:pt x="74" y="20"/>
                  </a:lnTo>
                  <a:lnTo>
                    <a:pt x="70" y="21"/>
                  </a:lnTo>
                  <a:lnTo>
                    <a:pt x="65" y="23"/>
                  </a:lnTo>
                  <a:lnTo>
                    <a:pt x="61" y="24"/>
                  </a:lnTo>
                  <a:lnTo>
                    <a:pt x="57" y="25"/>
                  </a:lnTo>
                  <a:lnTo>
                    <a:pt x="53" y="26"/>
                  </a:lnTo>
                  <a:lnTo>
                    <a:pt x="49" y="27"/>
                  </a:lnTo>
                  <a:lnTo>
                    <a:pt x="45" y="29"/>
                  </a:lnTo>
                  <a:lnTo>
                    <a:pt x="41" y="30"/>
                  </a:lnTo>
                  <a:lnTo>
                    <a:pt x="38" y="31"/>
                  </a:lnTo>
                  <a:lnTo>
                    <a:pt x="35" y="33"/>
                  </a:lnTo>
                  <a:lnTo>
                    <a:pt x="31" y="34"/>
                  </a:lnTo>
                  <a:lnTo>
                    <a:pt x="28" y="35"/>
                  </a:lnTo>
                  <a:lnTo>
                    <a:pt x="25" y="37"/>
                  </a:lnTo>
                  <a:lnTo>
                    <a:pt x="23" y="38"/>
                  </a:lnTo>
                  <a:lnTo>
                    <a:pt x="20" y="40"/>
                  </a:lnTo>
                  <a:lnTo>
                    <a:pt x="17" y="41"/>
                  </a:lnTo>
                  <a:lnTo>
                    <a:pt x="15" y="43"/>
                  </a:lnTo>
                  <a:lnTo>
                    <a:pt x="13" y="44"/>
                  </a:lnTo>
                  <a:lnTo>
                    <a:pt x="11" y="46"/>
                  </a:lnTo>
                  <a:lnTo>
                    <a:pt x="9" y="47"/>
                  </a:lnTo>
                  <a:lnTo>
                    <a:pt x="7" y="49"/>
                  </a:lnTo>
                  <a:lnTo>
                    <a:pt x="6" y="50"/>
                  </a:lnTo>
                  <a:lnTo>
                    <a:pt x="5" y="52"/>
                  </a:lnTo>
                  <a:lnTo>
                    <a:pt x="3" y="53"/>
                  </a:lnTo>
                  <a:lnTo>
                    <a:pt x="2" y="55"/>
                  </a:lnTo>
                  <a:lnTo>
                    <a:pt x="1" y="57"/>
                  </a:lnTo>
                  <a:lnTo>
                    <a:pt x="1" y="58"/>
                  </a:lnTo>
                  <a:lnTo>
                    <a:pt x="0" y="59"/>
                  </a:lnTo>
                  <a:lnTo>
                    <a:pt x="0" y="61"/>
                  </a:lnTo>
                  <a:lnTo>
                    <a:pt x="0" y="63"/>
                  </a:lnTo>
                  <a:lnTo>
                    <a:pt x="0" y="66"/>
                  </a:lnTo>
                  <a:lnTo>
                    <a:pt x="1" y="67"/>
                  </a:lnTo>
                  <a:lnTo>
                    <a:pt x="1" y="69"/>
                  </a:lnTo>
                  <a:lnTo>
                    <a:pt x="2" y="71"/>
                  </a:lnTo>
                  <a:lnTo>
                    <a:pt x="3" y="72"/>
                  </a:lnTo>
                  <a:lnTo>
                    <a:pt x="5" y="74"/>
                  </a:lnTo>
                  <a:lnTo>
                    <a:pt x="6" y="75"/>
                  </a:lnTo>
                  <a:lnTo>
                    <a:pt x="7" y="77"/>
                  </a:lnTo>
                  <a:lnTo>
                    <a:pt x="9" y="79"/>
                  </a:lnTo>
                  <a:lnTo>
                    <a:pt x="11" y="80"/>
                  </a:lnTo>
                  <a:lnTo>
                    <a:pt x="13" y="81"/>
                  </a:lnTo>
                  <a:lnTo>
                    <a:pt x="15" y="83"/>
                  </a:lnTo>
                  <a:lnTo>
                    <a:pt x="17" y="84"/>
                  </a:lnTo>
                  <a:lnTo>
                    <a:pt x="20" y="86"/>
                  </a:lnTo>
                  <a:lnTo>
                    <a:pt x="23" y="87"/>
                  </a:lnTo>
                  <a:lnTo>
                    <a:pt x="25" y="89"/>
                  </a:lnTo>
                  <a:lnTo>
                    <a:pt x="28" y="90"/>
                  </a:lnTo>
                  <a:lnTo>
                    <a:pt x="31" y="91"/>
                  </a:lnTo>
                  <a:lnTo>
                    <a:pt x="35" y="93"/>
                  </a:lnTo>
                  <a:lnTo>
                    <a:pt x="38" y="94"/>
                  </a:lnTo>
                  <a:lnTo>
                    <a:pt x="41" y="95"/>
                  </a:lnTo>
                  <a:lnTo>
                    <a:pt x="45" y="97"/>
                  </a:lnTo>
                  <a:lnTo>
                    <a:pt x="49" y="98"/>
                  </a:lnTo>
                  <a:lnTo>
                    <a:pt x="53" y="99"/>
                  </a:lnTo>
                  <a:lnTo>
                    <a:pt x="57" y="101"/>
                  </a:lnTo>
                  <a:lnTo>
                    <a:pt x="61" y="101"/>
                  </a:lnTo>
                  <a:lnTo>
                    <a:pt x="65" y="103"/>
                  </a:lnTo>
                  <a:lnTo>
                    <a:pt x="70" y="104"/>
                  </a:lnTo>
                  <a:lnTo>
                    <a:pt x="74" y="105"/>
                  </a:lnTo>
                  <a:lnTo>
                    <a:pt x="79" y="106"/>
                  </a:lnTo>
                  <a:lnTo>
                    <a:pt x="84" y="107"/>
                  </a:lnTo>
                  <a:lnTo>
                    <a:pt x="93" y="109"/>
                  </a:lnTo>
                  <a:lnTo>
                    <a:pt x="99" y="110"/>
                  </a:lnTo>
                  <a:lnTo>
                    <a:pt x="104" y="111"/>
                  </a:lnTo>
                  <a:lnTo>
                    <a:pt x="109" y="112"/>
                  </a:lnTo>
                  <a:lnTo>
                    <a:pt x="115" y="113"/>
                  </a:lnTo>
                  <a:lnTo>
                    <a:pt x="120" y="114"/>
                  </a:lnTo>
                  <a:lnTo>
                    <a:pt x="126" y="115"/>
                  </a:lnTo>
                  <a:lnTo>
                    <a:pt x="132" y="116"/>
                  </a:lnTo>
                  <a:lnTo>
                    <a:pt x="138" y="117"/>
                  </a:lnTo>
                  <a:lnTo>
                    <a:pt x="144" y="117"/>
                  </a:lnTo>
                  <a:lnTo>
                    <a:pt x="150" y="118"/>
                  </a:lnTo>
                  <a:lnTo>
                    <a:pt x="156" y="119"/>
                  </a:lnTo>
                  <a:lnTo>
                    <a:pt x="162" y="119"/>
                  </a:lnTo>
                  <a:lnTo>
                    <a:pt x="168" y="120"/>
                  </a:lnTo>
                  <a:lnTo>
                    <a:pt x="175" y="121"/>
                  </a:lnTo>
                  <a:lnTo>
                    <a:pt x="181" y="121"/>
                  </a:lnTo>
                  <a:lnTo>
                    <a:pt x="188" y="122"/>
                  </a:lnTo>
                  <a:lnTo>
                    <a:pt x="194" y="122"/>
                  </a:lnTo>
                  <a:lnTo>
                    <a:pt x="201" y="123"/>
                  </a:lnTo>
                  <a:lnTo>
                    <a:pt x="208" y="123"/>
                  </a:lnTo>
                  <a:lnTo>
                    <a:pt x="215" y="123"/>
                  </a:lnTo>
                  <a:lnTo>
                    <a:pt x="221" y="124"/>
                  </a:lnTo>
                  <a:lnTo>
                    <a:pt x="229" y="124"/>
                  </a:lnTo>
                  <a:lnTo>
                    <a:pt x="235" y="125"/>
                  </a:lnTo>
                  <a:lnTo>
                    <a:pt x="243" y="125"/>
                  </a:lnTo>
                  <a:lnTo>
                    <a:pt x="250" y="125"/>
                  </a:lnTo>
                  <a:lnTo>
                    <a:pt x="257" y="125"/>
                  </a:lnTo>
                  <a:lnTo>
                    <a:pt x="264" y="125"/>
                  </a:lnTo>
                  <a:lnTo>
                    <a:pt x="271" y="125"/>
                  </a:lnTo>
                  <a:lnTo>
                    <a:pt x="279" y="125"/>
                  </a:lnTo>
                  <a:lnTo>
                    <a:pt x="286" y="126"/>
                  </a:lnTo>
                </a:path>
              </a:pathLst>
            </a:custGeom>
            <a:grpFill/>
            <a:ln w="9525" cap="rnd" cmpd="sng">
              <a:solidFill>
                <a:schemeClr val="accent1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0"/>
              </a:endParaRPr>
            </a:p>
          </p:txBody>
        </p:sp>
      </p:grpSp>
      <p:sp>
        <p:nvSpPr>
          <p:cNvPr id="79" name="Freeform 18"/>
          <p:cNvSpPr>
            <a:spLocks/>
          </p:cNvSpPr>
          <p:nvPr/>
        </p:nvSpPr>
        <p:spPr bwMode="auto">
          <a:xfrm>
            <a:off x="3461207" y="2262164"/>
            <a:ext cx="382947" cy="87422"/>
          </a:xfrm>
          <a:custGeom>
            <a:avLst/>
            <a:gdLst>
              <a:gd name="T0" fmla="*/ 571 w 572"/>
              <a:gd name="T1" fmla="*/ 1 h 141"/>
              <a:gd name="T2" fmla="*/ 571 w 572"/>
              <a:gd name="T3" fmla="*/ 3 h 141"/>
              <a:gd name="T4" fmla="*/ 571 w 572"/>
              <a:gd name="T5" fmla="*/ 14 h 141"/>
              <a:gd name="T6" fmla="*/ 570 w 572"/>
              <a:gd name="T7" fmla="*/ 29 h 141"/>
              <a:gd name="T8" fmla="*/ 569 w 572"/>
              <a:gd name="T9" fmla="*/ 47 h 141"/>
              <a:gd name="T10" fmla="*/ 569 w 572"/>
              <a:gd name="T11" fmla="*/ 65 h 141"/>
              <a:gd name="T12" fmla="*/ 568 w 572"/>
              <a:gd name="T13" fmla="*/ 77 h 141"/>
              <a:gd name="T14" fmla="*/ 568 w 572"/>
              <a:gd name="T15" fmla="*/ 83 h 141"/>
              <a:gd name="T16" fmla="*/ 563 w 572"/>
              <a:gd name="T17" fmla="*/ 90 h 141"/>
              <a:gd name="T18" fmla="*/ 557 w 572"/>
              <a:gd name="T19" fmla="*/ 95 h 141"/>
              <a:gd name="T20" fmla="*/ 549 w 572"/>
              <a:gd name="T21" fmla="*/ 100 h 141"/>
              <a:gd name="T22" fmla="*/ 540 w 572"/>
              <a:gd name="T23" fmla="*/ 105 h 141"/>
              <a:gd name="T24" fmla="*/ 529 w 572"/>
              <a:gd name="T25" fmla="*/ 110 h 141"/>
              <a:gd name="T26" fmla="*/ 515 w 572"/>
              <a:gd name="T27" fmla="*/ 114 h 141"/>
              <a:gd name="T28" fmla="*/ 501 w 572"/>
              <a:gd name="T29" fmla="*/ 118 h 141"/>
              <a:gd name="T30" fmla="*/ 479 w 572"/>
              <a:gd name="T31" fmla="*/ 123 h 141"/>
              <a:gd name="T32" fmla="*/ 458 w 572"/>
              <a:gd name="T33" fmla="*/ 127 h 141"/>
              <a:gd name="T34" fmla="*/ 435 w 572"/>
              <a:gd name="T35" fmla="*/ 131 h 141"/>
              <a:gd name="T36" fmla="*/ 411 w 572"/>
              <a:gd name="T37" fmla="*/ 133 h 141"/>
              <a:gd name="T38" fmla="*/ 386 w 572"/>
              <a:gd name="T39" fmla="*/ 136 h 141"/>
              <a:gd name="T40" fmla="*/ 360 w 572"/>
              <a:gd name="T41" fmla="*/ 138 h 141"/>
              <a:gd name="T42" fmla="*/ 332 w 572"/>
              <a:gd name="T43" fmla="*/ 139 h 141"/>
              <a:gd name="T44" fmla="*/ 303 w 572"/>
              <a:gd name="T45" fmla="*/ 140 h 141"/>
              <a:gd name="T46" fmla="*/ 267 w 572"/>
              <a:gd name="T47" fmla="*/ 140 h 141"/>
              <a:gd name="T48" fmla="*/ 238 w 572"/>
              <a:gd name="T49" fmla="*/ 139 h 141"/>
              <a:gd name="T50" fmla="*/ 210 w 572"/>
              <a:gd name="T51" fmla="*/ 137 h 141"/>
              <a:gd name="T52" fmla="*/ 183 w 572"/>
              <a:gd name="T53" fmla="*/ 135 h 141"/>
              <a:gd name="T54" fmla="*/ 158 w 572"/>
              <a:gd name="T55" fmla="*/ 133 h 141"/>
              <a:gd name="T56" fmla="*/ 134 w 572"/>
              <a:gd name="T57" fmla="*/ 130 h 141"/>
              <a:gd name="T58" fmla="*/ 111 w 572"/>
              <a:gd name="T59" fmla="*/ 126 h 141"/>
              <a:gd name="T60" fmla="*/ 90 w 572"/>
              <a:gd name="T61" fmla="*/ 122 h 141"/>
              <a:gd name="T62" fmla="*/ 77 w 572"/>
              <a:gd name="T63" fmla="*/ 119 h 141"/>
              <a:gd name="T64" fmla="*/ 70 w 572"/>
              <a:gd name="T65" fmla="*/ 117 h 141"/>
              <a:gd name="T66" fmla="*/ 62 w 572"/>
              <a:gd name="T67" fmla="*/ 115 h 141"/>
              <a:gd name="T68" fmla="*/ 55 w 572"/>
              <a:gd name="T69" fmla="*/ 113 h 141"/>
              <a:gd name="T70" fmla="*/ 47 w 572"/>
              <a:gd name="T71" fmla="*/ 110 h 141"/>
              <a:gd name="T72" fmla="*/ 41 w 572"/>
              <a:gd name="T73" fmla="*/ 107 h 141"/>
              <a:gd name="T74" fmla="*/ 35 w 572"/>
              <a:gd name="T75" fmla="*/ 105 h 141"/>
              <a:gd name="T76" fmla="*/ 29 w 572"/>
              <a:gd name="T77" fmla="*/ 103 h 141"/>
              <a:gd name="T78" fmla="*/ 23 w 572"/>
              <a:gd name="T79" fmla="*/ 99 h 141"/>
              <a:gd name="T80" fmla="*/ 18 w 572"/>
              <a:gd name="T81" fmla="*/ 97 h 141"/>
              <a:gd name="T82" fmla="*/ 14 w 572"/>
              <a:gd name="T83" fmla="*/ 94 h 141"/>
              <a:gd name="T84" fmla="*/ 11 w 572"/>
              <a:gd name="T85" fmla="*/ 91 h 141"/>
              <a:gd name="T86" fmla="*/ 8 w 572"/>
              <a:gd name="T87" fmla="*/ 89 h 141"/>
              <a:gd name="T88" fmla="*/ 6 w 572"/>
              <a:gd name="T89" fmla="*/ 87 h 141"/>
              <a:gd name="T90" fmla="*/ 4 w 572"/>
              <a:gd name="T91" fmla="*/ 84 h 141"/>
              <a:gd name="T92" fmla="*/ 2 w 572"/>
              <a:gd name="T93" fmla="*/ 81 h 141"/>
              <a:gd name="T94" fmla="*/ 1 w 572"/>
              <a:gd name="T95" fmla="*/ 72 h 141"/>
              <a:gd name="T96" fmla="*/ 0 w 572"/>
              <a:gd name="T97" fmla="*/ 59 h 141"/>
              <a:gd name="T98" fmla="*/ 0 w 572"/>
              <a:gd name="T99" fmla="*/ 43 h 141"/>
              <a:gd name="T100" fmla="*/ 0 w 572"/>
              <a:gd name="T101" fmla="*/ 28 h 141"/>
              <a:gd name="T102" fmla="*/ 0 w 572"/>
              <a:gd name="T103" fmla="*/ 15 h 141"/>
              <a:gd name="T104" fmla="*/ 0 w 572"/>
              <a:gd name="T105" fmla="*/ 6 h 141"/>
              <a:gd name="T106" fmla="*/ 0 w 572"/>
              <a:gd name="T107" fmla="*/ 5 h 141"/>
              <a:gd name="T108" fmla="*/ 53 w 572"/>
              <a:gd name="T109" fmla="*/ 7 h 141"/>
              <a:gd name="T110" fmla="*/ 125 w 572"/>
              <a:gd name="T111" fmla="*/ 7 h 141"/>
              <a:gd name="T112" fmla="*/ 196 w 572"/>
              <a:gd name="T113" fmla="*/ 8 h 141"/>
              <a:gd name="T114" fmla="*/ 267 w 572"/>
              <a:gd name="T115" fmla="*/ 8 h 141"/>
              <a:gd name="T116" fmla="*/ 339 w 572"/>
              <a:gd name="T117" fmla="*/ 9 h 141"/>
              <a:gd name="T118" fmla="*/ 410 w 572"/>
              <a:gd name="T119" fmla="*/ 9 h 141"/>
              <a:gd name="T120" fmla="*/ 482 w 572"/>
              <a:gd name="T121" fmla="*/ 9 h 141"/>
              <a:gd name="T122" fmla="*/ 553 w 572"/>
              <a:gd name="T123" fmla="*/ 10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72" h="141">
                <a:moveTo>
                  <a:pt x="571" y="10"/>
                </a:moveTo>
                <a:lnTo>
                  <a:pt x="571" y="3"/>
                </a:lnTo>
                <a:lnTo>
                  <a:pt x="571" y="2"/>
                </a:lnTo>
                <a:lnTo>
                  <a:pt x="571" y="1"/>
                </a:lnTo>
                <a:lnTo>
                  <a:pt x="571" y="0"/>
                </a:lnTo>
                <a:lnTo>
                  <a:pt x="571" y="1"/>
                </a:lnTo>
                <a:lnTo>
                  <a:pt x="571" y="1"/>
                </a:lnTo>
                <a:lnTo>
                  <a:pt x="571" y="3"/>
                </a:lnTo>
                <a:lnTo>
                  <a:pt x="571" y="5"/>
                </a:lnTo>
                <a:lnTo>
                  <a:pt x="571" y="7"/>
                </a:lnTo>
                <a:lnTo>
                  <a:pt x="571" y="10"/>
                </a:lnTo>
                <a:lnTo>
                  <a:pt x="571" y="14"/>
                </a:lnTo>
                <a:lnTo>
                  <a:pt x="571" y="17"/>
                </a:lnTo>
                <a:lnTo>
                  <a:pt x="570" y="21"/>
                </a:lnTo>
                <a:lnTo>
                  <a:pt x="570" y="25"/>
                </a:lnTo>
                <a:lnTo>
                  <a:pt x="570" y="29"/>
                </a:lnTo>
                <a:lnTo>
                  <a:pt x="570" y="34"/>
                </a:lnTo>
                <a:lnTo>
                  <a:pt x="570" y="39"/>
                </a:lnTo>
                <a:lnTo>
                  <a:pt x="570" y="43"/>
                </a:lnTo>
                <a:lnTo>
                  <a:pt x="569" y="47"/>
                </a:lnTo>
                <a:lnTo>
                  <a:pt x="569" y="52"/>
                </a:lnTo>
                <a:lnTo>
                  <a:pt x="569" y="56"/>
                </a:lnTo>
                <a:lnTo>
                  <a:pt x="569" y="61"/>
                </a:lnTo>
                <a:lnTo>
                  <a:pt x="569" y="65"/>
                </a:lnTo>
                <a:lnTo>
                  <a:pt x="569" y="68"/>
                </a:lnTo>
                <a:lnTo>
                  <a:pt x="569" y="71"/>
                </a:lnTo>
                <a:lnTo>
                  <a:pt x="568" y="75"/>
                </a:lnTo>
                <a:lnTo>
                  <a:pt x="568" y="77"/>
                </a:lnTo>
                <a:lnTo>
                  <a:pt x="568" y="79"/>
                </a:lnTo>
                <a:lnTo>
                  <a:pt x="568" y="81"/>
                </a:lnTo>
                <a:lnTo>
                  <a:pt x="568" y="82"/>
                </a:lnTo>
                <a:lnTo>
                  <a:pt x="568" y="83"/>
                </a:lnTo>
                <a:lnTo>
                  <a:pt x="566" y="85"/>
                </a:lnTo>
                <a:lnTo>
                  <a:pt x="565" y="87"/>
                </a:lnTo>
                <a:lnTo>
                  <a:pt x="564" y="88"/>
                </a:lnTo>
                <a:lnTo>
                  <a:pt x="563" y="90"/>
                </a:lnTo>
                <a:lnTo>
                  <a:pt x="561" y="91"/>
                </a:lnTo>
                <a:lnTo>
                  <a:pt x="560" y="92"/>
                </a:lnTo>
                <a:lnTo>
                  <a:pt x="558" y="94"/>
                </a:lnTo>
                <a:lnTo>
                  <a:pt x="557" y="95"/>
                </a:lnTo>
                <a:lnTo>
                  <a:pt x="555" y="96"/>
                </a:lnTo>
                <a:lnTo>
                  <a:pt x="553" y="97"/>
                </a:lnTo>
                <a:lnTo>
                  <a:pt x="551" y="99"/>
                </a:lnTo>
                <a:lnTo>
                  <a:pt x="549" y="100"/>
                </a:lnTo>
                <a:lnTo>
                  <a:pt x="547" y="101"/>
                </a:lnTo>
                <a:lnTo>
                  <a:pt x="545" y="103"/>
                </a:lnTo>
                <a:lnTo>
                  <a:pt x="542" y="104"/>
                </a:lnTo>
                <a:lnTo>
                  <a:pt x="540" y="105"/>
                </a:lnTo>
                <a:lnTo>
                  <a:pt x="537" y="106"/>
                </a:lnTo>
                <a:lnTo>
                  <a:pt x="534" y="107"/>
                </a:lnTo>
                <a:lnTo>
                  <a:pt x="531" y="109"/>
                </a:lnTo>
                <a:lnTo>
                  <a:pt x="529" y="110"/>
                </a:lnTo>
                <a:lnTo>
                  <a:pt x="525" y="111"/>
                </a:lnTo>
                <a:lnTo>
                  <a:pt x="522" y="112"/>
                </a:lnTo>
                <a:lnTo>
                  <a:pt x="519" y="113"/>
                </a:lnTo>
                <a:lnTo>
                  <a:pt x="515" y="114"/>
                </a:lnTo>
                <a:lnTo>
                  <a:pt x="512" y="115"/>
                </a:lnTo>
                <a:lnTo>
                  <a:pt x="509" y="116"/>
                </a:lnTo>
                <a:lnTo>
                  <a:pt x="505" y="117"/>
                </a:lnTo>
                <a:lnTo>
                  <a:pt x="501" y="118"/>
                </a:lnTo>
                <a:lnTo>
                  <a:pt x="497" y="119"/>
                </a:lnTo>
                <a:lnTo>
                  <a:pt x="493" y="120"/>
                </a:lnTo>
                <a:lnTo>
                  <a:pt x="489" y="121"/>
                </a:lnTo>
                <a:lnTo>
                  <a:pt x="479" y="123"/>
                </a:lnTo>
                <a:lnTo>
                  <a:pt x="474" y="124"/>
                </a:lnTo>
                <a:lnTo>
                  <a:pt x="469" y="125"/>
                </a:lnTo>
                <a:lnTo>
                  <a:pt x="463" y="126"/>
                </a:lnTo>
                <a:lnTo>
                  <a:pt x="458" y="127"/>
                </a:lnTo>
                <a:lnTo>
                  <a:pt x="453" y="128"/>
                </a:lnTo>
                <a:lnTo>
                  <a:pt x="447" y="129"/>
                </a:lnTo>
                <a:lnTo>
                  <a:pt x="441" y="130"/>
                </a:lnTo>
                <a:lnTo>
                  <a:pt x="435" y="131"/>
                </a:lnTo>
                <a:lnTo>
                  <a:pt x="430" y="131"/>
                </a:lnTo>
                <a:lnTo>
                  <a:pt x="424" y="132"/>
                </a:lnTo>
                <a:lnTo>
                  <a:pt x="418" y="133"/>
                </a:lnTo>
                <a:lnTo>
                  <a:pt x="411" y="133"/>
                </a:lnTo>
                <a:lnTo>
                  <a:pt x="405" y="134"/>
                </a:lnTo>
                <a:lnTo>
                  <a:pt x="399" y="135"/>
                </a:lnTo>
                <a:lnTo>
                  <a:pt x="393" y="135"/>
                </a:lnTo>
                <a:lnTo>
                  <a:pt x="386" y="136"/>
                </a:lnTo>
                <a:lnTo>
                  <a:pt x="380" y="137"/>
                </a:lnTo>
                <a:lnTo>
                  <a:pt x="373" y="137"/>
                </a:lnTo>
                <a:lnTo>
                  <a:pt x="367" y="137"/>
                </a:lnTo>
                <a:lnTo>
                  <a:pt x="360" y="138"/>
                </a:lnTo>
                <a:lnTo>
                  <a:pt x="353" y="138"/>
                </a:lnTo>
                <a:lnTo>
                  <a:pt x="346" y="139"/>
                </a:lnTo>
                <a:lnTo>
                  <a:pt x="339" y="139"/>
                </a:lnTo>
                <a:lnTo>
                  <a:pt x="332" y="139"/>
                </a:lnTo>
                <a:lnTo>
                  <a:pt x="325" y="139"/>
                </a:lnTo>
                <a:lnTo>
                  <a:pt x="318" y="140"/>
                </a:lnTo>
                <a:lnTo>
                  <a:pt x="311" y="140"/>
                </a:lnTo>
                <a:lnTo>
                  <a:pt x="303" y="140"/>
                </a:lnTo>
                <a:lnTo>
                  <a:pt x="296" y="140"/>
                </a:lnTo>
                <a:lnTo>
                  <a:pt x="289" y="140"/>
                </a:lnTo>
                <a:lnTo>
                  <a:pt x="274" y="140"/>
                </a:lnTo>
                <a:lnTo>
                  <a:pt x="267" y="140"/>
                </a:lnTo>
                <a:lnTo>
                  <a:pt x="259" y="140"/>
                </a:lnTo>
                <a:lnTo>
                  <a:pt x="252" y="139"/>
                </a:lnTo>
                <a:lnTo>
                  <a:pt x="245" y="139"/>
                </a:lnTo>
                <a:lnTo>
                  <a:pt x="238" y="139"/>
                </a:lnTo>
                <a:lnTo>
                  <a:pt x="231" y="139"/>
                </a:lnTo>
                <a:lnTo>
                  <a:pt x="224" y="138"/>
                </a:lnTo>
                <a:lnTo>
                  <a:pt x="217" y="138"/>
                </a:lnTo>
                <a:lnTo>
                  <a:pt x="210" y="137"/>
                </a:lnTo>
                <a:lnTo>
                  <a:pt x="203" y="137"/>
                </a:lnTo>
                <a:lnTo>
                  <a:pt x="197" y="137"/>
                </a:lnTo>
                <a:lnTo>
                  <a:pt x="190" y="136"/>
                </a:lnTo>
                <a:lnTo>
                  <a:pt x="183" y="135"/>
                </a:lnTo>
                <a:lnTo>
                  <a:pt x="177" y="135"/>
                </a:lnTo>
                <a:lnTo>
                  <a:pt x="171" y="134"/>
                </a:lnTo>
                <a:lnTo>
                  <a:pt x="164" y="133"/>
                </a:lnTo>
                <a:lnTo>
                  <a:pt x="158" y="133"/>
                </a:lnTo>
                <a:lnTo>
                  <a:pt x="152" y="132"/>
                </a:lnTo>
                <a:lnTo>
                  <a:pt x="145" y="131"/>
                </a:lnTo>
                <a:lnTo>
                  <a:pt x="139" y="131"/>
                </a:lnTo>
                <a:lnTo>
                  <a:pt x="134" y="130"/>
                </a:lnTo>
                <a:lnTo>
                  <a:pt x="128" y="129"/>
                </a:lnTo>
                <a:lnTo>
                  <a:pt x="122" y="128"/>
                </a:lnTo>
                <a:lnTo>
                  <a:pt x="117" y="127"/>
                </a:lnTo>
                <a:lnTo>
                  <a:pt x="111" y="126"/>
                </a:lnTo>
                <a:lnTo>
                  <a:pt x="106" y="125"/>
                </a:lnTo>
                <a:lnTo>
                  <a:pt x="100" y="124"/>
                </a:lnTo>
                <a:lnTo>
                  <a:pt x="95" y="123"/>
                </a:lnTo>
                <a:lnTo>
                  <a:pt x="90" y="122"/>
                </a:lnTo>
                <a:lnTo>
                  <a:pt x="85" y="121"/>
                </a:lnTo>
                <a:lnTo>
                  <a:pt x="81" y="120"/>
                </a:lnTo>
                <a:lnTo>
                  <a:pt x="79" y="120"/>
                </a:lnTo>
                <a:lnTo>
                  <a:pt x="77" y="119"/>
                </a:lnTo>
                <a:lnTo>
                  <a:pt x="75" y="119"/>
                </a:lnTo>
                <a:lnTo>
                  <a:pt x="73" y="118"/>
                </a:lnTo>
                <a:lnTo>
                  <a:pt x="71" y="118"/>
                </a:lnTo>
                <a:lnTo>
                  <a:pt x="70" y="117"/>
                </a:lnTo>
                <a:lnTo>
                  <a:pt x="68" y="117"/>
                </a:lnTo>
                <a:lnTo>
                  <a:pt x="66" y="116"/>
                </a:lnTo>
                <a:lnTo>
                  <a:pt x="64" y="115"/>
                </a:lnTo>
                <a:lnTo>
                  <a:pt x="62" y="115"/>
                </a:lnTo>
                <a:lnTo>
                  <a:pt x="60" y="114"/>
                </a:lnTo>
                <a:lnTo>
                  <a:pt x="58" y="114"/>
                </a:lnTo>
                <a:lnTo>
                  <a:pt x="57" y="113"/>
                </a:lnTo>
                <a:lnTo>
                  <a:pt x="55" y="113"/>
                </a:lnTo>
                <a:lnTo>
                  <a:pt x="53" y="112"/>
                </a:lnTo>
                <a:lnTo>
                  <a:pt x="51" y="111"/>
                </a:lnTo>
                <a:lnTo>
                  <a:pt x="49" y="111"/>
                </a:lnTo>
                <a:lnTo>
                  <a:pt x="47" y="110"/>
                </a:lnTo>
                <a:lnTo>
                  <a:pt x="46" y="109"/>
                </a:lnTo>
                <a:lnTo>
                  <a:pt x="44" y="109"/>
                </a:lnTo>
                <a:lnTo>
                  <a:pt x="42" y="108"/>
                </a:lnTo>
                <a:lnTo>
                  <a:pt x="41" y="107"/>
                </a:lnTo>
                <a:lnTo>
                  <a:pt x="39" y="107"/>
                </a:lnTo>
                <a:lnTo>
                  <a:pt x="37" y="106"/>
                </a:lnTo>
                <a:lnTo>
                  <a:pt x="36" y="105"/>
                </a:lnTo>
                <a:lnTo>
                  <a:pt x="35" y="105"/>
                </a:lnTo>
                <a:lnTo>
                  <a:pt x="33" y="104"/>
                </a:lnTo>
                <a:lnTo>
                  <a:pt x="31" y="104"/>
                </a:lnTo>
                <a:lnTo>
                  <a:pt x="30" y="103"/>
                </a:lnTo>
                <a:lnTo>
                  <a:pt x="29" y="103"/>
                </a:lnTo>
                <a:lnTo>
                  <a:pt x="26" y="101"/>
                </a:lnTo>
                <a:lnTo>
                  <a:pt x="25" y="100"/>
                </a:lnTo>
                <a:lnTo>
                  <a:pt x="24" y="100"/>
                </a:lnTo>
                <a:lnTo>
                  <a:pt x="23" y="99"/>
                </a:lnTo>
                <a:lnTo>
                  <a:pt x="21" y="98"/>
                </a:lnTo>
                <a:lnTo>
                  <a:pt x="20" y="98"/>
                </a:lnTo>
                <a:lnTo>
                  <a:pt x="19" y="97"/>
                </a:lnTo>
                <a:lnTo>
                  <a:pt x="18" y="97"/>
                </a:lnTo>
                <a:lnTo>
                  <a:pt x="17" y="96"/>
                </a:lnTo>
                <a:lnTo>
                  <a:pt x="16" y="95"/>
                </a:lnTo>
                <a:lnTo>
                  <a:pt x="15" y="95"/>
                </a:lnTo>
                <a:lnTo>
                  <a:pt x="14" y="94"/>
                </a:lnTo>
                <a:lnTo>
                  <a:pt x="13" y="93"/>
                </a:lnTo>
                <a:lnTo>
                  <a:pt x="13" y="93"/>
                </a:lnTo>
                <a:lnTo>
                  <a:pt x="12" y="92"/>
                </a:lnTo>
                <a:lnTo>
                  <a:pt x="11" y="91"/>
                </a:lnTo>
                <a:lnTo>
                  <a:pt x="10" y="91"/>
                </a:lnTo>
                <a:lnTo>
                  <a:pt x="9" y="90"/>
                </a:lnTo>
                <a:lnTo>
                  <a:pt x="9" y="89"/>
                </a:lnTo>
                <a:lnTo>
                  <a:pt x="8" y="89"/>
                </a:lnTo>
                <a:lnTo>
                  <a:pt x="7" y="88"/>
                </a:lnTo>
                <a:lnTo>
                  <a:pt x="7" y="88"/>
                </a:lnTo>
                <a:lnTo>
                  <a:pt x="6" y="87"/>
                </a:lnTo>
                <a:lnTo>
                  <a:pt x="6" y="87"/>
                </a:lnTo>
                <a:lnTo>
                  <a:pt x="5" y="86"/>
                </a:lnTo>
                <a:lnTo>
                  <a:pt x="5" y="85"/>
                </a:lnTo>
                <a:lnTo>
                  <a:pt x="4" y="85"/>
                </a:lnTo>
                <a:lnTo>
                  <a:pt x="4" y="84"/>
                </a:lnTo>
                <a:lnTo>
                  <a:pt x="3" y="84"/>
                </a:lnTo>
                <a:lnTo>
                  <a:pt x="3" y="83"/>
                </a:lnTo>
                <a:lnTo>
                  <a:pt x="3" y="83"/>
                </a:lnTo>
                <a:lnTo>
                  <a:pt x="2" y="81"/>
                </a:lnTo>
                <a:lnTo>
                  <a:pt x="2" y="79"/>
                </a:lnTo>
                <a:lnTo>
                  <a:pt x="1" y="77"/>
                </a:lnTo>
                <a:lnTo>
                  <a:pt x="1" y="75"/>
                </a:lnTo>
                <a:lnTo>
                  <a:pt x="1" y="72"/>
                </a:lnTo>
                <a:lnTo>
                  <a:pt x="1" y="69"/>
                </a:lnTo>
                <a:lnTo>
                  <a:pt x="1" y="66"/>
                </a:lnTo>
                <a:lnTo>
                  <a:pt x="1" y="62"/>
                </a:lnTo>
                <a:lnTo>
                  <a:pt x="0" y="59"/>
                </a:lnTo>
                <a:lnTo>
                  <a:pt x="0" y="55"/>
                </a:lnTo>
                <a:lnTo>
                  <a:pt x="0" y="51"/>
                </a:lnTo>
                <a:lnTo>
                  <a:pt x="0" y="47"/>
                </a:lnTo>
                <a:lnTo>
                  <a:pt x="0" y="43"/>
                </a:lnTo>
                <a:lnTo>
                  <a:pt x="0" y="39"/>
                </a:lnTo>
                <a:lnTo>
                  <a:pt x="0" y="35"/>
                </a:lnTo>
                <a:lnTo>
                  <a:pt x="0" y="31"/>
                </a:lnTo>
                <a:lnTo>
                  <a:pt x="0" y="28"/>
                </a:lnTo>
                <a:lnTo>
                  <a:pt x="0" y="24"/>
                </a:lnTo>
                <a:lnTo>
                  <a:pt x="0" y="21"/>
                </a:lnTo>
                <a:lnTo>
                  <a:pt x="0" y="17"/>
                </a:lnTo>
                <a:lnTo>
                  <a:pt x="0" y="15"/>
                </a:lnTo>
                <a:lnTo>
                  <a:pt x="0" y="12"/>
                </a:lnTo>
                <a:lnTo>
                  <a:pt x="0" y="10"/>
                </a:lnTo>
                <a:lnTo>
                  <a:pt x="0" y="8"/>
                </a:lnTo>
                <a:lnTo>
                  <a:pt x="0" y="6"/>
                </a:lnTo>
                <a:lnTo>
                  <a:pt x="0" y="5"/>
                </a:lnTo>
                <a:lnTo>
                  <a:pt x="0" y="5"/>
                </a:lnTo>
                <a:lnTo>
                  <a:pt x="0" y="5"/>
                </a:lnTo>
                <a:lnTo>
                  <a:pt x="0" y="5"/>
                </a:lnTo>
                <a:lnTo>
                  <a:pt x="0" y="6"/>
                </a:lnTo>
                <a:lnTo>
                  <a:pt x="0" y="8"/>
                </a:lnTo>
                <a:lnTo>
                  <a:pt x="35" y="7"/>
                </a:lnTo>
                <a:lnTo>
                  <a:pt x="53" y="7"/>
                </a:lnTo>
                <a:lnTo>
                  <a:pt x="71" y="7"/>
                </a:lnTo>
                <a:lnTo>
                  <a:pt x="89" y="7"/>
                </a:lnTo>
                <a:lnTo>
                  <a:pt x="107" y="7"/>
                </a:lnTo>
                <a:lnTo>
                  <a:pt x="125" y="7"/>
                </a:lnTo>
                <a:lnTo>
                  <a:pt x="143" y="8"/>
                </a:lnTo>
                <a:lnTo>
                  <a:pt x="160" y="8"/>
                </a:lnTo>
                <a:lnTo>
                  <a:pt x="178" y="8"/>
                </a:lnTo>
                <a:lnTo>
                  <a:pt x="196" y="8"/>
                </a:lnTo>
                <a:lnTo>
                  <a:pt x="214" y="8"/>
                </a:lnTo>
                <a:lnTo>
                  <a:pt x="232" y="8"/>
                </a:lnTo>
                <a:lnTo>
                  <a:pt x="249" y="8"/>
                </a:lnTo>
                <a:lnTo>
                  <a:pt x="267" y="8"/>
                </a:lnTo>
                <a:lnTo>
                  <a:pt x="285" y="9"/>
                </a:lnTo>
                <a:lnTo>
                  <a:pt x="303" y="9"/>
                </a:lnTo>
                <a:lnTo>
                  <a:pt x="321" y="9"/>
                </a:lnTo>
                <a:lnTo>
                  <a:pt x="339" y="9"/>
                </a:lnTo>
                <a:lnTo>
                  <a:pt x="357" y="9"/>
                </a:lnTo>
                <a:lnTo>
                  <a:pt x="375" y="9"/>
                </a:lnTo>
                <a:lnTo>
                  <a:pt x="392" y="9"/>
                </a:lnTo>
                <a:lnTo>
                  <a:pt x="410" y="9"/>
                </a:lnTo>
                <a:lnTo>
                  <a:pt x="428" y="9"/>
                </a:lnTo>
                <a:lnTo>
                  <a:pt x="446" y="9"/>
                </a:lnTo>
                <a:lnTo>
                  <a:pt x="464" y="9"/>
                </a:lnTo>
                <a:lnTo>
                  <a:pt x="482" y="9"/>
                </a:lnTo>
                <a:lnTo>
                  <a:pt x="499" y="9"/>
                </a:lnTo>
                <a:lnTo>
                  <a:pt x="517" y="9"/>
                </a:lnTo>
                <a:lnTo>
                  <a:pt x="535" y="10"/>
                </a:lnTo>
                <a:lnTo>
                  <a:pt x="553" y="10"/>
                </a:lnTo>
                <a:lnTo>
                  <a:pt x="571" y="10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 cap="rnd" cmpd="sng">
            <a:solidFill>
              <a:schemeClr val="accent1"/>
            </a:solidFill>
            <a:prstDash val="solid"/>
            <a:round/>
            <a:headEnd/>
            <a:tailEnd/>
          </a:ln>
          <a:effectLst/>
          <a:extLst/>
        </p:spPr>
        <p:txBody>
          <a:bodyPr lIns="130585" tIns="65293" rIns="130585" bIns="65293"/>
          <a:lstStyle/>
          <a:p>
            <a:pPr>
              <a:defRPr/>
            </a:pPr>
            <a:endParaRPr lang="en-US">
              <a:latin typeface="Calibri" charset="0"/>
              <a:ea typeface="ＭＳ Ｐゴシック" charset="0"/>
            </a:endParaRPr>
          </a:p>
        </p:txBody>
      </p:sp>
      <p:sp>
        <p:nvSpPr>
          <p:cNvPr id="80" name="Freeform 18"/>
          <p:cNvSpPr>
            <a:spLocks/>
          </p:cNvSpPr>
          <p:nvPr/>
        </p:nvSpPr>
        <p:spPr bwMode="auto">
          <a:xfrm>
            <a:off x="3461207" y="2200900"/>
            <a:ext cx="382947" cy="111180"/>
          </a:xfrm>
          <a:custGeom>
            <a:avLst/>
            <a:gdLst>
              <a:gd name="T0" fmla="*/ 571 w 572"/>
              <a:gd name="T1" fmla="*/ 1 h 141"/>
              <a:gd name="T2" fmla="*/ 571 w 572"/>
              <a:gd name="T3" fmla="*/ 3 h 141"/>
              <a:gd name="T4" fmla="*/ 571 w 572"/>
              <a:gd name="T5" fmla="*/ 14 h 141"/>
              <a:gd name="T6" fmla="*/ 570 w 572"/>
              <a:gd name="T7" fmla="*/ 29 h 141"/>
              <a:gd name="T8" fmla="*/ 569 w 572"/>
              <a:gd name="T9" fmla="*/ 47 h 141"/>
              <a:gd name="T10" fmla="*/ 569 w 572"/>
              <a:gd name="T11" fmla="*/ 65 h 141"/>
              <a:gd name="T12" fmla="*/ 568 w 572"/>
              <a:gd name="T13" fmla="*/ 77 h 141"/>
              <a:gd name="T14" fmla="*/ 568 w 572"/>
              <a:gd name="T15" fmla="*/ 83 h 141"/>
              <a:gd name="T16" fmla="*/ 563 w 572"/>
              <a:gd name="T17" fmla="*/ 90 h 141"/>
              <a:gd name="T18" fmla="*/ 557 w 572"/>
              <a:gd name="T19" fmla="*/ 95 h 141"/>
              <a:gd name="T20" fmla="*/ 549 w 572"/>
              <a:gd name="T21" fmla="*/ 100 h 141"/>
              <a:gd name="T22" fmla="*/ 540 w 572"/>
              <a:gd name="T23" fmla="*/ 105 h 141"/>
              <a:gd name="T24" fmla="*/ 529 w 572"/>
              <a:gd name="T25" fmla="*/ 110 h 141"/>
              <a:gd name="T26" fmla="*/ 515 w 572"/>
              <a:gd name="T27" fmla="*/ 114 h 141"/>
              <a:gd name="T28" fmla="*/ 501 w 572"/>
              <a:gd name="T29" fmla="*/ 118 h 141"/>
              <a:gd name="T30" fmla="*/ 479 w 572"/>
              <a:gd name="T31" fmla="*/ 123 h 141"/>
              <a:gd name="T32" fmla="*/ 458 w 572"/>
              <a:gd name="T33" fmla="*/ 127 h 141"/>
              <a:gd name="T34" fmla="*/ 435 w 572"/>
              <a:gd name="T35" fmla="*/ 131 h 141"/>
              <a:gd name="T36" fmla="*/ 411 w 572"/>
              <a:gd name="T37" fmla="*/ 133 h 141"/>
              <a:gd name="T38" fmla="*/ 386 w 572"/>
              <a:gd name="T39" fmla="*/ 136 h 141"/>
              <a:gd name="T40" fmla="*/ 360 w 572"/>
              <a:gd name="T41" fmla="*/ 138 h 141"/>
              <a:gd name="T42" fmla="*/ 332 w 572"/>
              <a:gd name="T43" fmla="*/ 139 h 141"/>
              <a:gd name="T44" fmla="*/ 303 w 572"/>
              <a:gd name="T45" fmla="*/ 140 h 141"/>
              <a:gd name="T46" fmla="*/ 267 w 572"/>
              <a:gd name="T47" fmla="*/ 140 h 141"/>
              <a:gd name="T48" fmla="*/ 238 w 572"/>
              <a:gd name="T49" fmla="*/ 139 h 141"/>
              <a:gd name="T50" fmla="*/ 210 w 572"/>
              <a:gd name="T51" fmla="*/ 137 h 141"/>
              <a:gd name="T52" fmla="*/ 183 w 572"/>
              <a:gd name="T53" fmla="*/ 135 h 141"/>
              <a:gd name="T54" fmla="*/ 158 w 572"/>
              <a:gd name="T55" fmla="*/ 133 h 141"/>
              <a:gd name="T56" fmla="*/ 134 w 572"/>
              <a:gd name="T57" fmla="*/ 130 h 141"/>
              <a:gd name="T58" fmla="*/ 111 w 572"/>
              <a:gd name="T59" fmla="*/ 126 h 141"/>
              <a:gd name="T60" fmla="*/ 90 w 572"/>
              <a:gd name="T61" fmla="*/ 122 h 141"/>
              <a:gd name="T62" fmla="*/ 77 w 572"/>
              <a:gd name="T63" fmla="*/ 119 h 141"/>
              <a:gd name="T64" fmla="*/ 70 w 572"/>
              <a:gd name="T65" fmla="*/ 117 h 141"/>
              <a:gd name="T66" fmla="*/ 62 w 572"/>
              <a:gd name="T67" fmla="*/ 115 h 141"/>
              <a:gd name="T68" fmla="*/ 55 w 572"/>
              <a:gd name="T69" fmla="*/ 113 h 141"/>
              <a:gd name="T70" fmla="*/ 47 w 572"/>
              <a:gd name="T71" fmla="*/ 110 h 141"/>
              <a:gd name="T72" fmla="*/ 41 w 572"/>
              <a:gd name="T73" fmla="*/ 107 h 141"/>
              <a:gd name="T74" fmla="*/ 35 w 572"/>
              <a:gd name="T75" fmla="*/ 105 h 141"/>
              <a:gd name="T76" fmla="*/ 29 w 572"/>
              <a:gd name="T77" fmla="*/ 103 h 141"/>
              <a:gd name="T78" fmla="*/ 23 w 572"/>
              <a:gd name="T79" fmla="*/ 99 h 141"/>
              <a:gd name="T80" fmla="*/ 18 w 572"/>
              <a:gd name="T81" fmla="*/ 97 h 141"/>
              <a:gd name="T82" fmla="*/ 14 w 572"/>
              <a:gd name="T83" fmla="*/ 94 h 141"/>
              <a:gd name="T84" fmla="*/ 11 w 572"/>
              <a:gd name="T85" fmla="*/ 91 h 141"/>
              <a:gd name="T86" fmla="*/ 8 w 572"/>
              <a:gd name="T87" fmla="*/ 89 h 141"/>
              <a:gd name="T88" fmla="*/ 6 w 572"/>
              <a:gd name="T89" fmla="*/ 87 h 141"/>
              <a:gd name="T90" fmla="*/ 4 w 572"/>
              <a:gd name="T91" fmla="*/ 84 h 141"/>
              <a:gd name="T92" fmla="*/ 2 w 572"/>
              <a:gd name="T93" fmla="*/ 81 h 141"/>
              <a:gd name="T94" fmla="*/ 1 w 572"/>
              <a:gd name="T95" fmla="*/ 72 h 141"/>
              <a:gd name="T96" fmla="*/ 0 w 572"/>
              <a:gd name="T97" fmla="*/ 59 h 141"/>
              <a:gd name="T98" fmla="*/ 0 w 572"/>
              <a:gd name="T99" fmla="*/ 43 h 141"/>
              <a:gd name="T100" fmla="*/ 0 w 572"/>
              <a:gd name="T101" fmla="*/ 28 h 141"/>
              <a:gd name="T102" fmla="*/ 0 w 572"/>
              <a:gd name="T103" fmla="*/ 15 h 141"/>
              <a:gd name="T104" fmla="*/ 0 w 572"/>
              <a:gd name="T105" fmla="*/ 6 h 141"/>
              <a:gd name="T106" fmla="*/ 0 w 572"/>
              <a:gd name="T107" fmla="*/ 5 h 141"/>
              <a:gd name="T108" fmla="*/ 53 w 572"/>
              <a:gd name="T109" fmla="*/ 7 h 141"/>
              <a:gd name="T110" fmla="*/ 125 w 572"/>
              <a:gd name="T111" fmla="*/ 7 h 141"/>
              <a:gd name="T112" fmla="*/ 196 w 572"/>
              <a:gd name="T113" fmla="*/ 8 h 141"/>
              <a:gd name="T114" fmla="*/ 267 w 572"/>
              <a:gd name="T115" fmla="*/ 8 h 141"/>
              <a:gd name="T116" fmla="*/ 339 w 572"/>
              <a:gd name="T117" fmla="*/ 9 h 141"/>
              <a:gd name="T118" fmla="*/ 410 w 572"/>
              <a:gd name="T119" fmla="*/ 9 h 141"/>
              <a:gd name="T120" fmla="*/ 482 w 572"/>
              <a:gd name="T121" fmla="*/ 9 h 141"/>
              <a:gd name="T122" fmla="*/ 553 w 572"/>
              <a:gd name="T123" fmla="*/ 10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72" h="141">
                <a:moveTo>
                  <a:pt x="571" y="10"/>
                </a:moveTo>
                <a:lnTo>
                  <a:pt x="571" y="3"/>
                </a:lnTo>
                <a:lnTo>
                  <a:pt x="571" y="2"/>
                </a:lnTo>
                <a:lnTo>
                  <a:pt x="571" y="1"/>
                </a:lnTo>
                <a:lnTo>
                  <a:pt x="571" y="0"/>
                </a:lnTo>
                <a:lnTo>
                  <a:pt x="571" y="1"/>
                </a:lnTo>
                <a:lnTo>
                  <a:pt x="571" y="1"/>
                </a:lnTo>
                <a:lnTo>
                  <a:pt x="571" y="3"/>
                </a:lnTo>
                <a:lnTo>
                  <a:pt x="571" y="5"/>
                </a:lnTo>
                <a:lnTo>
                  <a:pt x="571" y="7"/>
                </a:lnTo>
                <a:lnTo>
                  <a:pt x="571" y="10"/>
                </a:lnTo>
                <a:lnTo>
                  <a:pt x="571" y="14"/>
                </a:lnTo>
                <a:lnTo>
                  <a:pt x="571" y="17"/>
                </a:lnTo>
                <a:lnTo>
                  <a:pt x="570" y="21"/>
                </a:lnTo>
                <a:lnTo>
                  <a:pt x="570" y="25"/>
                </a:lnTo>
                <a:lnTo>
                  <a:pt x="570" y="29"/>
                </a:lnTo>
                <a:lnTo>
                  <a:pt x="570" y="34"/>
                </a:lnTo>
                <a:lnTo>
                  <a:pt x="570" y="39"/>
                </a:lnTo>
                <a:lnTo>
                  <a:pt x="570" y="43"/>
                </a:lnTo>
                <a:lnTo>
                  <a:pt x="569" y="47"/>
                </a:lnTo>
                <a:lnTo>
                  <a:pt x="569" y="52"/>
                </a:lnTo>
                <a:lnTo>
                  <a:pt x="569" y="56"/>
                </a:lnTo>
                <a:lnTo>
                  <a:pt x="569" y="61"/>
                </a:lnTo>
                <a:lnTo>
                  <a:pt x="569" y="65"/>
                </a:lnTo>
                <a:lnTo>
                  <a:pt x="569" y="68"/>
                </a:lnTo>
                <a:lnTo>
                  <a:pt x="569" y="71"/>
                </a:lnTo>
                <a:lnTo>
                  <a:pt x="568" y="75"/>
                </a:lnTo>
                <a:lnTo>
                  <a:pt x="568" y="77"/>
                </a:lnTo>
                <a:lnTo>
                  <a:pt x="568" y="79"/>
                </a:lnTo>
                <a:lnTo>
                  <a:pt x="568" y="81"/>
                </a:lnTo>
                <a:lnTo>
                  <a:pt x="568" y="82"/>
                </a:lnTo>
                <a:lnTo>
                  <a:pt x="568" y="83"/>
                </a:lnTo>
                <a:lnTo>
                  <a:pt x="566" y="85"/>
                </a:lnTo>
                <a:lnTo>
                  <a:pt x="565" y="87"/>
                </a:lnTo>
                <a:lnTo>
                  <a:pt x="564" y="88"/>
                </a:lnTo>
                <a:lnTo>
                  <a:pt x="563" y="90"/>
                </a:lnTo>
                <a:lnTo>
                  <a:pt x="561" y="91"/>
                </a:lnTo>
                <a:lnTo>
                  <a:pt x="560" y="92"/>
                </a:lnTo>
                <a:lnTo>
                  <a:pt x="558" y="94"/>
                </a:lnTo>
                <a:lnTo>
                  <a:pt x="557" y="95"/>
                </a:lnTo>
                <a:lnTo>
                  <a:pt x="555" y="96"/>
                </a:lnTo>
                <a:lnTo>
                  <a:pt x="553" y="97"/>
                </a:lnTo>
                <a:lnTo>
                  <a:pt x="551" y="99"/>
                </a:lnTo>
                <a:lnTo>
                  <a:pt x="549" y="100"/>
                </a:lnTo>
                <a:lnTo>
                  <a:pt x="547" y="101"/>
                </a:lnTo>
                <a:lnTo>
                  <a:pt x="545" y="103"/>
                </a:lnTo>
                <a:lnTo>
                  <a:pt x="542" y="104"/>
                </a:lnTo>
                <a:lnTo>
                  <a:pt x="540" y="105"/>
                </a:lnTo>
                <a:lnTo>
                  <a:pt x="537" y="106"/>
                </a:lnTo>
                <a:lnTo>
                  <a:pt x="534" y="107"/>
                </a:lnTo>
                <a:lnTo>
                  <a:pt x="531" y="109"/>
                </a:lnTo>
                <a:lnTo>
                  <a:pt x="529" y="110"/>
                </a:lnTo>
                <a:lnTo>
                  <a:pt x="525" y="111"/>
                </a:lnTo>
                <a:lnTo>
                  <a:pt x="522" y="112"/>
                </a:lnTo>
                <a:lnTo>
                  <a:pt x="519" y="113"/>
                </a:lnTo>
                <a:lnTo>
                  <a:pt x="515" y="114"/>
                </a:lnTo>
                <a:lnTo>
                  <a:pt x="512" y="115"/>
                </a:lnTo>
                <a:lnTo>
                  <a:pt x="509" y="116"/>
                </a:lnTo>
                <a:lnTo>
                  <a:pt x="505" y="117"/>
                </a:lnTo>
                <a:lnTo>
                  <a:pt x="501" y="118"/>
                </a:lnTo>
                <a:lnTo>
                  <a:pt x="497" y="119"/>
                </a:lnTo>
                <a:lnTo>
                  <a:pt x="493" y="120"/>
                </a:lnTo>
                <a:lnTo>
                  <a:pt x="489" y="121"/>
                </a:lnTo>
                <a:lnTo>
                  <a:pt x="479" y="123"/>
                </a:lnTo>
                <a:lnTo>
                  <a:pt x="474" y="124"/>
                </a:lnTo>
                <a:lnTo>
                  <a:pt x="469" y="125"/>
                </a:lnTo>
                <a:lnTo>
                  <a:pt x="463" y="126"/>
                </a:lnTo>
                <a:lnTo>
                  <a:pt x="458" y="127"/>
                </a:lnTo>
                <a:lnTo>
                  <a:pt x="453" y="128"/>
                </a:lnTo>
                <a:lnTo>
                  <a:pt x="447" y="129"/>
                </a:lnTo>
                <a:lnTo>
                  <a:pt x="441" y="130"/>
                </a:lnTo>
                <a:lnTo>
                  <a:pt x="435" y="131"/>
                </a:lnTo>
                <a:lnTo>
                  <a:pt x="430" y="131"/>
                </a:lnTo>
                <a:lnTo>
                  <a:pt x="424" y="132"/>
                </a:lnTo>
                <a:lnTo>
                  <a:pt x="418" y="133"/>
                </a:lnTo>
                <a:lnTo>
                  <a:pt x="411" y="133"/>
                </a:lnTo>
                <a:lnTo>
                  <a:pt x="405" y="134"/>
                </a:lnTo>
                <a:lnTo>
                  <a:pt x="399" y="135"/>
                </a:lnTo>
                <a:lnTo>
                  <a:pt x="393" y="135"/>
                </a:lnTo>
                <a:lnTo>
                  <a:pt x="386" y="136"/>
                </a:lnTo>
                <a:lnTo>
                  <a:pt x="380" y="137"/>
                </a:lnTo>
                <a:lnTo>
                  <a:pt x="373" y="137"/>
                </a:lnTo>
                <a:lnTo>
                  <a:pt x="367" y="137"/>
                </a:lnTo>
                <a:lnTo>
                  <a:pt x="360" y="138"/>
                </a:lnTo>
                <a:lnTo>
                  <a:pt x="353" y="138"/>
                </a:lnTo>
                <a:lnTo>
                  <a:pt x="346" y="139"/>
                </a:lnTo>
                <a:lnTo>
                  <a:pt x="339" y="139"/>
                </a:lnTo>
                <a:lnTo>
                  <a:pt x="332" y="139"/>
                </a:lnTo>
                <a:lnTo>
                  <a:pt x="325" y="139"/>
                </a:lnTo>
                <a:lnTo>
                  <a:pt x="318" y="140"/>
                </a:lnTo>
                <a:lnTo>
                  <a:pt x="311" y="140"/>
                </a:lnTo>
                <a:lnTo>
                  <a:pt x="303" y="140"/>
                </a:lnTo>
                <a:lnTo>
                  <a:pt x="296" y="140"/>
                </a:lnTo>
                <a:lnTo>
                  <a:pt x="289" y="140"/>
                </a:lnTo>
                <a:lnTo>
                  <a:pt x="274" y="140"/>
                </a:lnTo>
                <a:lnTo>
                  <a:pt x="267" y="140"/>
                </a:lnTo>
                <a:lnTo>
                  <a:pt x="259" y="140"/>
                </a:lnTo>
                <a:lnTo>
                  <a:pt x="252" y="139"/>
                </a:lnTo>
                <a:lnTo>
                  <a:pt x="245" y="139"/>
                </a:lnTo>
                <a:lnTo>
                  <a:pt x="238" y="139"/>
                </a:lnTo>
                <a:lnTo>
                  <a:pt x="231" y="139"/>
                </a:lnTo>
                <a:lnTo>
                  <a:pt x="224" y="138"/>
                </a:lnTo>
                <a:lnTo>
                  <a:pt x="217" y="138"/>
                </a:lnTo>
                <a:lnTo>
                  <a:pt x="210" y="137"/>
                </a:lnTo>
                <a:lnTo>
                  <a:pt x="203" y="137"/>
                </a:lnTo>
                <a:lnTo>
                  <a:pt x="197" y="137"/>
                </a:lnTo>
                <a:lnTo>
                  <a:pt x="190" y="136"/>
                </a:lnTo>
                <a:lnTo>
                  <a:pt x="183" y="135"/>
                </a:lnTo>
                <a:lnTo>
                  <a:pt x="177" y="135"/>
                </a:lnTo>
                <a:lnTo>
                  <a:pt x="171" y="134"/>
                </a:lnTo>
                <a:lnTo>
                  <a:pt x="164" y="133"/>
                </a:lnTo>
                <a:lnTo>
                  <a:pt x="158" y="133"/>
                </a:lnTo>
                <a:lnTo>
                  <a:pt x="152" y="132"/>
                </a:lnTo>
                <a:lnTo>
                  <a:pt x="145" y="131"/>
                </a:lnTo>
                <a:lnTo>
                  <a:pt x="139" y="131"/>
                </a:lnTo>
                <a:lnTo>
                  <a:pt x="134" y="130"/>
                </a:lnTo>
                <a:lnTo>
                  <a:pt x="128" y="129"/>
                </a:lnTo>
                <a:lnTo>
                  <a:pt x="122" y="128"/>
                </a:lnTo>
                <a:lnTo>
                  <a:pt x="117" y="127"/>
                </a:lnTo>
                <a:lnTo>
                  <a:pt x="111" y="126"/>
                </a:lnTo>
                <a:lnTo>
                  <a:pt x="106" y="125"/>
                </a:lnTo>
                <a:lnTo>
                  <a:pt x="100" y="124"/>
                </a:lnTo>
                <a:lnTo>
                  <a:pt x="95" y="123"/>
                </a:lnTo>
                <a:lnTo>
                  <a:pt x="90" y="122"/>
                </a:lnTo>
                <a:lnTo>
                  <a:pt x="85" y="121"/>
                </a:lnTo>
                <a:lnTo>
                  <a:pt x="81" y="120"/>
                </a:lnTo>
                <a:lnTo>
                  <a:pt x="79" y="120"/>
                </a:lnTo>
                <a:lnTo>
                  <a:pt x="77" y="119"/>
                </a:lnTo>
                <a:lnTo>
                  <a:pt x="75" y="119"/>
                </a:lnTo>
                <a:lnTo>
                  <a:pt x="73" y="118"/>
                </a:lnTo>
                <a:lnTo>
                  <a:pt x="71" y="118"/>
                </a:lnTo>
                <a:lnTo>
                  <a:pt x="70" y="117"/>
                </a:lnTo>
                <a:lnTo>
                  <a:pt x="68" y="117"/>
                </a:lnTo>
                <a:lnTo>
                  <a:pt x="66" y="116"/>
                </a:lnTo>
                <a:lnTo>
                  <a:pt x="64" y="115"/>
                </a:lnTo>
                <a:lnTo>
                  <a:pt x="62" y="115"/>
                </a:lnTo>
                <a:lnTo>
                  <a:pt x="60" y="114"/>
                </a:lnTo>
                <a:lnTo>
                  <a:pt x="58" y="114"/>
                </a:lnTo>
                <a:lnTo>
                  <a:pt x="57" y="113"/>
                </a:lnTo>
                <a:lnTo>
                  <a:pt x="55" y="113"/>
                </a:lnTo>
                <a:lnTo>
                  <a:pt x="53" y="112"/>
                </a:lnTo>
                <a:lnTo>
                  <a:pt x="51" y="111"/>
                </a:lnTo>
                <a:lnTo>
                  <a:pt x="49" y="111"/>
                </a:lnTo>
                <a:lnTo>
                  <a:pt x="47" y="110"/>
                </a:lnTo>
                <a:lnTo>
                  <a:pt x="46" y="109"/>
                </a:lnTo>
                <a:lnTo>
                  <a:pt x="44" y="109"/>
                </a:lnTo>
                <a:lnTo>
                  <a:pt x="42" y="108"/>
                </a:lnTo>
                <a:lnTo>
                  <a:pt x="41" y="107"/>
                </a:lnTo>
                <a:lnTo>
                  <a:pt x="39" y="107"/>
                </a:lnTo>
                <a:lnTo>
                  <a:pt x="37" y="106"/>
                </a:lnTo>
                <a:lnTo>
                  <a:pt x="36" y="105"/>
                </a:lnTo>
                <a:lnTo>
                  <a:pt x="35" y="105"/>
                </a:lnTo>
                <a:lnTo>
                  <a:pt x="33" y="104"/>
                </a:lnTo>
                <a:lnTo>
                  <a:pt x="31" y="104"/>
                </a:lnTo>
                <a:lnTo>
                  <a:pt x="30" y="103"/>
                </a:lnTo>
                <a:lnTo>
                  <a:pt x="29" y="103"/>
                </a:lnTo>
                <a:lnTo>
                  <a:pt x="26" y="101"/>
                </a:lnTo>
                <a:lnTo>
                  <a:pt x="25" y="100"/>
                </a:lnTo>
                <a:lnTo>
                  <a:pt x="24" y="100"/>
                </a:lnTo>
                <a:lnTo>
                  <a:pt x="23" y="99"/>
                </a:lnTo>
                <a:lnTo>
                  <a:pt x="21" y="98"/>
                </a:lnTo>
                <a:lnTo>
                  <a:pt x="20" y="98"/>
                </a:lnTo>
                <a:lnTo>
                  <a:pt x="19" y="97"/>
                </a:lnTo>
                <a:lnTo>
                  <a:pt x="18" y="97"/>
                </a:lnTo>
                <a:lnTo>
                  <a:pt x="17" y="96"/>
                </a:lnTo>
                <a:lnTo>
                  <a:pt x="16" y="95"/>
                </a:lnTo>
                <a:lnTo>
                  <a:pt x="15" y="95"/>
                </a:lnTo>
                <a:lnTo>
                  <a:pt x="14" y="94"/>
                </a:lnTo>
                <a:lnTo>
                  <a:pt x="13" y="93"/>
                </a:lnTo>
                <a:lnTo>
                  <a:pt x="13" y="93"/>
                </a:lnTo>
                <a:lnTo>
                  <a:pt x="12" y="92"/>
                </a:lnTo>
                <a:lnTo>
                  <a:pt x="11" y="91"/>
                </a:lnTo>
                <a:lnTo>
                  <a:pt x="10" y="91"/>
                </a:lnTo>
                <a:lnTo>
                  <a:pt x="9" y="90"/>
                </a:lnTo>
                <a:lnTo>
                  <a:pt x="9" y="89"/>
                </a:lnTo>
                <a:lnTo>
                  <a:pt x="8" y="89"/>
                </a:lnTo>
                <a:lnTo>
                  <a:pt x="7" y="88"/>
                </a:lnTo>
                <a:lnTo>
                  <a:pt x="7" y="88"/>
                </a:lnTo>
                <a:lnTo>
                  <a:pt x="6" y="87"/>
                </a:lnTo>
                <a:lnTo>
                  <a:pt x="6" y="87"/>
                </a:lnTo>
                <a:lnTo>
                  <a:pt x="5" y="86"/>
                </a:lnTo>
                <a:lnTo>
                  <a:pt x="5" y="85"/>
                </a:lnTo>
                <a:lnTo>
                  <a:pt x="4" y="85"/>
                </a:lnTo>
                <a:lnTo>
                  <a:pt x="4" y="84"/>
                </a:lnTo>
                <a:lnTo>
                  <a:pt x="3" y="84"/>
                </a:lnTo>
                <a:lnTo>
                  <a:pt x="3" y="83"/>
                </a:lnTo>
                <a:lnTo>
                  <a:pt x="3" y="83"/>
                </a:lnTo>
                <a:lnTo>
                  <a:pt x="2" y="81"/>
                </a:lnTo>
                <a:lnTo>
                  <a:pt x="2" y="79"/>
                </a:lnTo>
                <a:lnTo>
                  <a:pt x="1" y="77"/>
                </a:lnTo>
                <a:lnTo>
                  <a:pt x="1" y="75"/>
                </a:lnTo>
                <a:lnTo>
                  <a:pt x="1" y="72"/>
                </a:lnTo>
                <a:lnTo>
                  <a:pt x="1" y="69"/>
                </a:lnTo>
                <a:lnTo>
                  <a:pt x="1" y="66"/>
                </a:lnTo>
                <a:lnTo>
                  <a:pt x="1" y="62"/>
                </a:lnTo>
                <a:lnTo>
                  <a:pt x="0" y="59"/>
                </a:lnTo>
                <a:lnTo>
                  <a:pt x="0" y="55"/>
                </a:lnTo>
                <a:lnTo>
                  <a:pt x="0" y="51"/>
                </a:lnTo>
                <a:lnTo>
                  <a:pt x="0" y="47"/>
                </a:lnTo>
                <a:lnTo>
                  <a:pt x="0" y="43"/>
                </a:lnTo>
                <a:lnTo>
                  <a:pt x="0" y="39"/>
                </a:lnTo>
                <a:lnTo>
                  <a:pt x="0" y="35"/>
                </a:lnTo>
                <a:lnTo>
                  <a:pt x="0" y="31"/>
                </a:lnTo>
                <a:lnTo>
                  <a:pt x="0" y="28"/>
                </a:lnTo>
                <a:lnTo>
                  <a:pt x="0" y="24"/>
                </a:lnTo>
                <a:lnTo>
                  <a:pt x="0" y="21"/>
                </a:lnTo>
                <a:lnTo>
                  <a:pt x="0" y="17"/>
                </a:lnTo>
                <a:lnTo>
                  <a:pt x="0" y="15"/>
                </a:lnTo>
                <a:lnTo>
                  <a:pt x="0" y="12"/>
                </a:lnTo>
                <a:lnTo>
                  <a:pt x="0" y="10"/>
                </a:lnTo>
                <a:lnTo>
                  <a:pt x="0" y="8"/>
                </a:lnTo>
                <a:lnTo>
                  <a:pt x="0" y="6"/>
                </a:lnTo>
                <a:lnTo>
                  <a:pt x="0" y="5"/>
                </a:lnTo>
                <a:lnTo>
                  <a:pt x="0" y="5"/>
                </a:lnTo>
                <a:lnTo>
                  <a:pt x="0" y="5"/>
                </a:lnTo>
                <a:lnTo>
                  <a:pt x="0" y="5"/>
                </a:lnTo>
                <a:lnTo>
                  <a:pt x="0" y="6"/>
                </a:lnTo>
                <a:lnTo>
                  <a:pt x="0" y="8"/>
                </a:lnTo>
                <a:lnTo>
                  <a:pt x="35" y="7"/>
                </a:lnTo>
                <a:lnTo>
                  <a:pt x="53" y="7"/>
                </a:lnTo>
                <a:lnTo>
                  <a:pt x="71" y="7"/>
                </a:lnTo>
                <a:lnTo>
                  <a:pt x="89" y="7"/>
                </a:lnTo>
                <a:lnTo>
                  <a:pt x="107" y="7"/>
                </a:lnTo>
                <a:lnTo>
                  <a:pt x="125" y="7"/>
                </a:lnTo>
                <a:lnTo>
                  <a:pt x="143" y="8"/>
                </a:lnTo>
                <a:lnTo>
                  <a:pt x="160" y="8"/>
                </a:lnTo>
                <a:lnTo>
                  <a:pt x="178" y="8"/>
                </a:lnTo>
                <a:lnTo>
                  <a:pt x="196" y="8"/>
                </a:lnTo>
                <a:lnTo>
                  <a:pt x="214" y="8"/>
                </a:lnTo>
                <a:lnTo>
                  <a:pt x="232" y="8"/>
                </a:lnTo>
                <a:lnTo>
                  <a:pt x="249" y="8"/>
                </a:lnTo>
                <a:lnTo>
                  <a:pt x="267" y="8"/>
                </a:lnTo>
                <a:lnTo>
                  <a:pt x="285" y="9"/>
                </a:lnTo>
                <a:lnTo>
                  <a:pt x="303" y="9"/>
                </a:lnTo>
                <a:lnTo>
                  <a:pt x="321" y="9"/>
                </a:lnTo>
                <a:lnTo>
                  <a:pt x="339" y="9"/>
                </a:lnTo>
                <a:lnTo>
                  <a:pt x="357" y="9"/>
                </a:lnTo>
                <a:lnTo>
                  <a:pt x="375" y="9"/>
                </a:lnTo>
                <a:lnTo>
                  <a:pt x="392" y="9"/>
                </a:lnTo>
                <a:lnTo>
                  <a:pt x="410" y="9"/>
                </a:lnTo>
                <a:lnTo>
                  <a:pt x="428" y="9"/>
                </a:lnTo>
                <a:lnTo>
                  <a:pt x="446" y="9"/>
                </a:lnTo>
                <a:lnTo>
                  <a:pt x="464" y="9"/>
                </a:lnTo>
                <a:lnTo>
                  <a:pt x="482" y="9"/>
                </a:lnTo>
                <a:lnTo>
                  <a:pt x="499" y="9"/>
                </a:lnTo>
                <a:lnTo>
                  <a:pt x="517" y="9"/>
                </a:lnTo>
                <a:lnTo>
                  <a:pt x="535" y="10"/>
                </a:lnTo>
                <a:lnTo>
                  <a:pt x="553" y="10"/>
                </a:lnTo>
                <a:lnTo>
                  <a:pt x="571" y="10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 cap="rnd" cmpd="sng">
            <a:noFill/>
            <a:prstDash val="solid"/>
            <a:round/>
            <a:headEnd/>
            <a:tailEnd/>
          </a:ln>
          <a:effectLst/>
          <a:extLst/>
        </p:spPr>
        <p:txBody>
          <a:bodyPr lIns="130585" tIns="65293" rIns="130585" bIns="65293"/>
          <a:lstStyle/>
          <a:p>
            <a:pPr>
              <a:defRPr/>
            </a:pPr>
            <a:endParaRPr lang="en-US">
              <a:latin typeface="Calibri" charset="0"/>
              <a:ea typeface="ＭＳ Ｐゴシック" charset="0"/>
            </a:endParaRPr>
          </a:p>
        </p:txBody>
      </p:sp>
      <p:sp>
        <p:nvSpPr>
          <p:cNvPr id="81" name="Freeform 19"/>
          <p:cNvSpPr>
            <a:spLocks/>
          </p:cNvSpPr>
          <p:nvPr/>
        </p:nvSpPr>
        <p:spPr bwMode="auto">
          <a:xfrm>
            <a:off x="3458943" y="2162329"/>
            <a:ext cx="385212" cy="77145"/>
          </a:xfrm>
          <a:custGeom>
            <a:avLst/>
            <a:gdLst>
              <a:gd name="T0" fmla="*/ 315 w 573"/>
              <a:gd name="T1" fmla="*/ 126 h 127"/>
              <a:gd name="T2" fmla="*/ 344 w 573"/>
              <a:gd name="T3" fmla="*/ 125 h 127"/>
              <a:gd name="T4" fmla="*/ 371 w 573"/>
              <a:gd name="T5" fmla="*/ 123 h 127"/>
              <a:gd name="T6" fmla="*/ 397 w 573"/>
              <a:gd name="T7" fmla="*/ 121 h 127"/>
              <a:gd name="T8" fmla="*/ 422 w 573"/>
              <a:gd name="T9" fmla="*/ 118 h 127"/>
              <a:gd name="T10" fmla="*/ 446 w 573"/>
              <a:gd name="T11" fmla="*/ 115 h 127"/>
              <a:gd name="T12" fmla="*/ 468 w 573"/>
              <a:gd name="T13" fmla="*/ 112 h 127"/>
              <a:gd name="T14" fmla="*/ 488 w 573"/>
              <a:gd name="T15" fmla="*/ 108 h 127"/>
              <a:gd name="T16" fmla="*/ 511 w 573"/>
              <a:gd name="T17" fmla="*/ 102 h 127"/>
              <a:gd name="T18" fmla="*/ 527 w 573"/>
              <a:gd name="T19" fmla="*/ 97 h 127"/>
              <a:gd name="T20" fmla="*/ 540 w 573"/>
              <a:gd name="T21" fmla="*/ 92 h 127"/>
              <a:gd name="T22" fmla="*/ 552 w 573"/>
              <a:gd name="T23" fmla="*/ 86 h 127"/>
              <a:gd name="T24" fmla="*/ 561 w 573"/>
              <a:gd name="T25" fmla="*/ 80 h 127"/>
              <a:gd name="T26" fmla="*/ 567 w 573"/>
              <a:gd name="T27" fmla="*/ 74 h 127"/>
              <a:gd name="T28" fmla="*/ 571 w 573"/>
              <a:gd name="T29" fmla="*/ 68 h 127"/>
              <a:gd name="T30" fmla="*/ 572 w 573"/>
              <a:gd name="T31" fmla="*/ 60 h 127"/>
              <a:gd name="T32" fmla="*/ 568 w 573"/>
              <a:gd name="T33" fmla="*/ 54 h 127"/>
              <a:gd name="T34" fmla="*/ 563 w 573"/>
              <a:gd name="T35" fmla="*/ 47 h 127"/>
              <a:gd name="T36" fmla="*/ 554 w 573"/>
              <a:gd name="T37" fmla="*/ 41 h 127"/>
              <a:gd name="T38" fmla="*/ 544 w 573"/>
              <a:gd name="T39" fmla="*/ 36 h 127"/>
              <a:gd name="T40" fmla="*/ 530 w 573"/>
              <a:gd name="T41" fmla="*/ 30 h 127"/>
              <a:gd name="T42" fmla="*/ 515 w 573"/>
              <a:gd name="T43" fmla="*/ 25 h 127"/>
              <a:gd name="T44" fmla="*/ 498 w 573"/>
              <a:gd name="T45" fmla="*/ 21 h 127"/>
              <a:gd name="T46" fmla="*/ 473 w 573"/>
              <a:gd name="T47" fmla="*/ 15 h 127"/>
              <a:gd name="T48" fmla="*/ 452 w 573"/>
              <a:gd name="T49" fmla="*/ 12 h 127"/>
              <a:gd name="T50" fmla="*/ 428 w 573"/>
              <a:gd name="T51" fmla="*/ 8 h 127"/>
              <a:gd name="T52" fmla="*/ 404 w 573"/>
              <a:gd name="T53" fmla="*/ 6 h 127"/>
              <a:gd name="T54" fmla="*/ 378 w 573"/>
              <a:gd name="T55" fmla="*/ 3 h 127"/>
              <a:gd name="T56" fmla="*/ 350 w 573"/>
              <a:gd name="T57" fmla="*/ 2 h 127"/>
              <a:gd name="T58" fmla="*/ 322 w 573"/>
              <a:gd name="T59" fmla="*/ 1 h 127"/>
              <a:gd name="T60" fmla="*/ 293 w 573"/>
              <a:gd name="T61" fmla="*/ 0 h 127"/>
              <a:gd name="T62" fmla="*/ 257 w 573"/>
              <a:gd name="T63" fmla="*/ 0 h 127"/>
              <a:gd name="T64" fmla="*/ 228 w 573"/>
              <a:gd name="T65" fmla="*/ 1 h 127"/>
              <a:gd name="T66" fmla="*/ 201 w 573"/>
              <a:gd name="T67" fmla="*/ 3 h 127"/>
              <a:gd name="T68" fmla="*/ 175 w 573"/>
              <a:gd name="T69" fmla="*/ 5 h 127"/>
              <a:gd name="T70" fmla="*/ 150 w 573"/>
              <a:gd name="T71" fmla="*/ 8 h 127"/>
              <a:gd name="T72" fmla="*/ 126 w 573"/>
              <a:gd name="T73" fmla="*/ 11 h 127"/>
              <a:gd name="T74" fmla="*/ 104 w 573"/>
              <a:gd name="T75" fmla="*/ 14 h 127"/>
              <a:gd name="T76" fmla="*/ 84 w 573"/>
              <a:gd name="T77" fmla="*/ 19 h 127"/>
              <a:gd name="T78" fmla="*/ 61 w 573"/>
              <a:gd name="T79" fmla="*/ 24 h 127"/>
              <a:gd name="T80" fmla="*/ 45 w 573"/>
              <a:gd name="T81" fmla="*/ 29 h 127"/>
              <a:gd name="T82" fmla="*/ 31 w 573"/>
              <a:gd name="T83" fmla="*/ 34 h 127"/>
              <a:gd name="T84" fmla="*/ 20 w 573"/>
              <a:gd name="T85" fmla="*/ 40 h 127"/>
              <a:gd name="T86" fmla="*/ 11 w 573"/>
              <a:gd name="T87" fmla="*/ 46 h 127"/>
              <a:gd name="T88" fmla="*/ 4 w 573"/>
              <a:gd name="T89" fmla="*/ 52 h 127"/>
              <a:gd name="T90" fmla="*/ 1 w 573"/>
              <a:gd name="T91" fmla="*/ 58 h 127"/>
              <a:gd name="T92" fmla="*/ 0 w 573"/>
              <a:gd name="T93" fmla="*/ 66 h 127"/>
              <a:gd name="T94" fmla="*/ 3 w 573"/>
              <a:gd name="T95" fmla="*/ 73 h 127"/>
              <a:gd name="T96" fmla="*/ 9 w 573"/>
              <a:gd name="T97" fmla="*/ 79 h 127"/>
              <a:gd name="T98" fmla="*/ 17 w 573"/>
              <a:gd name="T99" fmla="*/ 85 h 127"/>
              <a:gd name="T100" fmla="*/ 28 w 573"/>
              <a:gd name="T101" fmla="*/ 90 h 127"/>
              <a:gd name="T102" fmla="*/ 42 w 573"/>
              <a:gd name="T103" fmla="*/ 96 h 127"/>
              <a:gd name="T104" fmla="*/ 57 w 573"/>
              <a:gd name="T105" fmla="*/ 101 h 127"/>
              <a:gd name="T106" fmla="*/ 74 w 573"/>
              <a:gd name="T107" fmla="*/ 105 h 127"/>
              <a:gd name="T108" fmla="*/ 99 w 573"/>
              <a:gd name="T109" fmla="*/ 111 h 127"/>
              <a:gd name="T110" fmla="*/ 120 w 573"/>
              <a:gd name="T111" fmla="*/ 114 h 127"/>
              <a:gd name="T112" fmla="*/ 144 w 573"/>
              <a:gd name="T113" fmla="*/ 117 h 127"/>
              <a:gd name="T114" fmla="*/ 168 w 573"/>
              <a:gd name="T115" fmla="*/ 120 h 127"/>
              <a:gd name="T116" fmla="*/ 194 w 573"/>
              <a:gd name="T117" fmla="*/ 123 h 127"/>
              <a:gd name="T118" fmla="*/ 221 w 573"/>
              <a:gd name="T119" fmla="*/ 124 h 127"/>
              <a:gd name="T120" fmla="*/ 250 w 573"/>
              <a:gd name="T121" fmla="*/ 125 h 127"/>
              <a:gd name="T122" fmla="*/ 278 w 573"/>
              <a:gd name="T123" fmla="*/ 126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73" h="127">
                <a:moveTo>
                  <a:pt x="286" y="126"/>
                </a:moveTo>
                <a:lnTo>
                  <a:pt x="300" y="126"/>
                </a:lnTo>
                <a:lnTo>
                  <a:pt x="308" y="126"/>
                </a:lnTo>
                <a:lnTo>
                  <a:pt x="315" y="126"/>
                </a:lnTo>
                <a:lnTo>
                  <a:pt x="322" y="125"/>
                </a:lnTo>
                <a:lnTo>
                  <a:pt x="330" y="125"/>
                </a:lnTo>
                <a:lnTo>
                  <a:pt x="336" y="125"/>
                </a:lnTo>
                <a:lnTo>
                  <a:pt x="344" y="125"/>
                </a:lnTo>
                <a:lnTo>
                  <a:pt x="350" y="124"/>
                </a:lnTo>
                <a:lnTo>
                  <a:pt x="357" y="124"/>
                </a:lnTo>
                <a:lnTo>
                  <a:pt x="364" y="123"/>
                </a:lnTo>
                <a:lnTo>
                  <a:pt x="371" y="123"/>
                </a:lnTo>
                <a:lnTo>
                  <a:pt x="378" y="123"/>
                </a:lnTo>
                <a:lnTo>
                  <a:pt x="384" y="122"/>
                </a:lnTo>
                <a:lnTo>
                  <a:pt x="391" y="121"/>
                </a:lnTo>
                <a:lnTo>
                  <a:pt x="397" y="121"/>
                </a:lnTo>
                <a:lnTo>
                  <a:pt x="404" y="120"/>
                </a:lnTo>
                <a:lnTo>
                  <a:pt x="410" y="120"/>
                </a:lnTo>
                <a:lnTo>
                  <a:pt x="416" y="119"/>
                </a:lnTo>
                <a:lnTo>
                  <a:pt x="422" y="118"/>
                </a:lnTo>
                <a:lnTo>
                  <a:pt x="428" y="117"/>
                </a:lnTo>
                <a:lnTo>
                  <a:pt x="434" y="117"/>
                </a:lnTo>
                <a:lnTo>
                  <a:pt x="440" y="116"/>
                </a:lnTo>
                <a:lnTo>
                  <a:pt x="446" y="115"/>
                </a:lnTo>
                <a:lnTo>
                  <a:pt x="452" y="114"/>
                </a:lnTo>
                <a:lnTo>
                  <a:pt x="457" y="113"/>
                </a:lnTo>
                <a:lnTo>
                  <a:pt x="462" y="113"/>
                </a:lnTo>
                <a:lnTo>
                  <a:pt x="468" y="112"/>
                </a:lnTo>
                <a:lnTo>
                  <a:pt x="473" y="111"/>
                </a:lnTo>
                <a:lnTo>
                  <a:pt x="478" y="110"/>
                </a:lnTo>
                <a:lnTo>
                  <a:pt x="483" y="109"/>
                </a:lnTo>
                <a:lnTo>
                  <a:pt x="488" y="108"/>
                </a:lnTo>
                <a:lnTo>
                  <a:pt x="498" y="105"/>
                </a:lnTo>
                <a:lnTo>
                  <a:pt x="502" y="104"/>
                </a:lnTo>
                <a:lnTo>
                  <a:pt x="506" y="103"/>
                </a:lnTo>
                <a:lnTo>
                  <a:pt x="511" y="102"/>
                </a:lnTo>
                <a:lnTo>
                  <a:pt x="515" y="101"/>
                </a:lnTo>
                <a:lnTo>
                  <a:pt x="519" y="99"/>
                </a:lnTo>
                <a:lnTo>
                  <a:pt x="523" y="98"/>
                </a:lnTo>
                <a:lnTo>
                  <a:pt x="527" y="97"/>
                </a:lnTo>
                <a:lnTo>
                  <a:pt x="530" y="96"/>
                </a:lnTo>
                <a:lnTo>
                  <a:pt x="534" y="94"/>
                </a:lnTo>
                <a:lnTo>
                  <a:pt x="537" y="93"/>
                </a:lnTo>
                <a:lnTo>
                  <a:pt x="540" y="92"/>
                </a:lnTo>
                <a:lnTo>
                  <a:pt x="544" y="90"/>
                </a:lnTo>
                <a:lnTo>
                  <a:pt x="546" y="89"/>
                </a:lnTo>
                <a:lnTo>
                  <a:pt x="549" y="87"/>
                </a:lnTo>
                <a:lnTo>
                  <a:pt x="552" y="86"/>
                </a:lnTo>
                <a:lnTo>
                  <a:pt x="554" y="85"/>
                </a:lnTo>
                <a:lnTo>
                  <a:pt x="557" y="83"/>
                </a:lnTo>
                <a:lnTo>
                  <a:pt x="559" y="82"/>
                </a:lnTo>
                <a:lnTo>
                  <a:pt x="561" y="80"/>
                </a:lnTo>
                <a:lnTo>
                  <a:pt x="563" y="79"/>
                </a:lnTo>
                <a:lnTo>
                  <a:pt x="564" y="77"/>
                </a:lnTo>
                <a:lnTo>
                  <a:pt x="566" y="76"/>
                </a:lnTo>
                <a:lnTo>
                  <a:pt x="567" y="74"/>
                </a:lnTo>
                <a:lnTo>
                  <a:pt x="568" y="73"/>
                </a:lnTo>
                <a:lnTo>
                  <a:pt x="570" y="71"/>
                </a:lnTo>
                <a:lnTo>
                  <a:pt x="570" y="69"/>
                </a:lnTo>
                <a:lnTo>
                  <a:pt x="571" y="68"/>
                </a:lnTo>
                <a:lnTo>
                  <a:pt x="572" y="66"/>
                </a:lnTo>
                <a:lnTo>
                  <a:pt x="572" y="65"/>
                </a:lnTo>
                <a:lnTo>
                  <a:pt x="572" y="63"/>
                </a:lnTo>
                <a:lnTo>
                  <a:pt x="572" y="60"/>
                </a:lnTo>
                <a:lnTo>
                  <a:pt x="571" y="58"/>
                </a:lnTo>
                <a:lnTo>
                  <a:pt x="570" y="57"/>
                </a:lnTo>
                <a:lnTo>
                  <a:pt x="570" y="55"/>
                </a:lnTo>
                <a:lnTo>
                  <a:pt x="568" y="54"/>
                </a:lnTo>
                <a:lnTo>
                  <a:pt x="567" y="52"/>
                </a:lnTo>
                <a:lnTo>
                  <a:pt x="566" y="51"/>
                </a:lnTo>
                <a:lnTo>
                  <a:pt x="564" y="49"/>
                </a:lnTo>
                <a:lnTo>
                  <a:pt x="563" y="47"/>
                </a:lnTo>
                <a:lnTo>
                  <a:pt x="561" y="46"/>
                </a:lnTo>
                <a:lnTo>
                  <a:pt x="559" y="45"/>
                </a:lnTo>
                <a:lnTo>
                  <a:pt x="557" y="43"/>
                </a:lnTo>
                <a:lnTo>
                  <a:pt x="554" y="41"/>
                </a:lnTo>
                <a:lnTo>
                  <a:pt x="552" y="40"/>
                </a:lnTo>
                <a:lnTo>
                  <a:pt x="549" y="39"/>
                </a:lnTo>
                <a:lnTo>
                  <a:pt x="546" y="37"/>
                </a:lnTo>
                <a:lnTo>
                  <a:pt x="544" y="36"/>
                </a:lnTo>
                <a:lnTo>
                  <a:pt x="540" y="34"/>
                </a:lnTo>
                <a:lnTo>
                  <a:pt x="537" y="33"/>
                </a:lnTo>
                <a:lnTo>
                  <a:pt x="534" y="31"/>
                </a:lnTo>
                <a:lnTo>
                  <a:pt x="530" y="30"/>
                </a:lnTo>
                <a:lnTo>
                  <a:pt x="527" y="29"/>
                </a:lnTo>
                <a:lnTo>
                  <a:pt x="523" y="28"/>
                </a:lnTo>
                <a:lnTo>
                  <a:pt x="519" y="27"/>
                </a:lnTo>
                <a:lnTo>
                  <a:pt x="515" y="25"/>
                </a:lnTo>
                <a:lnTo>
                  <a:pt x="511" y="24"/>
                </a:lnTo>
                <a:lnTo>
                  <a:pt x="506" y="23"/>
                </a:lnTo>
                <a:lnTo>
                  <a:pt x="502" y="22"/>
                </a:lnTo>
                <a:lnTo>
                  <a:pt x="498" y="21"/>
                </a:lnTo>
                <a:lnTo>
                  <a:pt x="493" y="19"/>
                </a:lnTo>
                <a:lnTo>
                  <a:pt x="488" y="19"/>
                </a:lnTo>
                <a:lnTo>
                  <a:pt x="478" y="16"/>
                </a:lnTo>
                <a:lnTo>
                  <a:pt x="473" y="15"/>
                </a:lnTo>
                <a:lnTo>
                  <a:pt x="468" y="14"/>
                </a:lnTo>
                <a:lnTo>
                  <a:pt x="462" y="13"/>
                </a:lnTo>
                <a:lnTo>
                  <a:pt x="457" y="13"/>
                </a:lnTo>
                <a:lnTo>
                  <a:pt x="452" y="12"/>
                </a:lnTo>
                <a:lnTo>
                  <a:pt x="446" y="11"/>
                </a:lnTo>
                <a:lnTo>
                  <a:pt x="440" y="10"/>
                </a:lnTo>
                <a:lnTo>
                  <a:pt x="434" y="9"/>
                </a:lnTo>
                <a:lnTo>
                  <a:pt x="428" y="8"/>
                </a:lnTo>
                <a:lnTo>
                  <a:pt x="422" y="8"/>
                </a:lnTo>
                <a:lnTo>
                  <a:pt x="416" y="7"/>
                </a:lnTo>
                <a:lnTo>
                  <a:pt x="410" y="6"/>
                </a:lnTo>
                <a:lnTo>
                  <a:pt x="404" y="6"/>
                </a:lnTo>
                <a:lnTo>
                  <a:pt x="397" y="5"/>
                </a:lnTo>
                <a:lnTo>
                  <a:pt x="391" y="5"/>
                </a:lnTo>
                <a:lnTo>
                  <a:pt x="384" y="4"/>
                </a:lnTo>
                <a:lnTo>
                  <a:pt x="378" y="3"/>
                </a:lnTo>
                <a:lnTo>
                  <a:pt x="371" y="3"/>
                </a:lnTo>
                <a:lnTo>
                  <a:pt x="364" y="3"/>
                </a:lnTo>
                <a:lnTo>
                  <a:pt x="357" y="2"/>
                </a:lnTo>
                <a:lnTo>
                  <a:pt x="350" y="2"/>
                </a:lnTo>
                <a:lnTo>
                  <a:pt x="344" y="1"/>
                </a:lnTo>
                <a:lnTo>
                  <a:pt x="336" y="1"/>
                </a:lnTo>
                <a:lnTo>
                  <a:pt x="330" y="1"/>
                </a:lnTo>
                <a:lnTo>
                  <a:pt x="322" y="1"/>
                </a:lnTo>
                <a:lnTo>
                  <a:pt x="315" y="0"/>
                </a:lnTo>
                <a:lnTo>
                  <a:pt x="308" y="0"/>
                </a:lnTo>
                <a:lnTo>
                  <a:pt x="300" y="0"/>
                </a:lnTo>
                <a:lnTo>
                  <a:pt x="293" y="0"/>
                </a:lnTo>
                <a:lnTo>
                  <a:pt x="286" y="0"/>
                </a:lnTo>
                <a:lnTo>
                  <a:pt x="271" y="0"/>
                </a:lnTo>
                <a:lnTo>
                  <a:pt x="264" y="0"/>
                </a:lnTo>
                <a:lnTo>
                  <a:pt x="257" y="0"/>
                </a:lnTo>
                <a:lnTo>
                  <a:pt x="250" y="1"/>
                </a:lnTo>
                <a:lnTo>
                  <a:pt x="242" y="1"/>
                </a:lnTo>
                <a:lnTo>
                  <a:pt x="235" y="1"/>
                </a:lnTo>
                <a:lnTo>
                  <a:pt x="228" y="1"/>
                </a:lnTo>
                <a:lnTo>
                  <a:pt x="221" y="2"/>
                </a:lnTo>
                <a:lnTo>
                  <a:pt x="214" y="2"/>
                </a:lnTo>
                <a:lnTo>
                  <a:pt x="208" y="3"/>
                </a:lnTo>
                <a:lnTo>
                  <a:pt x="201" y="3"/>
                </a:lnTo>
                <a:lnTo>
                  <a:pt x="194" y="3"/>
                </a:lnTo>
                <a:lnTo>
                  <a:pt x="188" y="4"/>
                </a:lnTo>
                <a:lnTo>
                  <a:pt x="181" y="5"/>
                </a:lnTo>
                <a:lnTo>
                  <a:pt x="175" y="5"/>
                </a:lnTo>
                <a:lnTo>
                  <a:pt x="168" y="6"/>
                </a:lnTo>
                <a:lnTo>
                  <a:pt x="162" y="6"/>
                </a:lnTo>
                <a:lnTo>
                  <a:pt x="156" y="7"/>
                </a:lnTo>
                <a:lnTo>
                  <a:pt x="150" y="8"/>
                </a:lnTo>
                <a:lnTo>
                  <a:pt x="144" y="8"/>
                </a:lnTo>
                <a:lnTo>
                  <a:pt x="138" y="9"/>
                </a:lnTo>
                <a:lnTo>
                  <a:pt x="132" y="10"/>
                </a:lnTo>
                <a:lnTo>
                  <a:pt x="126" y="11"/>
                </a:lnTo>
                <a:lnTo>
                  <a:pt x="120" y="12"/>
                </a:lnTo>
                <a:lnTo>
                  <a:pt x="115" y="13"/>
                </a:lnTo>
                <a:lnTo>
                  <a:pt x="109" y="13"/>
                </a:lnTo>
                <a:lnTo>
                  <a:pt x="104" y="14"/>
                </a:lnTo>
                <a:lnTo>
                  <a:pt x="99" y="15"/>
                </a:lnTo>
                <a:lnTo>
                  <a:pt x="94" y="16"/>
                </a:lnTo>
                <a:lnTo>
                  <a:pt x="89" y="17"/>
                </a:lnTo>
                <a:lnTo>
                  <a:pt x="84" y="19"/>
                </a:lnTo>
                <a:lnTo>
                  <a:pt x="74" y="21"/>
                </a:lnTo>
                <a:lnTo>
                  <a:pt x="70" y="22"/>
                </a:lnTo>
                <a:lnTo>
                  <a:pt x="65" y="23"/>
                </a:lnTo>
                <a:lnTo>
                  <a:pt x="61" y="24"/>
                </a:lnTo>
                <a:lnTo>
                  <a:pt x="57" y="25"/>
                </a:lnTo>
                <a:lnTo>
                  <a:pt x="53" y="27"/>
                </a:lnTo>
                <a:lnTo>
                  <a:pt x="49" y="28"/>
                </a:lnTo>
                <a:lnTo>
                  <a:pt x="45" y="29"/>
                </a:lnTo>
                <a:lnTo>
                  <a:pt x="42" y="30"/>
                </a:lnTo>
                <a:lnTo>
                  <a:pt x="38" y="31"/>
                </a:lnTo>
                <a:lnTo>
                  <a:pt x="34" y="33"/>
                </a:lnTo>
                <a:lnTo>
                  <a:pt x="31" y="34"/>
                </a:lnTo>
                <a:lnTo>
                  <a:pt x="28" y="36"/>
                </a:lnTo>
                <a:lnTo>
                  <a:pt x="25" y="37"/>
                </a:lnTo>
                <a:lnTo>
                  <a:pt x="22" y="39"/>
                </a:lnTo>
                <a:lnTo>
                  <a:pt x="20" y="40"/>
                </a:lnTo>
                <a:lnTo>
                  <a:pt x="17" y="41"/>
                </a:lnTo>
                <a:lnTo>
                  <a:pt x="15" y="43"/>
                </a:lnTo>
                <a:lnTo>
                  <a:pt x="13" y="45"/>
                </a:lnTo>
                <a:lnTo>
                  <a:pt x="11" y="46"/>
                </a:lnTo>
                <a:lnTo>
                  <a:pt x="9" y="47"/>
                </a:lnTo>
                <a:lnTo>
                  <a:pt x="7" y="49"/>
                </a:lnTo>
                <a:lnTo>
                  <a:pt x="6" y="51"/>
                </a:lnTo>
                <a:lnTo>
                  <a:pt x="4" y="52"/>
                </a:lnTo>
                <a:lnTo>
                  <a:pt x="3" y="54"/>
                </a:lnTo>
                <a:lnTo>
                  <a:pt x="2" y="55"/>
                </a:lnTo>
                <a:lnTo>
                  <a:pt x="1" y="57"/>
                </a:lnTo>
                <a:lnTo>
                  <a:pt x="1" y="58"/>
                </a:lnTo>
                <a:lnTo>
                  <a:pt x="0" y="60"/>
                </a:lnTo>
                <a:lnTo>
                  <a:pt x="0" y="61"/>
                </a:lnTo>
                <a:lnTo>
                  <a:pt x="0" y="63"/>
                </a:lnTo>
                <a:lnTo>
                  <a:pt x="0" y="66"/>
                </a:lnTo>
                <a:lnTo>
                  <a:pt x="1" y="68"/>
                </a:lnTo>
                <a:lnTo>
                  <a:pt x="1" y="69"/>
                </a:lnTo>
                <a:lnTo>
                  <a:pt x="2" y="71"/>
                </a:lnTo>
                <a:lnTo>
                  <a:pt x="3" y="73"/>
                </a:lnTo>
                <a:lnTo>
                  <a:pt x="4" y="74"/>
                </a:lnTo>
                <a:lnTo>
                  <a:pt x="6" y="76"/>
                </a:lnTo>
                <a:lnTo>
                  <a:pt x="7" y="77"/>
                </a:lnTo>
                <a:lnTo>
                  <a:pt x="9" y="79"/>
                </a:lnTo>
                <a:lnTo>
                  <a:pt x="11" y="80"/>
                </a:lnTo>
                <a:lnTo>
                  <a:pt x="13" y="82"/>
                </a:lnTo>
                <a:lnTo>
                  <a:pt x="15" y="83"/>
                </a:lnTo>
                <a:lnTo>
                  <a:pt x="17" y="85"/>
                </a:lnTo>
                <a:lnTo>
                  <a:pt x="20" y="86"/>
                </a:lnTo>
                <a:lnTo>
                  <a:pt x="22" y="87"/>
                </a:lnTo>
                <a:lnTo>
                  <a:pt x="25" y="89"/>
                </a:lnTo>
                <a:lnTo>
                  <a:pt x="28" y="90"/>
                </a:lnTo>
                <a:lnTo>
                  <a:pt x="31" y="92"/>
                </a:lnTo>
                <a:lnTo>
                  <a:pt x="34" y="93"/>
                </a:lnTo>
                <a:lnTo>
                  <a:pt x="38" y="94"/>
                </a:lnTo>
                <a:lnTo>
                  <a:pt x="42" y="96"/>
                </a:lnTo>
                <a:lnTo>
                  <a:pt x="45" y="97"/>
                </a:lnTo>
                <a:lnTo>
                  <a:pt x="49" y="98"/>
                </a:lnTo>
                <a:lnTo>
                  <a:pt x="53" y="99"/>
                </a:lnTo>
                <a:lnTo>
                  <a:pt x="57" y="101"/>
                </a:lnTo>
                <a:lnTo>
                  <a:pt x="61" y="102"/>
                </a:lnTo>
                <a:lnTo>
                  <a:pt x="65" y="103"/>
                </a:lnTo>
                <a:lnTo>
                  <a:pt x="70" y="104"/>
                </a:lnTo>
                <a:lnTo>
                  <a:pt x="74" y="105"/>
                </a:lnTo>
                <a:lnTo>
                  <a:pt x="79" y="107"/>
                </a:lnTo>
                <a:lnTo>
                  <a:pt x="84" y="108"/>
                </a:lnTo>
                <a:lnTo>
                  <a:pt x="94" y="110"/>
                </a:lnTo>
                <a:lnTo>
                  <a:pt x="99" y="111"/>
                </a:lnTo>
                <a:lnTo>
                  <a:pt x="104" y="112"/>
                </a:lnTo>
                <a:lnTo>
                  <a:pt x="109" y="113"/>
                </a:lnTo>
                <a:lnTo>
                  <a:pt x="115" y="113"/>
                </a:lnTo>
                <a:lnTo>
                  <a:pt x="120" y="114"/>
                </a:lnTo>
                <a:lnTo>
                  <a:pt x="126" y="115"/>
                </a:lnTo>
                <a:lnTo>
                  <a:pt x="132" y="116"/>
                </a:lnTo>
                <a:lnTo>
                  <a:pt x="138" y="117"/>
                </a:lnTo>
                <a:lnTo>
                  <a:pt x="144" y="117"/>
                </a:lnTo>
                <a:lnTo>
                  <a:pt x="150" y="118"/>
                </a:lnTo>
                <a:lnTo>
                  <a:pt x="156" y="119"/>
                </a:lnTo>
                <a:lnTo>
                  <a:pt x="162" y="120"/>
                </a:lnTo>
                <a:lnTo>
                  <a:pt x="168" y="120"/>
                </a:lnTo>
                <a:lnTo>
                  <a:pt x="175" y="121"/>
                </a:lnTo>
                <a:lnTo>
                  <a:pt x="181" y="121"/>
                </a:lnTo>
                <a:lnTo>
                  <a:pt x="188" y="122"/>
                </a:lnTo>
                <a:lnTo>
                  <a:pt x="194" y="123"/>
                </a:lnTo>
                <a:lnTo>
                  <a:pt x="201" y="123"/>
                </a:lnTo>
                <a:lnTo>
                  <a:pt x="208" y="123"/>
                </a:lnTo>
                <a:lnTo>
                  <a:pt x="214" y="124"/>
                </a:lnTo>
                <a:lnTo>
                  <a:pt x="221" y="124"/>
                </a:lnTo>
                <a:lnTo>
                  <a:pt x="228" y="125"/>
                </a:lnTo>
                <a:lnTo>
                  <a:pt x="235" y="125"/>
                </a:lnTo>
                <a:lnTo>
                  <a:pt x="242" y="125"/>
                </a:lnTo>
                <a:lnTo>
                  <a:pt x="250" y="125"/>
                </a:lnTo>
                <a:lnTo>
                  <a:pt x="257" y="126"/>
                </a:lnTo>
                <a:lnTo>
                  <a:pt x="264" y="126"/>
                </a:lnTo>
                <a:lnTo>
                  <a:pt x="271" y="126"/>
                </a:lnTo>
                <a:lnTo>
                  <a:pt x="278" y="126"/>
                </a:lnTo>
                <a:lnTo>
                  <a:pt x="286" y="126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 cap="rnd" cmpd="sng">
            <a:solidFill>
              <a:schemeClr val="accent1"/>
            </a:solidFill>
            <a:prstDash val="solid"/>
            <a:round/>
            <a:headEnd/>
            <a:tailEnd/>
          </a:ln>
          <a:effectLst/>
          <a:extLst/>
        </p:spPr>
        <p:txBody>
          <a:bodyPr lIns="130585" tIns="65293" rIns="130585" bIns="65293"/>
          <a:lstStyle/>
          <a:p>
            <a:pPr>
              <a:defRPr/>
            </a:pPr>
            <a:endParaRPr lang="en-US">
              <a:latin typeface="Calibri" charset="0"/>
              <a:ea typeface="ＭＳ Ｐゴシック" charset="0"/>
            </a:endParaRPr>
          </a:p>
        </p:txBody>
      </p:sp>
      <p:cxnSp>
        <p:nvCxnSpPr>
          <p:cNvPr id="82" name="Straight Connector 188"/>
          <p:cNvCxnSpPr>
            <a:stCxn id="78" idx="15"/>
            <a:endCxn id="77" idx="36"/>
          </p:cNvCxnSpPr>
          <p:nvPr/>
        </p:nvCxnSpPr>
        <p:spPr bwMode="auto">
          <a:xfrm flipH="1">
            <a:off x="3837356" y="2121487"/>
            <a:ext cx="4532" cy="206475"/>
          </a:xfrm>
          <a:prstGeom prst="line">
            <a:avLst/>
          </a:prstGeom>
          <a:ln w="9525" cmpd="sng">
            <a:solidFill>
              <a:schemeClr val="accent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189"/>
          <p:cNvCxnSpPr>
            <a:stCxn id="78" idx="45"/>
            <a:endCxn id="77" idx="7"/>
          </p:cNvCxnSpPr>
          <p:nvPr/>
        </p:nvCxnSpPr>
        <p:spPr bwMode="auto">
          <a:xfrm>
            <a:off x="3458943" y="2121487"/>
            <a:ext cx="2265" cy="201938"/>
          </a:xfrm>
          <a:prstGeom prst="line">
            <a:avLst/>
          </a:prstGeom>
          <a:ln w="9525" cmpd="sng">
            <a:solidFill>
              <a:schemeClr val="accent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170"/>
          <p:cNvCxnSpPr/>
          <p:nvPr/>
        </p:nvCxnSpPr>
        <p:spPr bwMode="auto">
          <a:xfrm>
            <a:off x="1686966" y="1751644"/>
            <a:ext cx="1345977" cy="0"/>
          </a:xfrm>
          <a:prstGeom prst="line">
            <a:avLst/>
          </a:prstGeom>
          <a:ln w="9525" cmpd="sng">
            <a:solidFill>
              <a:schemeClr val="accent3">
                <a:lumMod val="40000"/>
                <a:lumOff val="6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Rectangle 171"/>
          <p:cNvSpPr/>
          <p:nvPr/>
        </p:nvSpPr>
        <p:spPr bwMode="auto">
          <a:xfrm>
            <a:off x="1686967" y="1837866"/>
            <a:ext cx="1355040" cy="92347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6945" tIns="68473" rIns="136945" bIns="6847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6" name="Rectangle 172"/>
          <p:cNvSpPr/>
          <p:nvPr/>
        </p:nvSpPr>
        <p:spPr bwMode="auto">
          <a:xfrm>
            <a:off x="1686967" y="1313735"/>
            <a:ext cx="1355040" cy="1447602"/>
          </a:xfrm>
          <a:prstGeom prst="rect">
            <a:avLst/>
          </a:prstGeom>
          <a:noFill/>
          <a:ln w="9525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6945" tIns="68473" rIns="136945" bIns="68473"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7" name="Straight Connector 173"/>
          <p:cNvCxnSpPr/>
          <p:nvPr/>
        </p:nvCxnSpPr>
        <p:spPr bwMode="auto">
          <a:xfrm>
            <a:off x="1652977" y="1313734"/>
            <a:ext cx="1447945" cy="0"/>
          </a:xfrm>
          <a:prstGeom prst="line">
            <a:avLst/>
          </a:prstGeom>
          <a:ln w="190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174"/>
          <p:cNvCxnSpPr/>
          <p:nvPr/>
        </p:nvCxnSpPr>
        <p:spPr bwMode="auto">
          <a:xfrm>
            <a:off x="3044271" y="1747106"/>
            <a:ext cx="0" cy="90759"/>
          </a:xfrm>
          <a:prstGeom prst="line">
            <a:avLst/>
          </a:prstGeom>
          <a:ln w="190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175"/>
          <p:cNvCxnSpPr/>
          <p:nvPr/>
        </p:nvCxnSpPr>
        <p:spPr bwMode="auto">
          <a:xfrm>
            <a:off x="3032942" y="1846941"/>
            <a:ext cx="577818" cy="79415"/>
          </a:xfrm>
          <a:prstGeom prst="line">
            <a:avLst/>
          </a:prstGeom>
          <a:ln w="952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176"/>
          <p:cNvCxnSpPr/>
          <p:nvPr/>
        </p:nvCxnSpPr>
        <p:spPr bwMode="auto">
          <a:xfrm>
            <a:off x="3032942" y="1740300"/>
            <a:ext cx="577818" cy="81683"/>
          </a:xfrm>
          <a:prstGeom prst="line">
            <a:avLst/>
          </a:prstGeom>
          <a:ln w="952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1" name="Group 15"/>
          <p:cNvGrpSpPr>
            <a:grpSpLocks/>
          </p:cNvGrpSpPr>
          <p:nvPr/>
        </p:nvGrpSpPr>
        <p:grpSpPr bwMode="auto">
          <a:xfrm>
            <a:off x="2142422" y="1595087"/>
            <a:ext cx="473585" cy="428834"/>
            <a:chOff x="1167645" y="1098293"/>
            <a:chExt cx="380575" cy="350830"/>
          </a:xfrm>
        </p:grpSpPr>
        <p:sp>
          <p:nvSpPr>
            <p:cNvPr id="92" name="Rounded Rectangle 195"/>
            <p:cNvSpPr/>
            <p:nvPr/>
          </p:nvSpPr>
          <p:spPr>
            <a:xfrm>
              <a:off x="1169467" y="1152124"/>
              <a:ext cx="375112" cy="296999"/>
            </a:xfrm>
            <a:prstGeom prst="roundRect">
              <a:avLst>
                <a:gd name="adj" fmla="val 28607"/>
              </a:avLst>
            </a:prstGeom>
            <a:solidFill>
              <a:schemeClr val="bg1"/>
            </a:solidFill>
            <a:ln w="9525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3" name="Rectangle 196"/>
            <p:cNvSpPr/>
            <p:nvPr/>
          </p:nvSpPr>
          <p:spPr>
            <a:xfrm>
              <a:off x="1169467" y="1098293"/>
              <a:ext cx="375112" cy="207900"/>
            </a:xfrm>
            <a:prstGeom prst="rect">
              <a:avLst/>
            </a:prstGeom>
            <a:solidFill>
              <a:schemeClr val="bg1"/>
            </a:solidFill>
            <a:ln w="9525" cmpd="sng">
              <a:solidFill>
                <a:schemeClr val="bg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94" name="Straight Connector 197"/>
            <p:cNvCxnSpPr/>
            <p:nvPr/>
          </p:nvCxnSpPr>
          <p:spPr>
            <a:xfrm flipV="1">
              <a:off x="1544578" y="1168830"/>
              <a:ext cx="0" cy="142930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198"/>
            <p:cNvCxnSpPr/>
            <p:nvPr/>
          </p:nvCxnSpPr>
          <p:spPr>
            <a:xfrm flipV="1">
              <a:off x="1169432" y="1168830"/>
              <a:ext cx="0" cy="209755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199"/>
            <p:cNvCxnSpPr/>
            <p:nvPr/>
          </p:nvCxnSpPr>
          <p:spPr>
            <a:xfrm>
              <a:off x="1167645" y="1172543"/>
              <a:ext cx="380575" cy="0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" name="Down Arrow 190"/>
          <p:cNvSpPr/>
          <p:nvPr/>
        </p:nvSpPr>
        <p:spPr bwMode="auto">
          <a:xfrm flipV="1">
            <a:off x="2332763" y="2032997"/>
            <a:ext cx="95170" cy="272276"/>
          </a:xfrm>
          <a:prstGeom prst="downArrow">
            <a:avLst>
              <a:gd name="adj1" fmla="val 50000"/>
              <a:gd name="adj2" fmla="val 69354"/>
            </a:avLst>
          </a:prstGeom>
          <a:solidFill>
            <a:schemeClr val="accent6">
              <a:lumMod val="60000"/>
              <a:lumOff val="40000"/>
            </a:schemeClr>
          </a:solidFill>
          <a:ln w="6350" cmpd="sng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6945" tIns="68473" rIns="136945" bIns="6847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8" name="Down Arrow 37"/>
          <p:cNvSpPr/>
          <p:nvPr/>
        </p:nvSpPr>
        <p:spPr bwMode="auto">
          <a:xfrm>
            <a:off x="2332762" y="1517942"/>
            <a:ext cx="92905" cy="276814"/>
          </a:xfrm>
          <a:prstGeom prst="downArrow">
            <a:avLst>
              <a:gd name="adj1" fmla="val 50000"/>
              <a:gd name="adj2" fmla="val 69354"/>
            </a:avLst>
          </a:prstGeom>
          <a:solidFill>
            <a:schemeClr val="accent2">
              <a:lumMod val="60000"/>
              <a:lumOff val="40000"/>
            </a:schemeClr>
          </a:solidFill>
          <a:ln w="6350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585" tIns="65293" rIns="130585" bIns="6529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9" name="TextBox 15"/>
          <p:cNvSpPr txBox="1">
            <a:spLocks noChangeArrowheads="1"/>
          </p:cNvSpPr>
          <p:nvPr/>
        </p:nvSpPr>
        <p:spPr bwMode="auto">
          <a:xfrm>
            <a:off x="2461445" y="1476028"/>
            <a:ext cx="144619" cy="157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sz="7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W</a:t>
            </a:r>
          </a:p>
        </p:txBody>
      </p:sp>
      <p:sp>
        <p:nvSpPr>
          <p:cNvPr id="100" name="TextBox 15"/>
          <p:cNvSpPr txBox="1">
            <a:spLocks noChangeArrowheads="1"/>
          </p:cNvSpPr>
          <p:nvPr/>
        </p:nvSpPr>
        <p:spPr bwMode="auto">
          <a:xfrm>
            <a:off x="2461446" y="2196124"/>
            <a:ext cx="144000" cy="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sz="7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l-GR" sz="700" baseline="-25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Β</a:t>
            </a:r>
            <a:r>
              <a:rPr lang="en-US" sz="700" baseline="-25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700" baseline="-25000" dirty="0">
              <a:solidFill>
                <a:schemeClr val="accent3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353730" y="2852095"/>
            <a:ext cx="618605" cy="123111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l-GR" sz="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ΕΚΤΟΠΙΣΜΑ</a:t>
            </a:r>
            <a:endParaRPr lang="en-US" sz="8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/>
              <p:cNvSpPr txBox="1"/>
              <p:nvPr/>
            </p:nvSpPr>
            <p:spPr>
              <a:xfrm>
                <a:off x="217532" y="1561653"/>
                <a:ext cx="600357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/>
                        </a:rPr>
                        <m:t>𝑊</m:t>
                      </m:r>
                      <m:r>
                        <a:rPr lang="en-US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532" y="1561653"/>
                <a:ext cx="600357" cy="2308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043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Arial" pitchFamily="34" charset="0"/>
              </a:rPr>
              <a:t>Η πίεση από κάθε υγρό σε ένα τυχαίο σημείο του     </a:t>
            </a:r>
            <a:br>
              <a:rPr lang="el-GR" dirty="0" smtClean="0">
                <a:latin typeface="Arial" pitchFamily="34" charset="0"/>
              </a:rPr>
            </a:br>
            <a:r>
              <a:rPr lang="el-GR" dirty="0" smtClean="0">
                <a:solidFill>
                  <a:schemeClr val="bg1"/>
                </a:solidFill>
                <a:latin typeface="Arial" pitchFamily="34" charset="0"/>
              </a:rPr>
              <a:t>εξαρτάται από το βάθος και από το υγρό.</a:t>
            </a:r>
            <a:endParaRPr lang="en-US" dirty="0" smtClean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8" name="Θέση περιεχομένου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Rectangle 3"/>
          <p:cNvSpPr/>
          <p:nvPr/>
        </p:nvSpPr>
        <p:spPr>
          <a:xfrm>
            <a:off x="278714" y="1665423"/>
            <a:ext cx="1128445" cy="952967"/>
          </a:xfrm>
          <a:prstGeom prst="rect">
            <a:avLst/>
          </a:prstGeom>
          <a:solidFill>
            <a:srgbClr val="B7DD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585" tIns="65293" rIns="130585" bIns="65293" anchor="ctr"/>
          <a:lstStyle/>
          <a:p>
            <a:pPr algn="ctr" defTabSz="215342">
              <a:defRPr/>
            </a:pPr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278713" y="1517941"/>
            <a:ext cx="0" cy="1107257"/>
          </a:xfrm>
          <a:prstGeom prst="line">
            <a:avLst/>
          </a:prstGeom>
          <a:ln w="158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402626" y="1517942"/>
            <a:ext cx="0" cy="1111795"/>
          </a:xfrm>
          <a:prstGeom prst="line">
            <a:avLst/>
          </a:prstGeom>
          <a:ln w="158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269650" y="2618390"/>
            <a:ext cx="1128445" cy="0"/>
          </a:xfrm>
          <a:prstGeom prst="line">
            <a:avLst/>
          </a:prstGeom>
          <a:ln w="158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752297" y="2175942"/>
            <a:ext cx="52118" cy="5218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585" tIns="65293" rIns="130585" bIns="6529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extBox 18"/>
          <p:cNvSpPr txBox="1">
            <a:spLocks noChangeArrowheads="1"/>
          </p:cNvSpPr>
          <p:nvPr/>
        </p:nvSpPr>
        <p:spPr bwMode="auto">
          <a:xfrm>
            <a:off x="306087" y="2436530"/>
            <a:ext cx="235679" cy="19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l-GR" sz="700" dirty="0" smtClean="0">
                <a:latin typeface="Arial" pitchFamily="34" charset="0"/>
                <a:cs typeface="Arial" pitchFamily="34" charset="0"/>
              </a:rPr>
              <a:t>ρ</a:t>
            </a:r>
            <a:r>
              <a:rPr lang="el-GR" sz="700" baseline="-25000" dirty="0" smtClean="0">
                <a:latin typeface="Arial" pitchFamily="34" charset="0"/>
                <a:cs typeface="Arial" pitchFamily="34" charset="0"/>
              </a:rPr>
              <a:t>υγρ</a:t>
            </a:r>
            <a:endParaRPr lang="en-US" sz="700" baseline="-25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11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7532" y="142946"/>
            <a:ext cx="3886112" cy="462870"/>
          </a:xfrm>
        </p:spPr>
        <p:txBody>
          <a:bodyPr/>
          <a:lstStyle/>
          <a:p>
            <a:r>
              <a:rPr lang="en-US" dirty="0">
                <a:latin typeface="Arial" pitchFamily="34" charset="0"/>
              </a:rPr>
              <a:t>H</a:t>
            </a:r>
            <a:r>
              <a:rPr lang="el-GR" dirty="0">
                <a:latin typeface="Arial" pitchFamily="34" charset="0"/>
              </a:rPr>
              <a:t> άντωση</a:t>
            </a:r>
            <a:r>
              <a:rPr lang="en-US" dirty="0">
                <a:latin typeface="Arial" pitchFamily="34" charset="0"/>
              </a:rPr>
              <a:t> </a:t>
            </a:r>
            <a:r>
              <a:rPr lang="el-GR" dirty="0">
                <a:latin typeface="Arial" pitchFamily="34" charset="0"/>
              </a:rPr>
              <a:t>που δέχεται ένα σώμα βυθιζόμενο σε υγρό ισούται με το βάρος του υγρού που εκτοπίζεται.</a:t>
            </a:r>
            <a:endParaRPr lang="en-US" dirty="0" smtClean="0">
              <a:latin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04132" y="971972"/>
                <a:ext cx="634789" cy="195814"/>
              </a:xfrm>
              <a:prstGeom prst="rect">
                <a:avLst/>
              </a:prstGeom>
              <a:noFill/>
            </p:spPr>
            <p:txBody>
              <a:bodyPr wrap="none" lIns="0" tIns="36000" rIns="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F</m:t>
                      </m:r>
                      <m:r>
                        <m:rPr>
                          <m:nor/>
                        </m:rPr>
                        <a:rPr lang="en-US" sz="800" b="0" i="0" baseline="-2500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B</m:t>
                      </m:r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  =  </m:t>
                      </m:r>
                      <m:r>
                        <m:rPr>
                          <m:nor/>
                        </m:rPr>
                        <a:rPr lang="el-GR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γ</m:t>
                      </m:r>
                      <m:r>
                        <m:rPr>
                          <m:nor/>
                        </m:rPr>
                        <a:rPr lang="en-US" sz="800" b="0" i="0" baseline="-2500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fluid</m:t>
                      </m:r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mbria Math"/>
                        </a:rPr>
                        <m:t>∙ ∇</m:t>
                      </m:r>
                    </m:oMath>
                  </m:oMathPara>
                </a14:m>
                <a:endParaRPr lang="el-GR" sz="8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132" y="971972"/>
                <a:ext cx="634789" cy="195814"/>
              </a:xfrm>
              <a:prstGeom prst="rect">
                <a:avLst/>
              </a:prstGeom>
              <a:blipFill rotWithShape="1">
                <a:blip r:embed="rId2"/>
                <a:stretch>
                  <a:fillRect l="-2885" r="-480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119"/>
          <p:cNvSpPr txBox="1">
            <a:spLocks noChangeArrowheads="1"/>
          </p:cNvSpPr>
          <p:nvPr/>
        </p:nvSpPr>
        <p:spPr bwMode="auto">
          <a:xfrm>
            <a:off x="180000" y="989064"/>
            <a:ext cx="477173" cy="161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ts val="1214"/>
              </a:lnSpc>
            </a:pPr>
            <a:r>
              <a:rPr lang="el-GR" sz="7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Είναι:</a:t>
            </a:r>
            <a:endParaRPr lang="en-US" sz="700" dirty="0">
              <a:solidFill>
                <a:schemeClr val="accent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xtBox 119"/>
          <p:cNvSpPr txBox="1">
            <a:spLocks noChangeArrowheads="1"/>
          </p:cNvSpPr>
          <p:nvPr/>
        </p:nvSpPr>
        <p:spPr bwMode="auto">
          <a:xfrm>
            <a:off x="180000" y="1295999"/>
            <a:ext cx="1058921" cy="385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ts val="1214"/>
              </a:lnSpc>
            </a:pPr>
            <a:r>
              <a:rPr lang="el-GR" sz="7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Από την ισορροπία του σώματος έχουμε:</a:t>
            </a:r>
            <a:endParaRPr lang="en-US" sz="700" dirty="0">
              <a:solidFill>
                <a:schemeClr val="accent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extBox 119"/>
          <p:cNvSpPr txBox="1">
            <a:spLocks noChangeArrowheads="1"/>
          </p:cNvSpPr>
          <p:nvPr/>
        </p:nvSpPr>
        <p:spPr bwMode="auto">
          <a:xfrm>
            <a:off x="180000" y="1952182"/>
            <a:ext cx="477173" cy="161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ts val="1214"/>
              </a:lnSpc>
            </a:pPr>
            <a:r>
              <a:rPr lang="el-GR" sz="7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Άρα:</a:t>
            </a:r>
            <a:endParaRPr lang="en-US" sz="700" dirty="0">
              <a:solidFill>
                <a:schemeClr val="accent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604132" y="1943479"/>
                <a:ext cx="608148" cy="195814"/>
              </a:xfrm>
              <a:prstGeom prst="rect">
                <a:avLst/>
              </a:prstGeom>
              <a:noFill/>
            </p:spPr>
            <p:txBody>
              <a:bodyPr wrap="none" lIns="0" tIns="36000" rIns="0" bIns="36000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Δ</m:t>
                      </m:r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l-GR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=</m:t>
                      </m:r>
                      <m:r>
                        <m:rPr>
                          <m:nor/>
                        </m:rPr>
                        <a:rPr lang="el-GR" sz="800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  </m:t>
                      </m:r>
                      <m:r>
                        <m:rPr>
                          <m:nor/>
                        </m:rPr>
                        <a:rPr lang="el-GR" sz="80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γ</m:t>
                      </m:r>
                      <m:r>
                        <m:rPr>
                          <m:nor/>
                        </m:rPr>
                        <a:rPr lang="en-US" sz="800" i="0" baseline="-2500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fluid</m:t>
                      </m:r>
                      <m:r>
                        <m:rPr>
                          <m:nor/>
                        </m:rPr>
                        <a:rPr lang="en-US" sz="80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80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mbria Math"/>
                        </a:rPr>
                        <m:t>∙ ∇</m:t>
                      </m:r>
                    </m:oMath>
                  </m:oMathPara>
                </a14:m>
                <a:endParaRPr lang="el-GR" sz="8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132" y="1943479"/>
                <a:ext cx="608148" cy="195814"/>
              </a:xfrm>
              <a:prstGeom prst="rect">
                <a:avLst/>
              </a:prstGeom>
              <a:blipFill rotWithShape="1">
                <a:blip r:embed="rId4"/>
                <a:stretch>
                  <a:fillRect l="-6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179999" y="2414936"/>
                <a:ext cx="996433" cy="357236"/>
              </a:xfrm>
              <a:prstGeom prst="rect">
                <a:avLst/>
              </a:prstGeom>
              <a:noFill/>
            </p:spPr>
            <p:txBody>
              <a:bodyPr wrap="none" lIns="0" tIns="36000" rIns="0" bIns="36000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sz="700" i="0" smtClean="0">
                          <a:latin typeface="+mj-lt"/>
                        </a:rPr>
                        <m:t>γ</m:t>
                      </m:r>
                      <m:r>
                        <m:rPr>
                          <m:nor/>
                        </m:rPr>
                        <a:rPr lang="el-GR" sz="700" b="0" i="0" baseline="-25000" smtClean="0">
                          <a:latin typeface="+mj-lt"/>
                        </a:rPr>
                        <m:t>θαλ</m:t>
                      </m:r>
                      <m:r>
                        <m:rPr>
                          <m:nor/>
                        </m:rPr>
                        <a:rPr lang="el-GR" sz="700" b="0" i="0" baseline="-25000" smtClean="0">
                          <a:latin typeface="+mj-lt"/>
                        </a:rPr>
                        <m:t>.</m:t>
                      </m:r>
                      <m:r>
                        <m:rPr>
                          <m:nor/>
                        </m:rPr>
                        <a:rPr lang="el-GR" sz="700" b="0" i="0" baseline="-25000" smtClean="0">
                          <a:latin typeface="+mj-lt"/>
                        </a:rPr>
                        <m:t>νερού</m:t>
                      </m:r>
                      <m:r>
                        <m:rPr>
                          <m:nor/>
                        </m:rPr>
                        <a:rPr lang="en-US" sz="700" i="0" smtClean="0"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l-GR" sz="700" b="0" i="0" smtClean="0">
                          <a:latin typeface="+mj-lt"/>
                        </a:rPr>
                        <m:t>=  1,025  </m:t>
                      </m:r>
                      <m:f>
                        <m:fPr>
                          <m:ctrlPr>
                            <a:rPr lang="el-GR" sz="7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l-GR" sz="700" b="0" i="0" smtClean="0">
                              <a:latin typeface="+mj-lt"/>
                            </a:rPr>
                            <m:t>ΜΤ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700" b="0" i="0" smtClean="0">
                              <a:latin typeface="+mj-lt"/>
                            </a:rPr>
                            <m:t>m</m:t>
                          </m:r>
                          <m:r>
                            <m:rPr>
                              <m:nor/>
                            </m:rPr>
                            <a:rPr lang="en-US" sz="700" b="0" i="0" baseline="30000" smtClean="0">
                              <a:latin typeface="+mj-lt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l-GR" sz="700" dirty="0">
                  <a:latin typeface="+mj-lt"/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999" y="2414936"/>
                <a:ext cx="996433" cy="357236"/>
              </a:xfrm>
              <a:prstGeom prst="rect">
                <a:avLst/>
              </a:prstGeom>
              <a:blipFill rotWithShape="1">
                <a:blip r:embed="rId5"/>
                <a:stretch>
                  <a:fillRect l="-368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180000" y="2774976"/>
                <a:ext cx="996433" cy="357236"/>
              </a:xfrm>
              <a:prstGeom prst="rect">
                <a:avLst/>
              </a:prstGeom>
              <a:noFill/>
            </p:spPr>
            <p:txBody>
              <a:bodyPr wrap="none" lIns="0" tIns="36000" rIns="0" bIns="36000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sz="700" i="0" smtClean="0">
                          <a:latin typeface="+mj-lt"/>
                        </a:rPr>
                        <m:t>γ</m:t>
                      </m:r>
                      <m:r>
                        <m:rPr>
                          <m:nor/>
                        </m:rPr>
                        <a:rPr lang="el-GR" sz="700" b="0" i="0" baseline="-25000" smtClean="0">
                          <a:latin typeface="+mj-lt"/>
                        </a:rPr>
                        <m:t>γλυκ</m:t>
                      </m:r>
                      <m:r>
                        <m:rPr>
                          <m:nor/>
                        </m:rPr>
                        <a:rPr lang="el-GR" sz="700" b="0" i="0" baseline="-25000" smtClean="0">
                          <a:latin typeface="+mj-lt"/>
                        </a:rPr>
                        <m:t>.</m:t>
                      </m:r>
                      <m:r>
                        <m:rPr>
                          <m:nor/>
                        </m:rPr>
                        <a:rPr lang="el-GR" sz="700" b="0" i="0" baseline="-25000" smtClean="0">
                          <a:latin typeface="+mj-lt"/>
                        </a:rPr>
                        <m:t>νερού</m:t>
                      </m:r>
                      <m:r>
                        <m:rPr>
                          <m:nor/>
                        </m:rPr>
                        <a:rPr lang="en-US" sz="700" i="0" smtClean="0"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l-GR" sz="700" b="0" i="0" smtClean="0">
                          <a:latin typeface="+mj-lt"/>
                        </a:rPr>
                        <m:t>= 1,000 </m:t>
                      </m:r>
                      <m:r>
                        <a:rPr lang="el-GR" sz="700" b="0" i="1" smtClean="0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l-GR" sz="7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l-GR" sz="700" b="0" i="0" smtClean="0">
                              <a:latin typeface="+mj-lt"/>
                            </a:rPr>
                            <m:t>ΜΤ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700" b="0" i="0" smtClean="0">
                              <a:latin typeface="+mj-lt"/>
                            </a:rPr>
                            <m:t>m</m:t>
                          </m:r>
                          <m:r>
                            <m:rPr>
                              <m:nor/>
                            </m:rPr>
                            <a:rPr lang="en-US" sz="700" b="0" i="0" baseline="30000" smtClean="0">
                              <a:latin typeface="+mj-lt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l-GR" sz="700" dirty="0">
                  <a:latin typeface="+mj-lt"/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00" y="2774976"/>
                <a:ext cx="996433" cy="357236"/>
              </a:xfrm>
              <a:prstGeom prst="rect">
                <a:avLst/>
              </a:prstGeom>
              <a:blipFill rotWithShape="1">
                <a:blip r:embed="rId6"/>
                <a:stretch>
                  <a:fillRect l="-368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Rectangle 95"/>
          <p:cNvSpPr>
            <a:spLocks noChangeArrowheads="1"/>
          </p:cNvSpPr>
          <p:nvPr/>
        </p:nvSpPr>
        <p:spPr bwMode="auto">
          <a:xfrm>
            <a:off x="3617558" y="2325695"/>
            <a:ext cx="70244" cy="158828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lIns="136945" tIns="68473" rIns="136945" bIns="68473" anchor="ctr"/>
          <a:lstStyle/>
          <a:p>
            <a:endParaRPr lang="el-GR"/>
          </a:p>
        </p:txBody>
      </p:sp>
      <p:sp>
        <p:nvSpPr>
          <p:cNvPr id="72" name="Oval 86"/>
          <p:cNvSpPr>
            <a:spLocks noChangeArrowheads="1"/>
          </p:cNvSpPr>
          <p:nvPr/>
        </p:nvSpPr>
        <p:spPr bwMode="auto">
          <a:xfrm>
            <a:off x="3343377" y="2298467"/>
            <a:ext cx="618606" cy="88489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lIns="136945" tIns="68473" rIns="136945" bIns="68473" anchor="ctr"/>
          <a:lstStyle/>
          <a:p>
            <a:endParaRPr lang="el-GR"/>
          </a:p>
        </p:txBody>
      </p:sp>
      <p:sp>
        <p:nvSpPr>
          <p:cNvPr id="73" name="Freeform 79"/>
          <p:cNvSpPr>
            <a:spLocks/>
          </p:cNvSpPr>
          <p:nvPr/>
        </p:nvSpPr>
        <p:spPr bwMode="auto">
          <a:xfrm>
            <a:off x="3368303" y="2613852"/>
            <a:ext cx="577818" cy="147484"/>
          </a:xfrm>
          <a:custGeom>
            <a:avLst/>
            <a:gdLst>
              <a:gd name="T0" fmla="*/ 0 w 842"/>
              <a:gd name="T1" fmla="*/ 2147483647 h 289"/>
              <a:gd name="T2" fmla="*/ 2147483647 w 842"/>
              <a:gd name="T3" fmla="*/ 2147483647 h 289"/>
              <a:gd name="T4" fmla="*/ 2147483647 w 842"/>
              <a:gd name="T5" fmla="*/ 0 h 289"/>
              <a:gd name="T6" fmla="*/ 2147483647 w 842"/>
              <a:gd name="T7" fmla="*/ 0 h 289"/>
              <a:gd name="T8" fmla="*/ 0 w 842"/>
              <a:gd name="T9" fmla="*/ 2147483647 h 2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42"/>
              <a:gd name="T16" fmla="*/ 0 h 289"/>
              <a:gd name="T17" fmla="*/ 842 w 842"/>
              <a:gd name="T18" fmla="*/ 289 h 2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42" h="289">
                <a:moveTo>
                  <a:pt x="0" y="288"/>
                </a:moveTo>
                <a:lnTo>
                  <a:pt x="841" y="288"/>
                </a:lnTo>
                <a:lnTo>
                  <a:pt x="700" y="0"/>
                </a:lnTo>
                <a:lnTo>
                  <a:pt x="140" y="0"/>
                </a:lnTo>
                <a:lnTo>
                  <a:pt x="0" y="288"/>
                </a:lnTo>
              </a:path>
            </a:pathLst>
          </a:custGeom>
          <a:solidFill>
            <a:srgbClr val="FFFFFF"/>
          </a:solidFill>
          <a:ln w="9525" cap="rnd">
            <a:solidFill>
              <a:schemeClr val="accent1"/>
            </a:solidFill>
            <a:round/>
            <a:headEnd/>
            <a:tailEnd/>
          </a:ln>
        </p:spPr>
        <p:txBody>
          <a:bodyPr lIns="136945" tIns="68473" rIns="136945" bIns="68473"/>
          <a:lstStyle/>
          <a:p>
            <a:endParaRPr lang="el-GR"/>
          </a:p>
        </p:txBody>
      </p:sp>
      <p:sp>
        <p:nvSpPr>
          <p:cNvPr id="74" name="Oval 80"/>
          <p:cNvSpPr>
            <a:spLocks noChangeArrowheads="1"/>
          </p:cNvSpPr>
          <p:nvPr/>
        </p:nvSpPr>
        <p:spPr bwMode="auto">
          <a:xfrm>
            <a:off x="3497463" y="2443681"/>
            <a:ext cx="314968" cy="242779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lIns="136945" tIns="68473" rIns="136945" bIns="68473" anchor="ctr"/>
          <a:lstStyle/>
          <a:p>
            <a:endParaRPr lang="el-GR"/>
          </a:p>
        </p:txBody>
      </p:sp>
      <p:sp>
        <p:nvSpPr>
          <p:cNvPr id="75" name="Rectangle 81"/>
          <p:cNvSpPr>
            <a:spLocks noChangeArrowheads="1"/>
          </p:cNvSpPr>
          <p:nvPr/>
        </p:nvSpPr>
        <p:spPr bwMode="auto">
          <a:xfrm>
            <a:off x="3497463" y="2494688"/>
            <a:ext cx="31496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>
            <a:spAutoFit/>
          </a:bodyPr>
          <a:lstStyle/>
          <a:p>
            <a:pPr eaLnBrk="0" hangingPunct="0"/>
            <a:r>
              <a:rPr lang="el-GR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14</a:t>
            </a:r>
            <a:endParaRPr lang="en-US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6" name="Group 92"/>
          <p:cNvGrpSpPr>
            <a:grpSpLocks/>
          </p:cNvGrpSpPr>
          <p:nvPr/>
        </p:nvGrpSpPr>
        <p:grpSpPr bwMode="auto">
          <a:xfrm>
            <a:off x="3459542" y="2097299"/>
            <a:ext cx="384233" cy="252287"/>
            <a:chOff x="4662" y="2270"/>
            <a:chExt cx="577" cy="603"/>
          </a:xfrm>
          <a:solidFill>
            <a:schemeClr val="bg1"/>
          </a:solidFill>
        </p:grpSpPr>
        <p:sp>
          <p:nvSpPr>
            <p:cNvPr id="77" name="Freeform 93"/>
            <p:cNvSpPr>
              <a:spLocks/>
            </p:cNvSpPr>
            <p:nvPr/>
          </p:nvSpPr>
          <p:spPr bwMode="auto">
            <a:xfrm>
              <a:off x="4665" y="2333"/>
              <a:ext cx="574" cy="540"/>
            </a:xfrm>
            <a:custGeom>
              <a:avLst/>
              <a:gdLst>
                <a:gd name="T0" fmla="*/ 0 w 574"/>
                <a:gd name="T1" fmla="*/ 59 h 540"/>
                <a:gd name="T2" fmla="*/ 0 w 574"/>
                <a:gd name="T3" fmla="*/ 118 h 540"/>
                <a:gd name="T4" fmla="*/ 0 w 574"/>
                <a:gd name="T5" fmla="*/ 177 h 540"/>
                <a:gd name="T6" fmla="*/ 0 w 574"/>
                <a:gd name="T7" fmla="*/ 236 h 540"/>
                <a:gd name="T8" fmla="*/ 0 w 574"/>
                <a:gd name="T9" fmla="*/ 294 h 540"/>
                <a:gd name="T10" fmla="*/ 0 w 574"/>
                <a:gd name="T11" fmla="*/ 354 h 540"/>
                <a:gd name="T12" fmla="*/ 0 w 574"/>
                <a:gd name="T13" fmla="*/ 414 h 540"/>
                <a:gd name="T14" fmla="*/ 0 w 574"/>
                <a:gd name="T15" fmla="*/ 474 h 540"/>
                <a:gd name="T16" fmla="*/ 2 w 574"/>
                <a:gd name="T17" fmla="*/ 482 h 540"/>
                <a:gd name="T18" fmla="*/ 8 w 574"/>
                <a:gd name="T19" fmla="*/ 488 h 540"/>
                <a:gd name="T20" fmla="*/ 16 w 574"/>
                <a:gd name="T21" fmla="*/ 495 h 540"/>
                <a:gd name="T22" fmla="*/ 26 w 574"/>
                <a:gd name="T23" fmla="*/ 501 h 540"/>
                <a:gd name="T24" fmla="*/ 39 w 574"/>
                <a:gd name="T25" fmla="*/ 507 h 540"/>
                <a:gd name="T26" fmla="*/ 54 w 574"/>
                <a:gd name="T27" fmla="*/ 512 h 540"/>
                <a:gd name="T28" fmla="*/ 71 w 574"/>
                <a:gd name="T29" fmla="*/ 517 h 540"/>
                <a:gd name="T30" fmla="*/ 95 w 574"/>
                <a:gd name="T31" fmla="*/ 523 h 540"/>
                <a:gd name="T32" fmla="*/ 116 w 574"/>
                <a:gd name="T33" fmla="*/ 526 h 540"/>
                <a:gd name="T34" fmla="*/ 139 w 574"/>
                <a:gd name="T35" fmla="*/ 530 h 540"/>
                <a:gd name="T36" fmla="*/ 163 w 574"/>
                <a:gd name="T37" fmla="*/ 533 h 540"/>
                <a:gd name="T38" fmla="*/ 188 w 574"/>
                <a:gd name="T39" fmla="*/ 535 h 540"/>
                <a:gd name="T40" fmla="*/ 215 w 574"/>
                <a:gd name="T41" fmla="*/ 537 h 540"/>
                <a:gd name="T42" fmla="*/ 242 w 574"/>
                <a:gd name="T43" fmla="*/ 538 h 540"/>
                <a:gd name="T44" fmla="*/ 271 w 574"/>
                <a:gd name="T45" fmla="*/ 539 h 540"/>
                <a:gd name="T46" fmla="*/ 307 w 574"/>
                <a:gd name="T47" fmla="*/ 539 h 540"/>
                <a:gd name="T48" fmla="*/ 336 w 574"/>
                <a:gd name="T49" fmla="*/ 538 h 540"/>
                <a:gd name="T50" fmla="*/ 363 w 574"/>
                <a:gd name="T51" fmla="*/ 536 h 540"/>
                <a:gd name="T52" fmla="*/ 390 w 574"/>
                <a:gd name="T53" fmla="*/ 534 h 540"/>
                <a:gd name="T54" fmla="*/ 414 w 574"/>
                <a:gd name="T55" fmla="*/ 532 h 540"/>
                <a:gd name="T56" fmla="*/ 438 w 574"/>
                <a:gd name="T57" fmla="*/ 529 h 540"/>
                <a:gd name="T58" fmla="*/ 461 w 574"/>
                <a:gd name="T59" fmla="*/ 526 h 540"/>
                <a:gd name="T60" fmla="*/ 481 w 574"/>
                <a:gd name="T61" fmla="*/ 522 h 540"/>
                <a:gd name="T62" fmla="*/ 504 w 574"/>
                <a:gd name="T63" fmla="*/ 516 h 540"/>
                <a:gd name="T64" fmla="*/ 521 w 574"/>
                <a:gd name="T65" fmla="*/ 511 h 540"/>
                <a:gd name="T66" fmla="*/ 535 w 574"/>
                <a:gd name="T67" fmla="*/ 506 h 540"/>
                <a:gd name="T68" fmla="*/ 547 w 574"/>
                <a:gd name="T69" fmla="*/ 501 h 540"/>
                <a:gd name="T70" fmla="*/ 556 w 574"/>
                <a:gd name="T71" fmla="*/ 495 h 540"/>
                <a:gd name="T72" fmla="*/ 563 w 574"/>
                <a:gd name="T73" fmla="*/ 489 h 540"/>
                <a:gd name="T74" fmla="*/ 568 w 574"/>
                <a:gd name="T75" fmla="*/ 482 h 540"/>
                <a:gd name="T76" fmla="*/ 569 w 574"/>
                <a:gd name="T77" fmla="*/ 476 h 540"/>
                <a:gd name="T78" fmla="*/ 570 w 574"/>
                <a:gd name="T79" fmla="*/ 402 h 540"/>
                <a:gd name="T80" fmla="*/ 571 w 574"/>
                <a:gd name="T81" fmla="*/ 343 h 540"/>
                <a:gd name="T82" fmla="*/ 572 w 574"/>
                <a:gd name="T83" fmla="*/ 284 h 540"/>
                <a:gd name="T84" fmla="*/ 572 w 574"/>
                <a:gd name="T85" fmla="*/ 225 h 540"/>
                <a:gd name="T86" fmla="*/ 572 w 574"/>
                <a:gd name="T87" fmla="*/ 166 h 540"/>
                <a:gd name="T88" fmla="*/ 572 w 574"/>
                <a:gd name="T89" fmla="*/ 106 h 540"/>
                <a:gd name="T90" fmla="*/ 572 w 574"/>
                <a:gd name="T91" fmla="*/ 47 h 540"/>
                <a:gd name="T92" fmla="*/ 537 w 574"/>
                <a:gd name="T93" fmla="*/ 2 h 540"/>
                <a:gd name="T94" fmla="*/ 465 w 574"/>
                <a:gd name="T95" fmla="*/ 2 h 540"/>
                <a:gd name="T96" fmla="*/ 394 w 574"/>
                <a:gd name="T97" fmla="*/ 2 h 540"/>
                <a:gd name="T98" fmla="*/ 322 w 574"/>
                <a:gd name="T99" fmla="*/ 2 h 540"/>
                <a:gd name="T100" fmla="*/ 250 w 574"/>
                <a:gd name="T101" fmla="*/ 1 h 540"/>
                <a:gd name="T102" fmla="*/ 179 w 574"/>
                <a:gd name="T103" fmla="*/ 1 h 540"/>
                <a:gd name="T104" fmla="*/ 107 w 574"/>
                <a:gd name="T105" fmla="*/ 0 h 540"/>
                <a:gd name="T106" fmla="*/ 36 w 574"/>
                <a:gd name="T107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74" h="540">
                  <a:moveTo>
                    <a:pt x="0" y="0"/>
                  </a:moveTo>
                  <a:lnTo>
                    <a:pt x="0" y="30"/>
                  </a:lnTo>
                  <a:lnTo>
                    <a:pt x="0" y="44"/>
                  </a:lnTo>
                  <a:lnTo>
                    <a:pt x="0" y="59"/>
                  </a:lnTo>
                  <a:lnTo>
                    <a:pt x="0" y="74"/>
                  </a:lnTo>
                  <a:lnTo>
                    <a:pt x="0" y="88"/>
                  </a:lnTo>
                  <a:lnTo>
                    <a:pt x="0" y="103"/>
                  </a:lnTo>
                  <a:lnTo>
                    <a:pt x="0" y="118"/>
                  </a:lnTo>
                  <a:lnTo>
                    <a:pt x="0" y="132"/>
                  </a:lnTo>
                  <a:lnTo>
                    <a:pt x="0" y="147"/>
                  </a:lnTo>
                  <a:lnTo>
                    <a:pt x="0" y="162"/>
                  </a:lnTo>
                  <a:lnTo>
                    <a:pt x="0" y="177"/>
                  </a:lnTo>
                  <a:lnTo>
                    <a:pt x="0" y="191"/>
                  </a:lnTo>
                  <a:lnTo>
                    <a:pt x="0" y="206"/>
                  </a:lnTo>
                  <a:lnTo>
                    <a:pt x="0" y="221"/>
                  </a:lnTo>
                  <a:lnTo>
                    <a:pt x="0" y="236"/>
                  </a:lnTo>
                  <a:lnTo>
                    <a:pt x="0" y="250"/>
                  </a:lnTo>
                  <a:lnTo>
                    <a:pt x="0" y="265"/>
                  </a:lnTo>
                  <a:lnTo>
                    <a:pt x="0" y="280"/>
                  </a:lnTo>
                  <a:lnTo>
                    <a:pt x="0" y="294"/>
                  </a:lnTo>
                  <a:lnTo>
                    <a:pt x="0" y="309"/>
                  </a:lnTo>
                  <a:lnTo>
                    <a:pt x="0" y="324"/>
                  </a:lnTo>
                  <a:lnTo>
                    <a:pt x="0" y="339"/>
                  </a:lnTo>
                  <a:lnTo>
                    <a:pt x="0" y="354"/>
                  </a:lnTo>
                  <a:lnTo>
                    <a:pt x="0" y="368"/>
                  </a:lnTo>
                  <a:lnTo>
                    <a:pt x="0" y="384"/>
                  </a:lnTo>
                  <a:lnTo>
                    <a:pt x="0" y="398"/>
                  </a:lnTo>
                  <a:lnTo>
                    <a:pt x="0" y="414"/>
                  </a:lnTo>
                  <a:lnTo>
                    <a:pt x="0" y="428"/>
                  </a:lnTo>
                  <a:lnTo>
                    <a:pt x="0" y="444"/>
                  </a:lnTo>
                  <a:lnTo>
                    <a:pt x="0" y="459"/>
                  </a:lnTo>
                  <a:lnTo>
                    <a:pt x="0" y="474"/>
                  </a:lnTo>
                  <a:lnTo>
                    <a:pt x="0" y="477"/>
                  </a:lnTo>
                  <a:lnTo>
                    <a:pt x="1" y="479"/>
                  </a:lnTo>
                  <a:lnTo>
                    <a:pt x="2" y="480"/>
                  </a:lnTo>
                  <a:lnTo>
                    <a:pt x="2" y="482"/>
                  </a:lnTo>
                  <a:lnTo>
                    <a:pt x="4" y="484"/>
                  </a:lnTo>
                  <a:lnTo>
                    <a:pt x="5" y="485"/>
                  </a:lnTo>
                  <a:lnTo>
                    <a:pt x="6" y="487"/>
                  </a:lnTo>
                  <a:lnTo>
                    <a:pt x="8" y="488"/>
                  </a:lnTo>
                  <a:lnTo>
                    <a:pt x="10" y="490"/>
                  </a:lnTo>
                  <a:lnTo>
                    <a:pt x="12" y="492"/>
                  </a:lnTo>
                  <a:lnTo>
                    <a:pt x="14" y="493"/>
                  </a:lnTo>
                  <a:lnTo>
                    <a:pt x="16" y="495"/>
                  </a:lnTo>
                  <a:lnTo>
                    <a:pt x="18" y="496"/>
                  </a:lnTo>
                  <a:lnTo>
                    <a:pt x="21" y="498"/>
                  </a:lnTo>
                  <a:lnTo>
                    <a:pt x="24" y="500"/>
                  </a:lnTo>
                  <a:lnTo>
                    <a:pt x="26" y="501"/>
                  </a:lnTo>
                  <a:lnTo>
                    <a:pt x="29" y="502"/>
                  </a:lnTo>
                  <a:lnTo>
                    <a:pt x="32" y="504"/>
                  </a:lnTo>
                  <a:lnTo>
                    <a:pt x="36" y="505"/>
                  </a:lnTo>
                  <a:lnTo>
                    <a:pt x="39" y="507"/>
                  </a:lnTo>
                  <a:lnTo>
                    <a:pt x="43" y="508"/>
                  </a:lnTo>
                  <a:lnTo>
                    <a:pt x="46" y="510"/>
                  </a:lnTo>
                  <a:lnTo>
                    <a:pt x="50" y="511"/>
                  </a:lnTo>
                  <a:lnTo>
                    <a:pt x="54" y="512"/>
                  </a:lnTo>
                  <a:lnTo>
                    <a:pt x="58" y="514"/>
                  </a:lnTo>
                  <a:lnTo>
                    <a:pt x="62" y="515"/>
                  </a:lnTo>
                  <a:lnTo>
                    <a:pt x="67" y="516"/>
                  </a:lnTo>
                  <a:lnTo>
                    <a:pt x="71" y="517"/>
                  </a:lnTo>
                  <a:lnTo>
                    <a:pt x="76" y="518"/>
                  </a:lnTo>
                  <a:lnTo>
                    <a:pt x="80" y="520"/>
                  </a:lnTo>
                  <a:lnTo>
                    <a:pt x="85" y="521"/>
                  </a:lnTo>
                  <a:lnTo>
                    <a:pt x="95" y="523"/>
                  </a:lnTo>
                  <a:lnTo>
                    <a:pt x="100" y="524"/>
                  </a:lnTo>
                  <a:lnTo>
                    <a:pt x="105" y="525"/>
                  </a:lnTo>
                  <a:lnTo>
                    <a:pt x="110" y="526"/>
                  </a:lnTo>
                  <a:lnTo>
                    <a:pt x="116" y="526"/>
                  </a:lnTo>
                  <a:lnTo>
                    <a:pt x="122" y="527"/>
                  </a:lnTo>
                  <a:lnTo>
                    <a:pt x="127" y="528"/>
                  </a:lnTo>
                  <a:lnTo>
                    <a:pt x="133" y="529"/>
                  </a:lnTo>
                  <a:lnTo>
                    <a:pt x="139" y="530"/>
                  </a:lnTo>
                  <a:lnTo>
                    <a:pt x="144" y="530"/>
                  </a:lnTo>
                  <a:lnTo>
                    <a:pt x="150" y="531"/>
                  </a:lnTo>
                  <a:lnTo>
                    <a:pt x="156" y="532"/>
                  </a:lnTo>
                  <a:lnTo>
                    <a:pt x="163" y="533"/>
                  </a:lnTo>
                  <a:lnTo>
                    <a:pt x="169" y="533"/>
                  </a:lnTo>
                  <a:lnTo>
                    <a:pt x="175" y="534"/>
                  </a:lnTo>
                  <a:lnTo>
                    <a:pt x="182" y="534"/>
                  </a:lnTo>
                  <a:lnTo>
                    <a:pt x="188" y="535"/>
                  </a:lnTo>
                  <a:lnTo>
                    <a:pt x="195" y="536"/>
                  </a:lnTo>
                  <a:lnTo>
                    <a:pt x="201" y="536"/>
                  </a:lnTo>
                  <a:lnTo>
                    <a:pt x="208" y="536"/>
                  </a:lnTo>
                  <a:lnTo>
                    <a:pt x="215" y="537"/>
                  </a:lnTo>
                  <a:lnTo>
                    <a:pt x="222" y="537"/>
                  </a:lnTo>
                  <a:lnTo>
                    <a:pt x="228" y="538"/>
                  </a:lnTo>
                  <a:lnTo>
                    <a:pt x="235" y="538"/>
                  </a:lnTo>
                  <a:lnTo>
                    <a:pt x="242" y="538"/>
                  </a:lnTo>
                  <a:lnTo>
                    <a:pt x="249" y="538"/>
                  </a:lnTo>
                  <a:lnTo>
                    <a:pt x="256" y="539"/>
                  </a:lnTo>
                  <a:lnTo>
                    <a:pt x="264" y="539"/>
                  </a:lnTo>
                  <a:lnTo>
                    <a:pt x="271" y="539"/>
                  </a:lnTo>
                  <a:lnTo>
                    <a:pt x="278" y="539"/>
                  </a:lnTo>
                  <a:lnTo>
                    <a:pt x="286" y="539"/>
                  </a:lnTo>
                  <a:lnTo>
                    <a:pt x="300" y="539"/>
                  </a:lnTo>
                  <a:lnTo>
                    <a:pt x="307" y="539"/>
                  </a:lnTo>
                  <a:lnTo>
                    <a:pt x="314" y="539"/>
                  </a:lnTo>
                  <a:lnTo>
                    <a:pt x="322" y="538"/>
                  </a:lnTo>
                  <a:lnTo>
                    <a:pt x="329" y="538"/>
                  </a:lnTo>
                  <a:lnTo>
                    <a:pt x="336" y="538"/>
                  </a:lnTo>
                  <a:lnTo>
                    <a:pt x="342" y="538"/>
                  </a:lnTo>
                  <a:lnTo>
                    <a:pt x="350" y="537"/>
                  </a:lnTo>
                  <a:lnTo>
                    <a:pt x="356" y="537"/>
                  </a:lnTo>
                  <a:lnTo>
                    <a:pt x="363" y="536"/>
                  </a:lnTo>
                  <a:lnTo>
                    <a:pt x="370" y="536"/>
                  </a:lnTo>
                  <a:lnTo>
                    <a:pt x="376" y="536"/>
                  </a:lnTo>
                  <a:lnTo>
                    <a:pt x="383" y="535"/>
                  </a:lnTo>
                  <a:lnTo>
                    <a:pt x="390" y="534"/>
                  </a:lnTo>
                  <a:lnTo>
                    <a:pt x="396" y="534"/>
                  </a:lnTo>
                  <a:lnTo>
                    <a:pt x="402" y="533"/>
                  </a:lnTo>
                  <a:lnTo>
                    <a:pt x="408" y="533"/>
                  </a:lnTo>
                  <a:lnTo>
                    <a:pt x="414" y="532"/>
                  </a:lnTo>
                  <a:lnTo>
                    <a:pt x="421" y="531"/>
                  </a:lnTo>
                  <a:lnTo>
                    <a:pt x="427" y="530"/>
                  </a:lnTo>
                  <a:lnTo>
                    <a:pt x="432" y="530"/>
                  </a:lnTo>
                  <a:lnTo>
                    <a:pt x="438" y="529"/>
                  </a:lnTo>
                  <a:lnTo>
                    <a:pt x="444" y="528"/>
                  </a:lnTo>
                  <a:lnTo>
                    <a:pt x="450" y="527"/>
                  </a:lnTo>
                  <a:lnTo>
                    <a:pt x="455" y="526"/>
                  </a:lnTo>
                  <a:lnTo>
                    <a:pt x="461" y="526"/>
                  </a:lnTo>
                  <a:lnTo>
                    <a:pt x="466" y="525"/>
                  </a:lnTo>
                  <a:lnTo>
                    <a:pt x="471" y="524"/>
                  </a:lnTo>
                  <a:lnTo>
                    <a:pt x="476" y="523"/>
                  </a:lnTo>
                  <a:lnTo>
                    <a:pt x="481" y="522"/>
                  </a:lnTo>
                  <a:lnTo>
                    <a:pt x="486" y="521"/>
                  </a:lnTo>
                  <a:lnTo>
                    <a:pt x="496" y="518"/>
                  </a:lnTo>
                  <a:lnTo>
                    <a:pt x="500" y="517"/>
                  </a:lnTo>
                  <a:lnTo>
                    <a:pt x="504" y="516"/>
                  </a:lnTo>
                  <a:lnTo>
                    <a:pt x="509" y="515"/>
                  </a:lnTo>
                  <a:lnTo>
                    <a:pt x="513" y="514"/>
                  </a:lnTo>
                  <a:lnTo>
                    <a:pt x="517" y="512"/>
                  </a:lnTo>
                  <a:lnTo>
                    <a:pt x="521" y="511"/>
                  </a:lnTo>
                  <a:lnTo>
                    <a:pt x="524" y="510"/>
                  </a:lnTo>
                  <a:lnTo>
                    <a:pt x="528" y="509"/>
                  </a:lnTo>
                  <a:lnTo>
                    <a:pt x="532" y="508"/>
                  </a:lnTo>
                  <a:lnTo>
                    <a:pt x="535" y="506"/>
                  </a:lnTo>
                  <a:lnTo>
                    <a:pt x="538" y="505"/>
                  </a:lnTo>
                  <a:lnTo>
                    <a:pt x="541" y="504"/>
                  </a:lnTo>
                  <a:lnTo>
                    <a:pt x="544" y="502"/>
                  </a:lnTo>
                  <a:lnTo>
                    <a:pt x="547" y="501"/>
                  </a:lnTo>
                  <a:lnTo>
                    <a:pt x="549" y="499"/>
                  </a:lnTo>
                  <a:lnTo>
                    <a:pt x="552" y="498"/>
                  </a:lnTo>
                  <a:lnTo>
                    <a:pt x="554" y="496"/>
                  </a:lnTo>
                  <a:lnTo>
                    <a:pt x="556" y="495"/>
                  </a:lnTo>
                  <a:lnTo>
                    <a:pt x="558" y="493"/>
                  </a:lnTo>
                  <a:lnTo>
                    <a:pt x="560" y="492"/>
                  </a:lnTo>
                  <a:lnTo>
                    <a:pt x="562" y="490"/>
                  </a:lnTo>
                  <a:lnTo>
                    <a:pt x="563" y="489"/>
                  </a:lnTo>
                  <a:lnTo>
                    <a:pt x="564" y="487"/>
                  </a:lnTo>
                  <a:lnTo>
                    <a:pt x="566" y="486"/>
                  </a:lnTo>
                  <a:lnTo>
                    <a:pt x="567" y="484"/>
                  </a:lnTo>
                  <a:lnTo>
                    <a:pt x="568" y="482"/>
                  </a:lnTo>
                  <a:lnTo>
                    <a:pt x="568" y="481"/>
                  </a:lnTo>
                  <a:lnTo>
                    <a:pt x="569" y="479"/>
                  </a:lnTo>
                  <a:lnTo>
                    <a:pt x="569" y="478"/>
                  </a:lnTo>
                  <a:lnTo>
                    <a:pt x="569" y="476"/>
                  </a:lnTo>
                  <a:lnTo>
                    <a:pt x="570" y="446"/>
                  </a:lnTo>
                  <a:lnTo>
                    <a:pt x="570" y="432"/>
                  </a:lnTo>
                  <a:lnTo>
                    <a:pt x="570" y="417"/>
                  </a:lnTo>
                  <a:lnTo>
                    <a:pt x="570" y="402"/>
                  </a:lnTo>
                  <a:lnTo>
                    <a:pt x="571" y="388"/>
                  </a:lnTo>
                  <a:lnTo>
                    <a:pt x="571" y="373"/>
                  </a:lnTo>
                  <a:lnTo>
                    <a:pt x="571" y="358"/>
                  </a:lnTo>
                  <a:lnTo>
                    <a:pt x="571" y="343"/>
                  </a:lnTo>
                  <a:lnTo>
                    <a:pt x="572" y="328"/>
                  </a:lnTo>
                  <a:lnTo>
                    <a:pt x="572" y="314"/>
                  </a:lnTo>
                  <a:lnTo>
                    <a:pt x="572" y="299"/>
                  </a:lnTo>
                  <a:lnTo>
                    <a:pt x="572" y="284"/>
                  </a:lnTo>
                  <a:lnTo>
                    <a:pt x="572" y="269"/>
                  </a:lnTo>
                  <a:lnTo>
                    <a:pt x="572" y="254"/>
                  </a:lnTo>
                  <a:lnTo>
                    <a:pt x="572" y="240"/>
                  </a:lnTo>
                  <a:lnTo>
                    <a:pt x="572" y="225"/>
                  </a:lnTo>
                  <a:lnTo>
                    <a:pt x="572" y="210"/>
                  </a:lnTo>
                  <a:lnTo>
                    <a:pt x="572" y="195"/>
                  </a:lnTo>
                  <a:lnTo>
                    <a:pt x="572" y="180"/>
                  </a:lnTo>
                  <a:lnTo>
                    <a:pt x="572" y="166"/>
                  </a:lnTo>
                  <a:lnTo>
                    <a:pt x="572" y="151"/>
                  </a:lnTo>
                  <a:lnTo>
                    <a:pt x="572" y="136"/>
                  </a:lnTo>
                  <a:lnTo>
                    <a:pt x="572" y="121"/>
                  </a:lnTo>
                  <a:lnTo>
                    <a:pt x="572" y="106"/>
                  </a:lnTo>
                  <a:lnTo>
                    <a:pt x="572" y="92"/>
                  </a:lnTo>
                  <a:lnTo>
                    <a:pt x="572" y="77"/>
                  </a:lnTo>
                  <a:lnTo>
                    <a:pt x="572" y="62"/>
                  </a:lnTo>
                  <a:lnTo>
                    <a:pt x="572" y="47"/>
                  </a:lnTo>
                  <a:lnTo>
                    <a:pt x="572" y="32"/>
                  </a:lnTo>
                  <a:lnTo>
                    <a:pt x="572" y="18"/>
                  </a:lnTo>
                  <a:lnTo>
                    <a:pt x="573" y="3"/>
                  </a:lnTo>
                  <a:lnTo>
                    <a:pt x="537" y="2"/>
                  </a:lnTo>
                  <a:lnTo>
                    <a:pt x="519" y="2"/>
                  </a:lnTo>
                  <a:lnTo>
                    <a:pt x="501" y="2"/>
                  </a:lnTo>
                  <a:lnTo>
                    <a:pt x="483" y="2"/>
                  </a:lnTo>
                  <a:lnTo>
                    <a:pt x="465" y="2"/>
                  </a:lnTo>
                  <a:lnTo>
                    <a:pt x="447" y="2"/>
                  </a:lnTo>
                  <a:lnTo>
                    <a:pt x="429" y="2"/>
                  </a:lnTo>
                  <a:lnTo>
                    <a:pt x="411" y="2"/>
                  </a:lnTo>
                  <a:lnTo>
                    <a:pt x="394" y="2"/>
                  </a:lnTo>
                  <a:lnTo>
                    <a:pt x="376" y="2"/>
                  </a:lnTo>
                  <a:lnTo>
                    <a:pt x="358" y="2"/>
                  </a:lnTo>
                  <a:lnTo>
                    <a:pt x="340" y="2"/>
                  </a:lnTo>
                  <a:lnTo>
                    <a:pt x="322" y="2"/>
                  </a:lnTo>
                  <a:lnTo>
                    <a:pt x="304" y="2"/>
                  </a:lnTo>
                  <a:lnTo>
                    <a:pt x="286" y="1"/>
                  </a:lnTo>
                  <a:lnTo>
                    <a:pt x="268" y="1"/>
                  </a:lnTo>
                  <a:lnTo>
                    <a:pt x="250" y="1"/>
                  </a:lnTo>
                  <a:lnTo>
                    <a:pt x="232" y="1"/>
                  </a:lnTo>
                  <a:lnTo>
                    <a:pt x="214" y="1"/>
                  </a:lnTo>
                  <a:lnTo>
                    <a:pt x="197" y="1"/>
                  </a:lnTo>
                  <a:lnTo>
                    <a:pt x="179" y="1"/>
                  </a:lnTo>
                  <a:lnTo>
                    <a:pt x="161" y="1"/>
                  </a:lnTo>
                  <a:lnTo>
                    <a:pt x="143" y="1"/>
                  </a:lnTo>
                  <a:lnTo>
                    <a:pt x="125" y="0"/>
                  </a:lnTo>
                  <a:lnTo>
                    <a:pt x="107" y="0"/>
                  </a:lnTo>
                  <a:lnTo>
                    <a:pt x="90" y="0"/>
                  </a:lnTo>
                  <a:lnTo>
                    <a:pt x="72" y="0"/>
                  </a:lnTo>
                  <a:lnTo>
                    <a:pt x="54" y="0"/>
                  </a:lnTo>
                  <a:lnTo>
                    <a:pt x="36" y="0"/>
                  </a:lnTo>
                  <a:lnTo>
                    <a:pt x="18" y="0"/>
                  </a:lnTo>
                  <a:lnTo>
                    <a:pt x="0" y="0"/>
                  </a:lnTo>
                </a:path>
              </a:pathLst>
            </a:custGeom>
            <a:grpFill/>
            <a:ln w="9525" cap="rnd" cmpd="sng">
              <a:solidFill>
                <a:schemeClr val="accent1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0"/>
              </a:endParaRPr>
            </a:p>
          </p:txBody>
        </p:sp>
        <p:sp>
          <p:nvSpPr>
            <p:cNvPr id="78" name="Freeform 94"/>
            <p:cNvSpPr>
              <a:spLocks/>
            </p:cNvSpPr>
            <p:nvPr/>
          </p:nvSpPr>
          <p:spPr bwMode="auto">
            <a:xfrm>
              <a:off x="4662" y="2270"/>
              <a:ext cx="573" cy="127"/>
            </a:xfrm>
            <a:custGeom>
              <a:avLst/>
              <a:gdLst>
                <a:gd name="T0" fmla="*/ 315 w 573"/>
                <a:gd name="T1" fmla="*/ 125 h 127"/>
                <a:gd name="T2" fmla="*/ 344 w 573"/>
                <a:gd name="T3" fmla="*/ 124 h 127"/>
                <a:gd name="T4" fmla="*/ 371 w 573"/>
                <a:gd name="T5" fmla="*/ 123 h 127"/>
                <a:gd name="T6" fmla="*/ 397 w 573"/>
                <a:gd name="T7" fmla="*/ 121 h 127"/>
                <a:gd name="T8" fmla="*/ 422 w 573"/>
                <a:gd name="T9" fmla="*/ 118 h 127"/>
                <a:gd name="T10" fmla="*/ 446 w 573"/>
                <a:gd name="T11" fmla="*/ 115 h 127"/>
                <a:gd name="T12" fmla="*/ 468 w 573"/>
                <a:gd name="T13" fmla="*/ 111 h 127"/>
                <a:gd name="T14" fmla="*/ 488 w 573"/>
                <a:gd name="T15" fmla="*/ 107 h 127"/>
                <a:gd name="T16" fmla="*/ 511 w 573"/>
                <a:gd name="T17" fmla="*/ 101 h 127"/>
                <a:gd name="T18" fmla="*/ 527 w 573"/>
                <a:gd name="T19" fmla="*/ 97 h 127"/>
                <a:gd name="T20" fmla="*/ 541 w 573"/>
                <a:gd name="T21" fmla="*/ 91 h 127"/>
                <a:gd name="T22" fmla="*/ 552 w 573"/>
                <a:gd name="T23" fmla="*/ 86 h 127"/>
                <a:gd name="T24" fmla="*/ 561 w 573"/>
                <a:gd name="T25" fmla="*/ 80 h 127"/>
                <a:gd name="T26" fmla="*/ 567 w 573"/>
                <a:gd name="T27" fmla="*/ 74 h 127"/>
                <a:gd name="T28" fmla="*/ 571 w 573"/>
                <a:gd name="T29" fmla="*/ 67 h 127"/>
                <a:gd name="T30" fmla="*/ 572 w 573"/>
                <a:gd name="T31" fmla="*/ 59 h 127"/>
                <a:gd name="T32" fmla="*/ 569 w 573"/>
                <a:gd name="T33" fmla="*/ 53 h 127"/>
                <a:gd name="T34" fmla="*/ 563 w 573"/>
                <a:gd name="T35" fmla="*/ 47 h 127"/>
                <a:gd name="T36" fmla="*/ 555 w 573"/>
                <a:gd name="T37" fmla="*/ 41 h 127"/>
                <a:gd name="T38" fmla="*/ 544 w 573"/>
                <a:gd name="T39" fmla="*/ 35 h 127"/>
                <a:gd name="T40" fmla="*/ 531 w 573"/>
                <a:gd name="T41" fmla="*/ 30 h 127"/>
                <a:gd name="T42" fmla="*/ 515 w 573"/>
                <a:gd name="T43" fmla="*/ 25 h 127"/>
                <a:gd name="T44" fmla="*/ 497 w 573"/>
                <a:gd name="T45" fmla="*/ 20 h 127"/>
                <a:gd name="T46" fmla="*/ 473 w 573"/>
                <a:gd name="T47" fmla="*/ 15 h 127"/>
                <a:gd name="T48" fmla="*/ 451 w 573"/>
                <a:gd name="T49" fmla="*/ 11 h 127"/>
                <a:gd name="T50" fmla="*/ 428 w 573"/>
                <a:gd name="T51" fmla="*/ 8 h 127"/>
                <a:gd name="T52" fmla="*/ 404 w 573"/>
                <a:gd name="T53" fmla="*/ 5 h 127"/>
                <a:gd name="T54" fmla="*/ 378 w 573"/>
                <a:gd name="T55" fmla="*/ 3 h 127"/>
                <a:gd name="T56" fmla="*/ 351 w 573"/>
                <a:gd name="T57" fmla="*/ 1 h 127"/>
                <a:gd name="T58" fmla="*/ 323 w 573"/>
                <a:gd name="T59" fmla="*/ 0 h 127"/>
                <a:gd name="T60" fmla="*/ 293 w 573"/>
                <a:gd name="T61" fmla="*/ 0 h 127"/>
                <a:gd name="T62" fmla="*/ 257 w 573"/>
                <a:gd name="T63" fmla="*/ 0 h 127"/>
                <a:gd name="T64" fmla="*/ 229 w 573"/>
                <a:gd name="T65" fmla="*/ 1 h 127"/>
                <a:gd name="T66" fmla="*/ 201 w 573"/>
                <a:gd name="T67" fmla="*/ 3 h 127"/>
                <a:gd name="T68" fmla="*/ 175 w 573"/>
                <a:gd name="T69" fmla="*/ 5 h 127"/>
                <a:gd name="T70" fmla="*/ 150 w 573"/>
                <a:gd name="T71" fmla="*/ 7 h 127"/>
                <a:gd name="T72" fmla="*/ 126 w 573"/>
                <a:gd name="T73" fmla="*/ 11 h 127"/>
                <a:gd name="T74" fmla="*/ 104 w 573"/>
                <a:gd name="T75" fmla="*/ 14 h 127"/>
                <a:gd name="T76" fmla="*/ 84 w 573"/>
                <a:gd name="T77" fmla="*/ 18 h 127"/>
                <a:gd name="T78" fmla="*/ 61 w 573"/>
                <a:gd name="T79" fmla="*/ 24 h 127"/>
                <a:gd name="T80" fmla="*/ 45 w 573"/>
                <a:gd name="T81" fmla="*/ 29 h 127"/>
                <a:gd name="T82" fmla="*/ 31 w 573"/>
                <a:gd name="T83" fmla="*/ 34 h 127"/>
                <a:gd name="T84" fmla="*/ 20 w 573"/>
                <a:gd name="T85" fmla="*/ 40 h 127"/>
                <a:gd name="T86" fmla="*/ 11 w 573"/>
                <a:gd name="T87" fmla="*/ 46 h 127"/>
                <a:gd name="T88" fmla="*/ 5 w 573"/>
                <a:gd name="T89" fmla="*/ 52 h 127"/>
                <a:gd name="T90" fmla="*/ 1 w 573"/>
                <a:gd name="T91" fmla="*/ 58 h 127"/>
                <a:gd name="T92" fmla="*/ 0 w 573"/>
                <a:gd name="T93" fmla="*/ 66 h 127"/>
                <a:gd name="T94" fmla="*/ 3 w 573"/>
                <a:gd name="T95" fmla="*/ 72 h 127"/>
                <a:gd name="T96" fmla="*/ 9 w 573"/>
                <a:gd name="T97" fmla="*/ 79 h 127"/>
                <a:gd name="T98" fmla="*/ 17 w 573"/>
                <a:gd name="T99" fmla="*/ 84 h 127"/>
                <a:gd name="T100" fmla="*/ 28 w 573"/>
                <a:gd name="T101" fmla="*/ 90 h 127"/>
                <a:gd name="T102" fmla="*/ 41 w 573"/>
                <a:gd name="T103" fmla="*/ 95 h 127"/>
                <a:gd name="T104" fmla="*/ 57 w 573"/>
                <a:gd name="T105" fmla="*/ 101 h 127"/>
                <a:gd name="T106" fmla="*/ 74 w 573"/>
                <a:gd name="T107" fmla="*/ 105 h 127"/>
                <a:gd name="T108" fmla="*/ 99 w 573"/>
                <a:gd name="T109" fmla="*/ 110 h 127"/>
                <a:gd name="T110" fmla="*/ 120 w 573"/>
                <a:gd name="T111" fmla="*/ 114 h 127"/>
                <a:gd name="T112" fmla="*/ 144 w 573"/>
                <a:gd name="T113" fmla="*/ 117 h 127"/>
                <a:gd name="T114" fmla="*/ 168 w 573"/>
                <a:gd name="T115" fmla="*/ 120 h 127"/>
                <a:gd name="T116" fmla="*/ 194 w 573"/>
                <a:gd name="T117" fmla="*/ 122 h 127"/>
                <a:gd name="T118" fmla="*/ 221 w 573"/>
                <a:gd name="T119" fmla="*/ 124 h 127"/>
                <a:gd name="T120" fmla="*/ 250 w 573"/>
                <a:gd name="T121" fmla="*/ 125 h 127"/>
                <a:gd name="T122" fmla="*/ 279 w 573"/>
                <a:gd name="T123" fmla="*/ 125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3" h="127">
                  <a:moveTo>
                    <a:pt x="286" y="126"/>
                  </a:moveTo>
                  <a:lnTo>
                    <a:pt x="301" y="125"/>
                  </a:lnTo>
                  <a:lnTo>
                    <a:pt x="308" y="125"/>
                  </a:lnTo>
                  <a:lnTo>
                    <a:pt x="315" y="125"/>
                  </a:lnTo>
                  <a:lnTo>
                    <a:pt x="323" y="125"/>
                  </a:lnTo>
                  <a:lnTo>
                    <a:pt x="330" y="125"/>
                  </a:lnTo>
                  <a:lnTo>
                    <a:pt x="337" y="125"/>
                  </a:lnTo>
                  <a:lnTo>
                    <a:pt x="344" y="124"/>
                  </a:lnTo>
                  <a:lnTo>
                    <a:pt x="351" y="124"/>
                  </a:lnTo>
                  <a:lnTo>
                    <a:pt x="357" y="123"/>
                  </a:lnTo>
                  <a:lnTo>
                    <a:pt x="364" y="123"/>
                  </a:lnTo>
                  <a:lnTo>
                    <a:pt x="371" y="123"/>
                  </a:lnTo>
                  <a:lnTo>
                    <a:pt x="378" y="122"/>
                  </a:lnTo>
                  <a:lnTo>
                    <a:pt x="384" y="122"/>
                  </a:lnTo>
                  <a:lnTo>
                    <a:pt x="391" y="121"/>
                  </a:lnTo>
                  <a:lnTo>
                    <a:pt x="397" y="121"/>
                  </a:lnTo>
                  <a:lnTo>
                    <a:pt x="404" y="120"/>
                  </a:lnTo>
                  <a:lnTo>
                    <a:pt x="410" y="119"/>
                  </a:lnTo>
                  <a:lnTo>
                    <a:pt x="416" y="119"/>
                  </a:lnTo>
                  <a:lnTo>
                    <a:pt x="422" y="118"/>
                  </a:lnTo>
                  <a:lnTo>
                    <a:pt x="428" y="117"/>
                  </a:lnTo>
                  <a:lnTo>
                    <a:pt x="434" y="117"/>
                  </a:lnTo>
                  <a:lnTo>
                    <a:pt x="440" y="116"/>
                  </a:lnTo>
                  <a:lnTo>
                    <a:pt x="446" y="115"/>
                  </a:lnTo>
                  <a:lnTo>
                    <a:pt x="451" y="114"/>
                  </a:lnTo>
                  <a:lnTo>
                    <a:pt x="457" y="113"/>
                  </a:lnTo>
                  <a:lnTo>
                    <a:pt x="462" y="112"/>
                  </a:lnTo>
                  <a:lnTo>
                    <a:pt x="468" y="111"/>
                  </a:lnTo>
                  <a:lnTo>
                    <a:pt x="473" y="110"/>
                  </a:lnTo>
                  <a:lnTo>
                    <a:pt x="478" y="109"/>
                  </a:lnTo>
                  <a:lnTo>
                    <a:pt x="483" y="108"/>
                  </a:lnTo>
                  <a:lnTo>
                    <a:pt x="488" y="107"/>
                  </a:lnTo>
                  <a:lnTo>
                    <a:pt x="497" y="105"/>
                  </a:lnTo>
                  <a:lnTo>
                    <a:pt x="502" y="104"/>
                  </a:lnTo>
                  <a:lnTo>
                    <a:pt x="507" y="103"/>
                  </a:lnTo>
                  <a:lnTo>
                    <a:pt x="511" y="101"/>
                  </a:lnTo>
                  <a:lnTo>
                    <a:pt x="515" y="101"/>
                  </a:lnTo>
                  <a:lnTo>
                    <a:pt x="519" y="99"/>
                  </a:lnTo>
                  <a:lnTo>
                    <a:pt x="523" y="98"/>
                  </a:lnTo>
                  <a:lnTo>
                    <a:pt x="527" y="97"/>
                  </a:lnTo>
                  <a:lnTo>
                    <a:pt x="531" y="95"/>
                  </a:lnTo>
                  <a:lnTo>
                    <a:pt x="534" y="94"/>
                  </a:lnTo>
                  <a:lnTo>
                    <a:pt x="537" y="93"/>
                  </a:lnTo>
                  <a:lnTo>
                    <a:pt x="541" y="91"/>
                  </a:lnTo>
                  <a:lnTo>
                    <a:pt x="544" y="90"/>
                  </a:lnTo>
                  <a:lnTo>
                    <a:pt x="547" y="89"/>
                  </a:lnTo>
                  <a:lnTo>
                    <a:pt x="549" y="87"/>
                  </a:lnTo>
                  <a:lnTo>
                    <a:pt x="552" y="86"/>
                  </a:lnTo>
                  <a:lnTo>
                    <a:pt x="555" y="84"/>
                  </a:lnTo>
                  <a:lnTo>
                    <a:pt x="557" y="83"/>
                  </a:lnTo>
                  <a:lnTo>
                    <a:pt x="559" y="81"/>
                  </a:lnTo>
                  <a:lnTo>
                    <a:pt x="561" y="80"/>
                  </a:lnTo>
                  <a:lnTo>
                    <a:pt x="563" y="79"/>
                  </a:lnTo>
                  <a:lnTo>
                    <a:pt x="565" y="77"/>
                  </a:lnTo>
                  <a:lnTo>
                    <a:pt x="566" y="75"/>
                  </a:lnTo>
                  <a:lnTo>
                    <a:pt x="567" y="74"/>
                  </a:lnTo>
                  <a:lnTo>
                    <a:pt x="569" y="72"/>
                  </a:lnTo>
                  <a:lnTo>
                    <a:pt x="570" y="71"/>
                  </a:lnTo>
                  <a:lnTo>
                    <a:pt x="571" y="69"/>
                  </a:lnTo>
                  <a:lnTo>
                    <a:pt x="571" y="67"/>
                  </a:lnTo>
                  <a:lnTo>
                    <a:pt x="572" y="66"/>
                  </a:lnTo>
                  <a:lnTo>
                    <a:pt x="572" y="64"/>
                  </a:lnTo>
                  <a:lnTo>
                    <a:pt x="572" y="63"/>
                  </a:lnTo>
                  <a:lnTo>
                    <a:pt x="572" y="59"/>
                  </a:lnTo>
                  <a:lnTo>
                    <a:pt x="571" y="58"/>
                  </a:lnTo>
                  <a:lnTo>
                    <a:pt x="571" y="57"/>
                  </a:lnTo>
                  <a:lnTo>
                    <a:pt x="570" y="55"/>
                  </a:lnTo>
                  <a:lnTo>
                    <a:pt x="569" y="53"/>
                  </a:lnTo>
                  <a:lnTo>
                    <a:pt x="567" y="52"/>
                  </a:lnTo>
                  <a:lnTo>
                    <a:pt x="566" y="50"/>
                  </a:lnTo>
                  <a:lnTo>
                    <a:pt x="565" y="49"/>
                  </a:lnTo>
                  <a:lnTo>
                    <a:pt x="563" y="47"/>
                  </a:lnTo>
                  <a:lnTo>
                    <a:pt x="561" y="46"/>
                  </a:lnTo>
                  <a:lnTo>
                    <a:pt x="559" y="44"/>
                  </a:lnTo>
                  <a:lnTo>
                    <a:pt x="557" y="43"/>
                  </a:lnTo>
                  <a:lnTo>
                    <a:pt x="555" y="41"/>
                  </a:lnTo>
                  <a:lnTo>
                    <a:pt x="552" y="40"/>
                  </a:lnTo>
                  <a:lnTo>
                    <a:pt x="549" y="38"/>
                  </a:lnTo>
                  <a:lnTo>
                    <a:pt x="547" y="37"/>
                  </a:lnTo>
                  <a:lnTo>
                    <a:pt x="544" y="35"/>
                  </a:lnTo>
                  <a:lnTo>
                    <a:pt x="541" y="34"/>
                  </a:lnTo>
                  <a:lnTo>
                    <a:pt x="537" y="33"/>
                  </a:lnTo>
                  <a:lnTo>
                    <a:pt x="534" y="31"/>
                  </a:lnTo>
                  <a:lnTo>
                    <a:pt x="531" y="30"/>
                  </a:lnTo>
                  <a:lnTo>
                    <a:pt x="527" y="29"/>
                  </a:lnTo>
                  <a:lnTo>
                    <a:pt x="523" y="27"/>
                  </a:lnTo>
                  <a:lnTo>
                    <a:pt x="519" y="26"/>
                  </a:lnTo>
                  <a:lnTo>
                    <a:pt x="515" y="25"/>
                  </a:lnTo>
                  <a:lnTo>
                    <a:pt x="511" y="24"/>
                  </a:lnTo>
                  <a:lnTo>
                    <a:pt x="507" y="23"/>
                  </a:lnTo>
                  <a:lnTo>
                    <a:pt x="502" y="21"/>
                  </a:lnTo>
                  <a:lnTo>
                    <a:pt x="497" y="20"/>
                  </a:lnTo>
                  <a:lnTo>
                    <a:pt x="493" y="19"/>
                  </a:lnTo>
                  <a:lnTo>
                    <a:pt x="488" y="18"/>
                  </a:lnTo>
                  <a:lnTo>
                    <a:pt x="478" y="16"/>
                  </a:lnTo>
                  <a:lnTo>
                    <a:pt x="473" y="15"/>
                  </a:lnTo>
                  <a:lnTo>
                    <a:pt x="468" y="14"/>
                  </a:lnTo>
                  <a:lnTo>
                    <a:pt x="462" y="13"/>
                  </a:lnTo>
                  <a:lnTo>
                    <a:pt x="457" y="12"/>
                  </a:lnTo>
                  <a:lnTo>
                    <a:pt x="451" y="11"/>
                  </a:lnTo>
                  <a:lnTo>
                    <a:pt x="446" y="11"/>
                  </a:lnTo>
                  <a:lnTo>
                    <a:pt x="440" y="9"/>
                  </a:lnTo>
                  <a:lnTo>
                    <a:pt x="434" y="9"/>
                  </a:lnTo>
                  <a:lnTo>
                    <a:pt x="428" y="8"/>
                  </a:lnTo>
                  <a:lnTo>
                    <a:pt x="422" y="7"/>
                  </a:lnTo>
                  <a:lnTo>
                    <a:pt x="416" y="7"/>
                  </a:lnTo>
                  <a:lnTo>
                    <a:pt x="410" y="6"/>
                  </a:lnTo>
                  <a:lnTo>
                    <a:pt x="404" y="5"/>
                  </a:lnTo>
                  <a:lnTo>
                    <a:pt x="397" y="5"/>
                  </a:lnTo>
                  <a:lnTo>
                    <a:pt x="391" y="4"/>
                  </a:lnTo>
                  <a:lnTo>
                    <a:pt x="384" y="3"/>
                  </a:lnTo>
                  <a:lnTo>
                    <a:pt x="378" y="3"/>
                  </a:lnTo>
                  <a:lnTo>
                    <a:pt x="371" y="3"/>
                  </a:lnTo>
                  <a:lnTo>
                    <a:pt x="364" y="2"/>
                  </a:lnTo>
                  <a:lnTo>
                    <a:pt x="357" y="1"/>
                  </a:lnTo>
                  <a:lnTo>
                    <a:pt x="351" y="1"/>
                  </a:lnTo>
                  <a:lnTo>
                    <a:pt x="344" y="1"/>
                  </a:lnTo>
                  <a:lnTo>
                    <a:pt x="337" y="1"/>
                  </a:lnTo>
                  <a:lnTo>
                    <a:pt x="330" y="0"/>
                  </a:lnTo>
                  <a:lnTo>
                    <a:pt x="323" y="0"/>
                  </a:lnTo>
                  <a:lnTo>
                    <a:pt x="315" y="0"/>
                  </a:lnTo>
                  <a:lnTo>
                    <a:pt x="308" y="0"/>
                  </a:lnTo>
                  <a:lnTo>
                    <a:pt x="301" y="0"/>
                  </a:lnTo>
                  <a:lnTo>
                    <a:pt x="293" y="0"/>
                  </a:lnTo>
                  <a:lnTo>
                    <a:pt x="286" y="0"/>
                  </a:lnTo>
                  <a:lnTo>
                    <a:pt x="271" y="0"/>
                  </a:lnTo>
                  <a:lnTo>
                    <a:pt x="264" y="0"/>
                  </a:lnTo>
                  <a:lnTo>
                    <a:pt x="257" y="0"/>
                  </a:lnTo>
                  <a:lnTo>
                    <a:pt x="250" y="0"/>
                  </a:lnTo>
                  <a:lnTo>
                    <a:pt x="243" y="0"/>
                  </a:lnTo>
                  <a:lnTo>
                    <a:pt x="235" y="1"/>
                  </a:lnTo>
                  <a:lnTo>
                    <a:pt x="229" y="1"/>
                  </a:lnTo>
                  <a:lnTo>
                    <a:pt x="221" y="1"/>
                  </a:lnTo>
                  <a:lnTo>
                    <a:pt x="215" y="1"/>
                  </a:lnTo>
                  <a:lnTo>
                    <a:pt x="208" y="2"/>
                  </a:lnTo>
                  <a:lnTo>
                    <a:pt x="201" y="3"/>
                  </a:lnTo>
                  <a:lnTo>
                    <a:pt x="194" y="3"/>
                  </a:lnTo>
                  <a:lnTo>
                    <a:pt x="188" y="3"/>
                  </a:lnTo>
                  <a:lnTo>
                    <a:pt x="181" y="4"/>
                  </a:lnTo>
                  <a:lnTo>
                    <a:pt x="175" y="5"/>
                  </a:lnTo>
                  <a:lnTo>
                    <a:pt x="168" y="5"/>
                  </a:lnTo>
                  <a:lnTo>
                    <a:pt x="162" y="6"/>
                  </a:lnTo>
                  <a:lnTo>
                    <a:pt x="156" y="7"/>
                  </a:lnTo>
                  <a:lnTo>
                    <a:pt x="150" y="7"/>
                  </a:lnTo>
                  <a:lnTo>
                    <a:pt x="144" y="8"/>
                  </a:lnTo>
                  <a:lnTo>
                    <a:pt x="138" y="9"/>
                  </a:lnTo>
                  <a:lnTo>
                    <a:pt x="132" y="9"/>
                  </a:lnTo>
                  <a:lnTo>
                    <a:pt x="126" y="11"/>
                  </a:lnTo>
                  <a:lnTo>
                    <a:pt x="120" y="11"/>
                  </a:lnTo>
                  <a:lnTo>
                    <a:pt x="115" y="12"/>
                  </a:lnTo>
                  <a:lnTo>
                    <a:pt x="109" y="13"/>
                  </a:lnTo>
                  <a:lnTo>
                    <a:pt x="104" y="14"/>
                  </a:lnTo>
                  <a:lnTo>
                    <a:pt x="99" y="15"/>
                  </a:lnTo>
                  <a:lnTo>
                    <a:pt x="93" y="16"/>
                  </a:lnTo>
                  <a:lnTo>
                    <a:pt x="89" y="17"/>
                  </a:lnTo>
                  <a:lnTo>
                    <a:pt x="84" y="18"/>
                  </a:lnTo>
                  <a:lnTo>
                    <a:pt x="74" y="20"/>
                  </a:lnTo>
                  <a:lnTo>
                    <a:pt x="70" y="21"/>
                  </a:lnTo>
                  <a:lnTo>
                    <a:pt x="65" y="23"/>
                  </a:lnTo>
                  <a:lnTo>
                    <a:pt x="61" y="24"/>
                  </a:lnTo>
                  <a:lnTo>
                    <a:pt x="57" y="25"/>
                  </a:lnTo>
                  <a:lnTo>
                    <a:pt x="53" y="26"/>
                  </a:lnTo>
                  <a:lnTo>
                    <a:pt x="49" y="27"/>
                  </a:lnTo>
                  <a:lnTo>
                    <a:pt x="45" y="29"/>
                  </a:lnTo>
                  <a:lnTo>
                    <a:pt x="41" y="30"/>
                  </a:lnTo>
                  <a:lnTo>
                    <a:pt x="38" y="31"/>
                  </a:lnTo>
                  <a:lnTo>
                    <a:pt x="35" y="33"/>
                  </a:lnTo>
                  <a:lnTo>
                    <a:pt x="31" y="34"/>
                  </a:lnTo>
                  <a:lnTo>
                    <a:pt x="28" y="35"/>
                  </a:lnTo>
                  <a:lnTo>
                    <a:pt x="25" y="37"/>
                  </a:lnTo>
                  <a:lnTo>
                    <a:pt x="23" y="38"/>
                  </a:lnTo>
                  <a:lnTo>
                    <a:pt x="20" y="40"/>
                  </a:lnTo>
                  <a:lnTo>
                    <a:pt x="17" y="41"/>
                  </a:lnTo>
                  <a:lnTo>
                    <a:pt x="15" y="43"/>
                  </a:lnTo>
                  <a:lnTo>
                    <a:pt x="13" y="44"/>
                  </a:lnTo>
                  <a:lnTo>
                    <a:pt x="11" y="46"/>
                  </a:lnTo>
                  <a:lnTo>
                    <a:pt x="9" y="47"/>
                  </a:lnTo>
                  <a:lnTo>
                    <a:pt x="7" y="49"/>
                  </a:lnTo>
                  <a:lnTo>
                    <a:pt x="6" y="50"/>
                  </a:lnTo>
                  <a:lnTo>
                    <a:pt x="5" y="52"/>
                  </a:lnTo>
                  <a:lnTo>
                    <a:pt x="3" y="53"/>
                  </a:lnTo>
                  <a:lnTo>
                    <a:pt x="2" y="55"/>
                  </a:lnTo>
                  <a:lnTo>
                    <a:pt x="1" y="57"/>
                  </a:lnTo>
                  <a:lnTo>
                    <a:pt x="1" y="58"/>
                  </a:lnTo>
                  <a:lnTo>
                    <a:pt x="0" y="59"/>
                  </a:lnTo>
                  <a:lnTo>
                    <a:pt x="0" y="61"/>
                  </a:lnTo>
                  <a:lnTo>
                    <a:pt x="0" y="63"/>
                  </a:lnTo>
                  <a:lnTo>
                    <a:pt x="0" y="66"/>
                  </a:lnTo>
                  <a:lnTo>
                    <a:pt x="1" y="67"/>
                  </a:lnTo>
                  <a:lnTo>
                    <a:pt x="1" y="69"/>
                  </a:lnTo>
                  <a:lnTo>
                    <a:pt x="2" y="71"/>
                  </a:lnTo>
                  <a:lnTo>
                    <a:pt x="3" y="72"/>
                  </a:lnTo>
                  <a:lnTo>
                    <a:pt x="5" y="74"/>
                  </a:lnTo>
                  <a:lnTo>
                    <a:pt x="6" y="75"/>
                  </a:lnTo>
                  <a:lnTo>
                    <a:pt x="7" y="77"/>
                  </a:lnTo>
                  <a:lnTo>
                    <a:pt x="9" y="79"/>
                  </a:lnTo>
                  <a:lnTo>
                    <a:pt x="11" y="80"/>
                  </a:lnTo>
                  <a:lnTo>
                    <a:pt x="13" y="81"/>
                  </a:lnTo>
                  <a:lnTo>
                    <a:pt x="15" y="83"/>
                  </a:lnTo>
                  <a:lnTo>
                    <a:pt x="17" y="84"/>
                  </a:lnTo>
                  <a:lnTo>
                    <a:pt x="20" y="86"/>
                  </a:lnTo>
                  <a:lnTo>
                    <a:pt x="23" y="87"/>
                  </a:lnTo>
                  <a:lnTo>
                    <a:pt x="25" y="89"/>
                  </a:lnTo>
                  <a:lnTo>
                    <a:pt x="28" y="90"/>
                  </a:lnTo>
                  <a:lnTo>
                    <a:pt x="31" y="91"/>
                  </a:lnTo>
                  <a:lnTo>
                    <a:pt x="35" y="93"/>
                  </a:lnTo>
                  <a:lnTo>
                    <a:pt x="38" y="94"/>
                  </a:lnTo>
                  <a:lnTo>
                    <a:pt x="41" y="95"/>
                  </a:lnTo>
                  <a:lnTo>
                    <a:pt x="45" y="97"/>
                  </a:lnTo>
                  <a:lnTo>
                    <a:pt x="49" y="98"/>
                  </a:lnTo>
                  <a:lnTo>
                    <a:pt x="53" y="99"/>
                  </a:lnTo>
                  <a:lnTo>
                    <a:pt x="57" y="101"/>
                  </a:lnTo>
                  <a:lnTo>
                    <a:pt x="61" y="101"/>
                  </a:lnTo>
                  <a:lnTo>
                    <a:pt x="65" y="103"/>
                  </a:lnTo>
                  <a:lnTo>
                    <a:pt x="70" y="104"/>
                  </a:lnTo>
                  <a:lnTo>
                    <a:pt x="74" y="105"/>
                  </a:lnTo>
                  <a:lnTo>
                    <a:pt x="79" y="106"/>
                  </a:lnTo>
                  <a:lnTo>
                    <a:pt x="84" y="107"/>
                  </a:lnTo>
                  <a:lnTo>
                    <a:pt x="93" y="109"/>
                  </a:lnTo>
                  <a:lnTo>
                    <a:pt x="99" y="110"/>
                  </a:lnTo>
                  <a:lnTo>
                    <a:pt x="104" y="111"/>
                  </a:lnTo>
                  <a:lnTo>
                    <a:pt x="109" y="112"/>
                  </a:lnTo>
                  <a:lnTo>
                    <a:pt x="115" y="113"/>
                  </a:lnTo>
                  <a:lnTo>
                    <a:pt x="120" y="114"/>
                  </a:lnTo>
                  <a:lnTo>
                    <a:pt x="126" y="115"/>
                  </a:lnTo>
                  <a:lnTo>
                    <a:pt x="132" y="116"/>
                  </a:lnTo>
                  <a:lnTo>
                    <a:pt x="138" y="117"/>
                  </a:lnTo>
                  <a:lnTo>
                    <a:pt x="144" y="117"/>
                  </a:lnTo>
                  <a:lnTo>
                    <a:pt x="150" y="118"/>
                  </a:lnTo>
                  <a:lnTo>
                    <a:pt x="156" y="119"/>
                  </a:lnTo>
                  <a:lnTo>
                    <a:pt x="162" y="119"/>
                  </a:lnTo>
                  <a:lnTo>
                    <a:pt x="168" y="120"/>
                  </a:lnTo>
                  <a:lnTo>
                    <a:pt x="175" y="121"/>
                  </a:lnTo>
                  <a:lnTo>
                    <a:pt x="181" y="121"/>
                  </a:lnTo>
                  <a:lnTo>
                    <a:pt x="188" y="122"/>
                  </a:lnTo>
                  <a:lnTo>
                    <a:pt x="194" y="122"/>
                  </a:lnTo>
                  <a:lnTo>
                    <a:pt x="201" y="123"/>
                  </a:lnTo>
                  <a:lnTo>
                    <a:pt x="208" y="123"/>
                  </a:lnTo>
                  <a:lnTo>
                    <a:pt x="215" y="123"/>
                  </a:lnTo>
                  <a:lnTo>
                    <a:pt x="221" y="124"/>
                  </a:lnTo>
                  <a:lnTo>
                    <a:pt x="229" y="124"/>
                  </a:lnTo>
                  <a:lnTo>
                    <a:pt x="235" y="125"/>
                  </a:lnTo>
                  <a:lnTo>
                    <a:pt x="243" y="125"/>
                  </a:lnTo>
                  <a:lnTo>
                    <a:pt x="250" y="125"/>
                  </a:lnTo>
                  <a:lnTo>
                    <a:pt x="257" y="125"/>
                  </a:lnTo>
                  <a:lnTo>
                    <a:pt x="264" y="125"/>
                  </a:lnTo>
                  <a:lnTo>
                    <a:pt x="271" y="125"/>
                  </a:lnTo>
                  <a:lnTo>
                    <a:pt x="279" y="125"/>
                  </a:lnTo>
                  <a:lnTo>
                    <a:pt x="286" y="126"/>
                  </a:lnTo>
                </a:path>
              </a:pathLst>
            </a:custGeom>
            <a:grpFill/>
            <a:ln w="9525" cap="rnd" cmpd="sng">
              <a:solidFill>
                <a:schemeClr val="accent1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0"/>
              </a:endParaRPr>
            </a:p>
          </p:txBody>
        </p:sp>
      </p:grpSp>
      <p:sp>
        <p:nvSpPr>
          <p:cNvPr id="79" name="Freeform 18"/>
          <p:cNvSpPr>
            <a:spLocks/>
          </p:cNvSpPr>
          <p:nvPr/>
        </p:nvSpPr>
        <p:spPr bwMode="auto">
          <a:xfrm>
            <a:off x="3461207" y="2262164"/>
            <a:ext cx="382947" cy="87422"/>
          </a:xfrm>
          <a:custGeom>
            <a:avLst/>
            <a:gdLst>
              <a:gd name="T0" fmla="*/ 571 w 572"/>
              <a:gd name="T1" fmla="*/ 1 h 141"/>
              <a:gd name="T2" fmla="*/ 571 w 572"/>
              <a:gd name="T3" fmla="*/ 3 h 141"/>
              <a:gd name="T4" fmla="*/ 571 w 572"/>
              <a:gd name="T5" fmla="*/ 14 h 141"/>
              <a:gd name="T6" fmla="*/ 570 w 572"/>
              <a:gd name="T7" fmla="*/ 29 h 141"/>
              <a:gd name="T8" fmla="*/ 569 w 572"/>
              <a:gd name="T9" fmla="*/ 47 h 141"/>
              <a:gd name="T10" fmla="*/ 569 w 572"/>
              <a:gd name="T11" fmla="*/ 65 h 141"/>
              <a:gd name="T12" fmla="*/ 568 w 572"/>
              <a:gd name="T13" fmla="*/ 77 h 141"/>
              <a:gd name="T14" fmla="*/ 568 w 572"/>
              <a:gd name="T15" fmla="*/ 83 h 141"/>
              <a:gd name="T16" fmla="*/ 563 w 572"/>
              <a:gd name="T17" fmla="*/ 90 h 141"/>
              <a:gd name="T18" fmla="*/ 557 w 572"/>
              <a:gd name="T19" fmla="*/ 95 h 141"/>
              <a:gd name="T20" fmla="*/ 549 w 572"/>
              <a:gd name="T21" fmla="*/ 100 h 141"/>
              <a:gd name="T22" fmla="*/ 540 w 572"/>
              <a:gd name="T23" fmla="*/ 105 h 141"/>
              <a:gd name="T24" fmla="*/ 529 w 572"/>
              <a:gd name="T25" fmla="*/ 110 h 141"/>
              <a:gd name="T26" fmla="*/ 515 w 572"/>
              <a:gd name="T27" fmla="*/ 114 h 141"/>
              <a:gd name="T28" fmla="*/ 501 w 572"/>
              <a:gd name="T29" fmla="*/ 118 h 141"/>
              <a:gd name="T30" fmla="*/ 479 w 572"/>
              <a:gd name="T31" fmla="*/ 123 h 141"/>
              <a:gd name="T32" fmla="*/ 458 w 572"/>
              <a:gd name="T33" fmla="*/ 127 h 141"/>
              <a:gd name="T34" fmla="*/ 435 w 572"/>
              <a:gd name="T35" fmla="*/ 131 h 141"/>
              <a:gd name="T36" fmla="*/ 411 w 572"/>
              <a:gd name="T37" fmla="*/ 133 h 141"/>
              <a:gd name="T38" fmla="*/ 386 w 572"/>
              <a:gd name="T39" fmla="*/ 136 h 141"/>
              <a:gd name="T40" fmla="*/ 360 w 572"/>
              <a:gd name="T41" fmla="*/ 138 h 141"/>
              <a:gd name="T42" fmla="*/ 332 w 572"/>
              <a:gd name="T43" fmla="*/ 139 h 141"/>
              <a:gd name="T44" fmla="*/ 303 w 572"/>
              <a:gd name="T45" fmla="*/ 140 h 141"/>
              <a:gd name="T46" fmla="*/ 267 w 572"/>
              <a:gd name="T47" fmla="*/ 140 h 141"/>
              <a:gd name="T48" fmla="*/ 238 w 572"/>
              <a:gd name="T49" fmla="*/ 139 h 141"/>
              <a:gd name="T50" fmla="*/ 210 w 572"/>
              <a:gd name="T51" fmla="*/ 137 h 141"/>
              <a:gd name="T52" fmla="*/ 183 w 572"/>
              <a:gd name="T53" fmla="*/ 135 h 141"/>
              <a:gd name="T54" fmla="*/ 158 w 572"/>
              <a:gd name="T55" fmla="*/ 133 h 141"/>
              <a:gd name="T56" fmla="*/ 134 w 572"/>
              <a:gd name="T57" fmla="*/ 130 h 141"/>
              <a:gd name="T58" fmla="*/ 111 w 572"/>
              <a:gd name="T59" fmla="*/ 126 h 141"/>
              <a:gd name="T60" fmla="*/ 90 w 572"/>
              <a:gd name="T61" fmla="*/ 122 h 141"/>
              <a:gd name="T62" fmla="*/ 77 w 572"/>
              <a:gd name="T63" fmla="*/ 119 h 141"/>
              <a:gd name="T64" fmla="*/ 70 w 572"/>
              <a:gd name="T65" fmla="*/ 117 h 141"/>
              <a:gd name="T66" fmla="*/ 62 w 572"/>
              <a:gd name="T67" fmla="*/ 115 h 141"/>
              <a:gd name="T68" fmla="*/ 55 w 572"/>
              <a:gd name="T69" fmla="*/ 113 h 141"/>
              <a:gd name="T70" fmla="*/ 47 w 572"/>
              <a:gd name="T71" fmla="*/ 110 h 141"/>
              <a:gd name="T72" fmla="*/ 41 w 572"/>
              <a:gd name="T73" fmla="*/ 107 h 141"/>
              <a:gd name="T74" fmla="*/ 35 w 572"/>
              <a:gd name="T75" fmla="*/ 105 h 141"/>
              <a:gd name="T76" fmla="*/ 29 w 572"/>
              <a:gd name="T77" fmla="*/ 103 h 141"/>
              <a:gd name="T78" fmla="*/ 23 w 572"/>
              <a:gd name="T79" fmla="*/ 99 h 141"/>
              <a:gd name="T80" fmla="*/ 18 w 572"/>
              <a:gd name="T81" fmla="*/ 97 h 141"/>
              <a:gd name="T82" fmla="*/ 14 w 572"/>
              <a:gd name="T83" fmla="*/ 94 h 141"/>
              <a:gd name="T84" fmla="*/ 11 w 572"/>
              <a:gd name="T85" fmla="*/ 91 h 141"/>
              <a:gd name="T86" fmla="*/ 8 w 572"/>
              <a:gd name="T87" fmla="*/ 89 h 141"/>
              <a:gd name="T88" fmla="*/ 6 w 572"/>
              <a:gd name="T89" fmla="*/ 87 h 141"/>
              <a:gd name="T90" fmla="*/ 4 w 572"/>
              <a:gd name="T91" fmla="*/ 84 h 141"/>
              <a:gd name="T92" fmla="*/ 2 w 572"/>
              <a:gd name="T93" fmla="*/ 81 h 141"/>
              <a:gd name="T94" fmla="*/ 1 w 572"/>
              <a:gd name="T95" fmla="*/ 72 h 141"/>
              <a:gd name="T96" fmla="*/ 0 w 572"/>
              <a:gd name="T97" fmla="*/ 59 h 141"/>
              <a:gd name="T98" fmla="*/ 0 w 572"/>
              <a:gd name="T99" fmla="*/ 43 h 141"/>
              <a:gd name="T100" fmla="*/ 0 w 572"/>
              <a:gd name="T101" fmla="*/ 28 h 141"/>
              <a:gd name="T102" fmla="*/ 0 w 572"/>
              <a:gd name="T103" fmla="*/ 15 h 141"/>
              <a:gd name="T104" fmla="*/ 0 w 572"/>
              <a:gd name="T105" fmla="*/ 6 h 141"/>
              <a:gd name="T106" fmla="*/ 0 w 572"/>
              <a:gd name="T107" fmla="*/ 5 h 141"/>
              <a:gd name="T108" fmla="*/ 53 w 572"/>
              <a:gd name="T109" fmla="*/ 7 h 141"/>
              <a:gd name="T110" fmla="*/ 125 w 572"/>
              <a:gd name="T111" fmla="*/ 7 h 141"/>
              <a:gd name="T112" fmla="*/ 196 w 572"/>
              <a:gd name="T113" fmla="*/ 8 h 141"/>
              <a:gd name="T114" fmla="*/ 267 w 572"/>
              <a:gd name="T115" fmla="*/ 8 h 141"/>
              <a:gd name="T116" fmla="*/ 339 w 572"/>
              <a:gd name="T117" fmla="*/ 9 h 141"/>
              <a:gd name="T118" fmla="*/ 410 w 572"/>
              <a:gd name="T119" fmla="*/ 9 h 141"/>
              <a:gd name="T120" fmla="*/ 482 w 572"/>
              <a:gd name="T121" fmla="*/ 9 h 141"/>
              <a:gd name="T122" fmla="*/ 553 w 572"/>
              <a:gd name="T123" fmla="*/ 10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72" h="141">
                <a:moveTo>
                  <a:pt x="571" y="10"/>
                </a:moveTo>
                <a:lnTo>
                  <a:pt x="571" y="3"/>
                </a:lnTo>
                <a:lnTo>
                  <a:pt x="571" y="2"/>
                </a:lnTo>
                <a:lnTo>
                  <a:pt x="571" y="1"/>
                </a:lnTo>
                <a:lnTo>
                  <a:pt x="571" y="0"/>
                </a:lnTo>
                <a:lnTo>
                  <a:pt x="571" y="1"/>
                </a:lnTo>
                <a:lnTo>
                  <a:pt x="571" y="1"/>
                </a:lnTo>
                <a:lnTo>
                  <a:pt x="571" y="3"/>
                </a:lnTo>
                <a:lnTo>
                  <a:pt x="571" y="5"/>
                </a:lnTo>
                <a:lnTo>
                  <a:pt x="571" y="7"/>
                </a:lnTo>
                <a:lnTo>
                  <a:pt x="571" y="10"/>
                </a:lnTo>
                <a:lnTo>
                  <a:pt x="571" y="14"/>
                </a:lnTo>
                <a:lnTo>
                  <a:pt x="571" y="17"/>
                </a:lnTo>
                <a:lnTo>
                  <a:pt x="570" y="21"/>
                </a:lnTo>
                <a:lnTo>
                  <a:pt x="570" y="25"/>
                </a:lnTo>
                <a:lnTo>
                  <a:pt x="570" y="29"/>
                </a:lnTo>
                <a:lnTo>
                  <a:pt x="570" y="34"/>
                </a:lnTo>
                <a:lnTo>
                  <a:pt x="570" y="39"/>
                </a:lnTo>
                <a:lnTo>
                  <a:pt x="570" y="43"/>
                </a:lnTo>
                <a:lnTo>
                  <a:pt x="569" y="47"/>
                </a:lnTo>
                <a:lnTo>
                  <a:pt x="569" y="52"/>
                </a:lnTo>
                <a:lnTo>
                  <a:pt x="569" y="56"/>
                </a:lnTo>
                <a:lnTo>
                  <a:pt x="569" y="61"/>
                </a:lnTo>
                <a:lnTo>
                  <a:pt x="569" y="65"/>
                </a:lnTo>
                <a:lnTo>
                  <a:pt x="569" y="68"/>
                </a:lnTo>
                <a:lnTo>
                  <a:pt x="569" y="71"/>
                </a:lnTo>
                <a:lnTo>
                  <a:pt x="568" y="75"/>
                </a:lnTo>
                <a:lnTo>
                  <a:pt x="568" y="77"/>
                </a:lnTo>
                <a:lnTo>
                  <a:pt x="568" y="79"/>
                </a:lnTo>
                <a:lnTo>
                  <a:pt x="568" y="81"/>
                </a:lnTo>
                <a:lnTo>
                  <a:pt x="568" y="82"/>
                </a:lnTo>
                <a:lnTo>
                  <a:pt x="568" y="83"/>
                </a:lnTo>
                <a:lnTo>
                  <a:pt x="566" y="85"/>
                </a:lnTo>
                <a:lnTo>
                  <a:pt x="565" y="87"/>
                </a:lnTo>
                <a:lnTo>
                  <a:pt x="564" y="88"/>
                </a:lnTo>
                <a:lnTo>
                  <a:pt x="563" y="90"/>
                </a:lnTo>
                <a:lnTo>
                  <a:pt x="561" y="91"/>
                </a:lnTo>
                <a:lnTo>
                  <a:pt x="560" y="92"/>
                </a:lnTo>
                <a:lnTo>
                  <a:pt x="558" y="94"/>
                </a:lnTo>
                <a:lnTo>
                  <a:pt x="557" y="95"/>
                </a:lnTo>
                <a:lnTo>
                  <a:pt x="555" y="96"/>
                </a:lnTo>
                <a:lnTo>
                  <a:pt x="553" y="97"/>
                </a:lnTo>
                <a:lnTo>
                  <a:pt x="551" y="99"/>
                </a:lnTo>
                <a:lnTo>
                  <a:pt x="549" y="100"/>
                </a:lnTo>
                <a:lnTo>
                  <a:pt x="547" y="101"/>
                </a:lnTo>
                <a:lnTo>
                  <a:pt x="545" y="103"/>
                </a:lnTo>
                <a:lnTo>
                  <a:pt x="542" y="104"/>
                </a:lnTo>
                <a:lnTo>
                  <a:pt x="540" y="105"/>
                </a:lnTo>
                <a:lnTo>
                  <a:pt x="537" y="106"/>
                </a:lnTo>
                <a:lnTo>
                  <a:pt x="534" y="107"/>
                </a:lnTo>
                <a:lnTo>
                  <a:pt x="531" y="109"/>
                </a:lnTo>
                <a:lnTo>
                  <a:pt x="529" y="110"/>
                </a:lnTo>
                <a:lnTo>
                  <a:pt x="525" y="111"/>
                </a:lnTo>
                <a:lnTo>
                  <a:pt x="522" y="112"/>
                </a:lnTo>
                <a:lnTo>
                  <a:pt x="519" y="113"/>
                </a:lnTo>
                <a:lnTo>
                  <a:pt x="515" y="114"/>
                </a:lnTo>
                <a:lnTo>
                  <a:pt x="512" y="115"/>
                </a:lnTo>
                <a:lnTo>
                  <a:pt x="509" y="116"/>
                </a:lnTo>
                <a:lnTo>
                  <a:pt x="505" y="117"/>
                </a:lnTo>
                <a:lnTo>
                  <a:pt x="501" y="118"/>
                </a:lnTo>
                <a:lnTo>
                  <a:pt x="497" y="119"/>
                </a:lnTo>
                <a:lnTo>
                  <a:pt x="493" y="120"/>
                </a:lnTo>
                <a:lnTo>
                  <a:pt x="489" y="121"/>
                </a:lnTo>
                <a:lnTo>
                  <a:pt x="479" y="123"/>
                </a:lnTo>
                <a:lnTo>
                  <a:pt x="474" y="124"/>
                </a:lnTo>
                <a:lnTo>
                  <a:pt x="469" y="125"/>
                </a:lnTo>
                <a:lnTo>
                  <a:pt x="463" y="126"/>
                </a:lnTo>
                <a:lnTo>
                  <a:pt x="458" y="127"/>
                </a:lnTo>
                <a:lnTo>
                  <a:pt x="453" y="128"/>
                </a:lnTo>
                <a:lnTo>
                  <a:pt x="447" y="129"/>
                </a:lnTo>
                <a:lnTo>
                  <a:pt x="441" y="130"/>
                </a:lnTo>
                <a:lnTo>
                  <a:pt x="435" y="131"/>
                </a:lnTo>
                <a:lnTo>
                  <a:pt x="430" y="131"/>
                </a:lnTo>
                <a:lnTo>
                  <a:pt x="424" y="132"/>
                </a:lnTo>
                <a:lnTo>
                  <a:pt x="418" y="133"/>
                </a:lnTo>
                <a:lnTo>
                  <a:pt x="411" y="133"/>
                </a:lnTo>
                <a:lnTo>
                  <a:pt x="405" y="134"/>
                </a:lnTo>
                <a:lnTo>
                  <a:pt x="399" y="135"/>
                </a:lnTo>
                <a:lnTo>
                  <a:pt x="393" y="135"/>
                </a:lnTo>
                <a:lnTo>
                  <a:pt x="386" y="136"/>
                </a:lnTo>
                <a:lnTo>
                  <a:pt x="380" y="137"/>
                </a:lnTo>
                <a:lnTo>
                  <a:pt x="373" y="137"/>
                </a:lnTo>
                <a:lnTo>
                  <a:pt x="367" y="137"/>
                </a:lnTo>
                <a:lnTo>
                  <a:pt x="360" y="138"/>
                </a:lnTo>
                <a:lnTo>
                  <a:pt x="353" y="138"/>
                </a:lnTo>
                <a:lnTo>
                  <a:pt x="346" y="139"/>
                </a:lnTo>
                <a:lnTo>
                  <a:pt x="339" y="139"/>
                </a:lnTo>
                <a:lnTo>
                  <a:pt x="332" y="139"/>
                </a:lnTo>
                <a:lnTo>
                  <a:pt x="325" y="139"/>
                </a:lnTo>
                <a:lnTo>
                  <a:pt x="318" y="140"/>
                </a:lnTo>
                <a:lnTo>
                  <a:pt x="311" y="140"/>
                </a:lnTo>
                <a:lnTo>
                  <a:pt x="303" y="140"/>
                </a:lnTo>
                <a:lnTo>
                  <a:pt x="296" y="140"/>
                </a:lnTo>
                <a:lnTo>
                  <a:pt x="289" y="140"/>
                </a:lnTo>
                <a:lnTo>
                  <a:pt x="274" y="140"/>
                </a:lnTo>
                <a:lnTo>
                  <a:pt x="267" y="140"/>
                </a:lnTo>
                <a:lnTo>
                  <a:pt x="259" y="140"/>
                </a:lnTo>
                <a:lnTo>
                  <a:pt x="252" y="139"/>
                </a:lnTo>
                <a:lnTo>
                  <a:pt x="245" y="139"/>
                </a:lnTo>
                <a:lnTo>
                  <a:pt x="238" y="139"/>
                </a:lnTo>
                <a:lnTo>
                  <a:pt x="231" y="139"/>
                </a:lnTo>
                <a:lnTo>
                  <a:pt x="224" y="138"/>
                </a:lnTo>
                <a:lnTo>
                  <a:pt x="217" y="138"/>
                </a:lnTo>
                <a:lnTo>
                  <a:pt x="210" y="137"/>
                </a:lnTo>
                <a:lnTo>
                  <a:pt x="203" y="137"/>
                </a:lnTo>
                <a:lnTo>
                  <a:pt x="197" y="137"/>
                </a:lnTo>
                <a:lnTo>
                  <a:pt x="190" y="136"/>
                </a:lnTo>
                <a:lnTo>
                  <a:pt x="183" y="135"/>
                </a:lnTo>
                <a:lnTo>
                  <a:pt x="177" y="135"/>
                </a:lnTo>
                <a:lnTo>
                  <a:pt x="171" y="134"/>
                </a:lnTo>
                <a:lnTo>
                  <a:pt x="164" y="133"/>
                </a:lnTo>
                <a:lnTo>
                  <a:pt x="158" y="133"/>
                </a:lnTo>
                <a:lnTo>
                  <a:pt x="152" y="132"/>
                </a:lnTo>
                <a:lnTo>
                  <a:pt x="145" y="131"/>
                </a:lnTo>
                <a:lnTo>
                  <a:pt x="139" y="131"/>
                </a:lnTo>
                <a:lnTo>
                  <a:pt x="134" y="130"/>
                </a:lnTo>
                <a:lnTo>
                  <a:pt x="128" y="129"/>
                </a:lnTo>
                <a:lnTo>
                  <a:pt x="122" y="128"/>
                </a:lnTo>
                <a:lnTo>
                  <a:pt x="117" y="127"/>
                </a:lnTo>
                <a:lnTo>
                  <a:pt x="111" y="126"/>
                </a:lnTo>
                <a:lnTo>
                  <a:pt x="106" y="125"/>
                </a:lnTo>
                <a:lnTo>
                  <a:pt x="100" y="124"/>
                </a:lnTo>
                <a:lnTo>
                  <a:pt x="95" y="123"/>
                </a:lnTo>
                <a:lnTo>
                  <a:pt x="90" y="122"/>
                </a:lnTo>
                <a:lnTo>
                  <a:pt x="85" y="121"/>
                </a:lnTo>
                <a:lnTo>
                  <a:pt x="81" y="120"/>
                </a:lnTo>
                <a:lnTo>
                  <a:pt x="79" y="120"/>
                </a:lnTo>
                <a:lnTo>
                  <a:pt x="77" y="119"/>
                </a:lnTo>
                <a:lnTo>
                  <a:pt x="75" y="119"/>
                </a:lnTo>
                <a:lnTo>
                  <a:pt x="73" y="118"/>
                </a:lnTo>
                <a:lnTo>
                  <a:pt x="71" y="118"/>
                </a:lnTo>
                <a:lnTo>
                  <a:pt x="70" y="117"/>
                </a:lnTo>
                <a:lnTo>
                  <a:pt x="68" y="117"/>
                </a:lnTo>
                <a:lnTo>
                  <a:pt x="66" y="116"/>
                </a:lnTo>
                <a:lnTo>
                  <a:pt x="64" y="115"/>
                </a:lnTo>
                <a:lnTo>
                  <a:pt x="62" y="115"/>
                </a:lnTo>
                <a:lnTo>
                  <a:pt x="60" y="114"/>
                </a:lnTo>
                <a:lnTo>
                  <a:pt x="58" y="114"/>
                </a:lnTo>
                <a:lnTo>
                  <a:pt x="57" y="113"/>
                </a:lnTo>
                <a:lnTo>
                  <a:pt x="55" y="113"/>
                </a:lnTo>
                <a:lnTo>
                  <a:pt x="53" y="112"/>
                </a:lnTo>
                <a:lnTo>
                  <a:pt x="51" y="111"/>
                </a:lnTo>
                <a:lnTo>
                  <a:pt x="49" y="111"/>
                </a:lnTo>
                <a:lnTo>
                  <a:pt x="47" y="110"/>
                </a:lnTo>
                <a:lnTo>
                  <a:pt x="46" y="109"/>
                </a:lnTo>
                <a:lnTo>
                  <a:pt x="44" y="109"/>
                </a:lnTo>
                <a:lnTo>
                  <a:pt x="42" y="108"/>
                </a:lnTo>
                <a:lnTo>
                  <a:pt x="41" y="107"/>
                </a:lnTo>
                <a:lnTo>
                  <a:pt x="39" y="107"/>
                </a:lnTo>
                <a:lnTo>
                  <a:pt x="37" y="106"/>
                </a:lnTo>
                <a:lnTo>
                  <a:pt x="36" y="105"/>
                </a:lnTo>
                <a:lnTo>
                  <a:pt x="35" y="105"/>
                </a:lnTo>
                <a:lnTo>
                  <a:pt x="33" y="104"/>
                </a:lnTo>
                <a:lnTo>
                  <a:pt x="31" y="104"/>
                </a:lnTo>
                <a:lnTo>
                  <a:pt x="30" y="103"/>
                </a:lnTo>
                <a:lnTo>
                  <a:pt x="29" y="103"/>
                </a:lnTo>
                <a:lnTo>
                  <a:pt x="26" y="101"/>
                </a:lnTo>
                <a:lnTo>
                  <a:pt x="25" y="100"/>
                </a:lnTo>
                <a:lnTo>
                  <a:pt x="24" y="100"/>
                </a:lnTo>
                <a:lnTo>
                  <a:pt x="23" y="99"/>
                </a:lnTo>
                <a:lnTo>
                  <a:pt x="21" y="98"/>
                </a:lnTo>
                <a:lnTo>
                  <a:pt x="20" y="98"/>
                </a:lnTo>
                <a:lnTo>
                  <a:pt x="19" y="97"/>
                </a:lnTo>
                <a:lnTo>
                  <a:pt x="18" y="97"/>
                </a:lnTo>
                <a:lnTo>
                  <a:pt x="17" y="96"/>
                </a:lnTo>
                <a:lnTo>
                  <a:pt x="16" y="95"/>
                </a:lnTo>
                <a:lnTo>
                  <a:pt x="15" y="95"/>
                </a:lnTo>
                <a:lnTo>
                  <a:pt x="14" y="94"/>
                </a:lnTo>
                <a:lnTo>
                  <a:pt x="13" y="93"/>
                </a:lnTo>
                <a:lnTo>
                  <a:pt x="13" y="93"/>
                </a:lnTo>
                <a:lnTo>
                  <a:pt x="12" y="92"/>
                </a:lnTo>
                <a:lnTo>
                  <a:pt x="11" y="91"/>
                </a:lnTo>
                <a:lnTo>
                  <a:pt x="10" y="91"/>
                </a:lnTo>
                <a:lnTo>
                  <a:pt x="9" y="90"/>
                </a:lnTo>
                <a:lnTo>
                  <a:pt x="9" y="89"/>
                </a:lnTo>
                <a:lnTo>
                  <a:pt x="8" y="89"/>
                </a:lnTo>
                <a:lnTo>
                  <a:pt x="7" y="88"/>
                </a:lnTo>
                <a:lnTo>
                  <a:pt x="7" y="88"/>
                </a:lnTo>
                <a:lnTo>
                  <a:pt x="6" y="87"/>
                </a:lnTo>
                <a:lnTo>
                  <a:pt x="6" y="87"/>
                </a:lnTo>
                <a:lnTo>
                  <a:pt x="5" y="86"/>
                </a:lnTo>
                <a:lnTo>
                  <a:pt x="5" y="85"/>
                </a:lnTo>
                <a:lnTo>
                  <a:pt x="4" y="85"/>
                </a:lnTo>
                <a:lnTo>
                  <a:pt x="4" y="84"/>
                </a:lnTo>
                <a:lnTo>
                  <a:pt x="3" y="84"/>
                </a:lnTo>
                <a:lnTo>
                  <a:pt x="3" y="83"/>
                </a:lnTo>
                <a:lnTo>
                  <a:pt x="3" y="83"/>
                </a:lnTo>
                <a:lnTo>
                  <a:pt x="2" y="81"/>
                </a:lnTo>
                <a:lnTo>
                  <a:pt x="2" y="79"/>
                </a:lnTo>
                <a:lnTo>
                  <a:pt x="1" y="77"/>
                </a:lnTo>
                <a:lnTo>
                  <a:pt x="1" y="75"/>
                </a:lnTo>
                <a:lnTo>
                  <a:pt x="1" y="72"/>
                </a:lnTo>
                <a:lnTo>
                  <a:pt x="1" y="69"/>
                </a:lnTo>
                <a:lnTo>
                  <a:pt x="1" y="66"/>
                </a:lnTo>
                <a:lnTo>
                  <a:pt x="1" y="62"/>
                </a:lnTo>
                <a:lnTo>
                  <a:pt x="0" y="59"/>
                </a:lnTo>
                <a:lnTo>
                  <a:pt x="0" y="55"/>
                </a:lnTo>
                <a:lnTo>
                  <a:pt x="0" y="51"/>
                </a:lnTo>
                <a:lnTo>
                  <a:pt x="0" y="47"/>
                </a:lnTo>
                <a:lnTo>
                  <a:pt x="0" y="43"/>
                </a:lnTo>
                <a:lnTo>
                  <a:pt x="0" y="39"/>
                </a:lnTo>
                <a:lnTo>
                  <a:pt x="0" y="35"/>
                </a:lnTo>
                <a:lnTo>
                  <a:pt x="0" y="31"/>
                </a:lnTo>
                <a:lnTo>
                  <a:pt x="0" y="28"/>
                </a:lnTo>
                <a:lnTo>
                  <a:pt x="0" y="24"/>
                </a:lnTo>
                <a:lnTo>
                  <a:pt x="0" y="21"/>
                </a:lnTo>
                <a:lnTo>
                  <a:pt x="0" y="17"/>
                </a:lnTo>
                <a:lnTo>
                  <a:pt x="0" y="15"/>
                </a:lnTo>
                <a:lnTo>
                  <a:pt x="0" y="12"/>
                </a:lnTo>
                <a:lnTo>
                  <a:pt x="0" y="10"/>
                </a:lnTo>
                <a:lnTo>
                  <a:pt x="0" y="8"/>
                </a:lnTo>
                <a:lnTo>
                  <a:pt x="0" y="6"/>
                </a:lnTo>
                <a:lnTo>
                  <a:pt x="0" y="5"/>
                </a:lnTo>
                <a:lnTo>
                  <a:pt x="0" y="5"/>
                </a:lnTo>
                <a:lnTo>
                  <a:pt x="0" y="5"/>
                </a:lnTo>
                <a:lnTo>
                  <a:pt x="0" y="5"/>
                </a:lnTo>
                <a:lnTo>
                  <a:pt x="0" y="6"/>
                </a:lnTo>
                <a:lnTo>
                  <a:pt x="0" y="8"/>
                </a:lnTo>
                <a:lnTo>
                  <a:pt x="35" y="7"/>
                </a:lnTo>
                <a:lnTo>
                  <a:pt x="53" y="7"/>
                </a:lnTo>
                <a:lnTo>
                  <a:pt x="71" y="7"/>
                </a:lnTo>
                <a:lnTo>
                  <a:pt x="89" y="7"/>
                </a:lnTo>
                <a:lnTo>
                  <a:pt x="107" y="7"/>
                </a:lnTo>
                <a:lnTo>
                  <a:pt x="125" y="7"/>
                </a:lnTo>
                <a:lnTo>
                  <a:pt x="143" y="8"/>
                </a:lnTo>
                <a:lnTo>
                  <a:pt x="160" y="8"/>
                </a:lnTo>
                <a:lnTo>
                  <a:pt x="178" y="8"/>
                </a:lnTo>
                <a:lnTo>
                  <a:pt x="196" y="8"/>
                </a:lnTo>
                <a:lnTo>
                  <a:pt x="214" y="8"/>
                </a:lnTo>
                <a:lnTo>
                  <a:pt x="232" y="8"/>
                </a:lnTo>
                <a:lnTo>
                  <a:pt x="249" y="8"/>
                </a:lnTo>
                <a:lnTo>
                  <a:pt x="267" y="8"/>
                </a:lnTo>
                <a:lnTo>
                  <a:pt x="285" y="9"/>
                </a:lnTo>
                <a:lnTo>
                  <a:pt x="303" y="9"/>
                </a:lnTo>
                <a:lnTo>
                  <a:pt x="321" y="9"/>
                </a:lnTo>
                <a:lnTo>
                  <a:pt x="339" y="9"/>
                </a:lnTo>
                <a:lnTo>
                  <a:pt x="357" y="9"/>
                </a:lnTo>
                <a:lnTo>
                  <a:pt x="375" y="9"/>
                </a:lnTo>
                <a:lnTo>
                  <a:pt x="392" y="9"/>
                </a:lnTo>
                <a:lnTo>
                  <a:pt x="410" y="9"/>
                </a:lnTo>
                <a:lnTo>
                  <a:pt x="428" y="9"/>
                </a:lnTo>
                <a:lnTo>
                  <a:pt x="446" y="9"/>
                </a:lnTo>
                <a:lnTo>
                  <a:pt x="464" y="9"/>
                </a:lnTo>
                <a:lnTo>
                  <a:pt x="482" y="9"/>
                </a:lnTo>
                <a:lnTo>
                  <a:pt x="499" y="9"/>
                </a:lnTo>
                <a:lnTo>
                  <a:pt x="517" y="9"/>
                </a:lnTo>
                <a:lnTo>
                  <a:pt x="535" y="10"/>
                </a:lnTo>
                <a:lnTo>
                  <a:pt x="553" y="10"/>
                </a:lnTo>
                <a:lnTo>
                  <a:pt x="571" y="10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 cap="rnd" cmpd="sng">
            <a:solidFill>
              <a:schemeClr val="accent1"/>
            </a:solidFill>
            <a:prstDash val="solid"/>
            <a:round/>
            <a:headEnd/>
            <a:tailEnd/>
          </a:ln>
          <a:effectLst/>
          <a:extLst/>
        </p:spPr>
        <p:txBody>
          <a:bodyPr lIns="130585" tIns="65293" rIns="130585" bIns="65293"/>
          <a:lstStyle/>
          <a:p>
            <a:pPr>
              <a:defRPr/>
            </a:pPr>
            <a:endParaRPr lang="en-US">
              <a:latin typeface="Calibri" charset="0"/>
              <a:ea typeface="ＭＳ Ｐゴシック" charset="0"/>
            </a:endParaRPr>
          </a:p>
        </p:txBody>
      </p:sp>
      <p:sp>
        <p:nvSpPr>
          <p:cNvPr id="80" name="Freeform 18"/>
          <p:cNvSpPr>
            <a:spLocks/>
          </p:cNvSpPr>
          <p:nvPr/>
        </p:nvSpPr>
        <p:spPr bwMode="auto">
          <a:xfrm>
            <a:off x="3461207" y="2200900"/>
            <a:ext cx="382947" cy="111180"/>
          </a:xfrm>
          <a:custGeom>
            <a:avLst/>
            <a:gdLst>
              <a:gd name="T0" fmla="*/ 571 w 572"/>
              <a:gd name="T1" fmla="*/ 1 h 141"/>
              <a:gd name="T2" fmla="*/ 571 w 572"/>
              <a:gd name="T3" fmla="*/ 3 h 141"/>
              <a:gd name="T4" fmla="*/ 571 w 572"/>
              <a:gd name="T5" fmla="*/ 14 h 141"/>
              <a:gd name="T6" fmla="*/ 570 w 572"/>
              <a:gd name="T7" fmla="*/ 29 h 141"/>
              <a:gd name="T8" fmla="*/ 569 w 572"/>
              <a:gd name="T9" fmla="*/ 47 h 141"/>
              <a:gd name="T10" fmla="*/ 569 w 572"/>
              <a:gd name="T11" fmla="*/ 65 h 141"/>
              <a:gd name="T12" fmla="*/ 568 w 572"/>
              <a:gd name="T13" fmla="*/ 77 h 141"/>
              <a:gd name="T14" fmla="*/ 568 w 572"/>
              <a:gd name="T15" fmla="*/ 83 h 141"/>
              <a:gd name="T16" fmla="*/ 563 w 572"/>
              <a:gd name="T17" fmla="*/ 90 h 141"/>
              <a:gd name="T18" fmla="*/ 557 w 572"/>
              <a:gd name="T19" fmla="*/ 95 h 141"/>
              <a:gd name="T20" fmla="*/ 549 w 572"/>
              <a:gd name="T21" fmla="*/ 100 h 141"/>
              <a:gd name="T22" fmla="*/ 540 w 572"/>
              <a:gd name="T23" fmla="*/ 105 h 141"/>
              <a:gd name="T24" fmla="*/ 529 w 572"/>
              <a:gd name="T25" fmla="*/ 110 h 141"/>
              <a:gd name="T26" fmla="*/ 515 w 572"/>
              <a:gd name="T27" fmla="*/ 114 h 141"/>
              <a:gd name="T28" fmla="*/ 501 w 572"/>
              <a:gd name="T29" fmla="*/ 118 h 141"/>
              <a:gd name="T30" fmla="*/ 479 w 572"/>
              <a:gd name="T31" fmla="*/ 123 h 141"/>
              <a:gd name="T32" fmla="*/ 458 w 572"/>
              <a:gd name="T33" fmla="*/ 127 h 141"/>
              <a:gd name="T34" fmla="*/ 435 w 572"/>
              <a:gd name="T35" fmla="*/ 131 h 141"/>
              <a:gd name="T36" fmla="*/ 411 w 572"/>
              <a:gd name="T37" fmla="*/ 133 h 141"/>
              <a:gd name="T38" fmla="*/ 386 w 572"/>
              <a:gd name="T39" fmla="*/ 136 h 141"/>
              <a:gd name="T40" fmla="*/ 360 w 572"/>
              <a:gd name="T41" fmla="*/ 138 h 141"/>
              <a:gd name="T42" fmla="*/ 332 w 572"/>
              <a:gd name="T43" fmla="*/ 139 h 141"/>
              <a:gd name="T44" fmla="*/ 303 w 572"/>
              <a:gd name="T45" fmla="*/ 140 h 141"/>
              <a:gd name="T46" fmla="*/ 267 w 572"/>
              <a:gd name="T47" fmla="*/ 140 h 141"/>
              <a:gd name="T48" fmla="*/ 238 w 572"/>
              <a:gd name="T49" fmla="*/ 139 h 141"/>
              <a:gd name="T50" fmla="*/ 210 w 572"/>
              <a:gd name="T51" fmla="*/ 137 h 141"/>
              <a:gd name="T52" fmla="*/ 183 w 572"/>
              <a:gd name="T53" fmla="*/ 135 h 141"/>
              <a:gd name="T54" fmla="*/ 158 w 572"/>
              <a:gd name="T55" fmla="*/ 133 h 141"/>
              <a:gd name="T56" fmla="*/ 134 w 572"/>
              <a:gd name="T57" fmla="*/ 130 h 141"/>
              <a:gd name="T58" fmla="*/ 111 w 572"/>
              <a:gd name="T59" fmla="*/ 126 h 141"/>
              <a:gd name="T60" fmla="*/ 90 w 572"/>
              <a:gd name="T61" fmla="*/ 122 h 141"/>
              <a:gd name="T62" fmla="*/ 77 w 572"/>
              <a:gd name="T63" fmla="*/ 119 h 141"/>
              <a:gd name="T64" fmla="*/ 70 w 572"/>
              <a:gd name="T65" fmla="*/ 117 h 141"/>
              <a:gd name="T66" fmla="*/ 62 w 572"/>
              <a:gd name="T67" fmla="*/ 115 h 141"/>
              <a:gd name="T68" fmla="*/ 55 w 572"/>
              <a:gd name="T69" fmla="*/ 113 h 141"/>
              <a:gd name="T70" fmla="*/ 47 w 572"/>
              <a:gd name="T71" fmla="*/ 110 h 141"/>
              <a:gd name="T72" fmla="*/ 41 w 572"/>
              <a:gd name="T73" fmla="*/ 107 h 141"/>
              <a:gd name="T74" fmla="*/ 35 w 572"/>
              <a:gd name="T75" fmla="*/ 105 h 141"/>
              <a:gd name="T76" fmla="*/ 29 w 572"/>
              <a:gd name="T77" fmla="*/ 103 h 141"/>
              <a:gd name="T78" fmla="*/ 23 w 572"/>
              <a:gd name="T79" fmla="*/ 99 h 141"/>
              <a:gd name="T80" fmla="*/ 18 w 572"/>
              <a:gd name="T81" fmla="*/ 97 h 141"/>
              <a:gd name="T82" fmla="*/ 14 w 572"/>
              <a:gd name="T83" fmla="*/ 94 h 141"/>
              <a:gd name="T84" fmla="*/ 11 w 572"/>
              <a:gd name="T85" fmla="*/ 91 h 141"/>
              <a:gd name="T86" fmla="*/ 8 w 572"/>
              <a:gd name="T87" fmla="*/ 89 h 141"/>
              <a:gd name="T88" fmla="*/ 6 w 572"/>
              <a:gd name="T89" fmla="*/ 87 h 141"/>
              <a:gd name="T90" fmla="*/ 4 w 572"/>
              <a:gd name="T91" fmla="*/ 84 h 141"/>
              <a:gd name="T92" fmla="*/ 2 w 572"/>
              <a:gd name="T93" fmla="*/ 81 h 141"/>
              <a:gd name="T94" fmla="*/ 1 w 572"/>
              <a:gd name="T95" fmla="*/ 72 h 141"/>
              <a:gd name="T96" fmla="*/ 0 w 572"/>
              <a:gd name="T97" fmla="*/ 59 h 141"/>
              <a:gd name="T98" fmla="*/ 0 w 572"/>
              <a:gd name="T99" fmla="*/ 43 h 141"/>
              <a:gd name="T100" fmla="*/ 0 w 572"/>
              <a:gd name="T101" fmla="*/ 28 h 141"/>
              <a:gd name="T102" fmla="*/ 0 w 572"/>
              <a:gd name="T103" fmla="*/ 15 h 141"/>
              <a:gd name="T104" fmla="*/ 0 w 572"/>
              <a:gd name="T105" fmla="*/ 6 h 141"/>
              <a:gd name="T106" fmla="*/ 0 w 572"/>
              <a:gd name="T107" fmla="*/ 5 h 141"/>
              <a:gd name="T108" fmla="*/ 53 w 572"/>
              <a:gd name="T109" fmla="*/ 7 h 141"/>
              <a:gd name="T110" fmla="*/ 125 w 572"/>
              <a:gd name="T111" fmla="*/ 7 h 141"/>
              <a:gd name="T112" fmla="*/ 196 w 572"/>
              <a:gd name="T113" fmla="*/ 8 h 141"/>
              <a:gd name="T114" fmla="*/ 267 w 572"/>
              <a:gd name="T115" fmla="*/ 8 h 141"/>
              <a:gd name="T116" fmla="*/ 339 w 572"/>
              <a:gd name="T117" fmla="*/ 9 h 141"/>
              <a:gd name="T118" fmla="*/ 410 w 572"/>
              <a:gd name="T119" fmla="*/ 9 h 141"/>
              <a:gd name="T120" fmla="*/ 482 w 572"/>
              <a:gd name="T121" fmla="*/ 9 h 141"/>
              <a:gd name="T122" fmla="*/ 553 w 572"/>
              <a:gd name="T123" fmla="*/ 10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72" h="141">
                <a:moveTo>
                  <a:pt x="571" y="10"/>
                </a:moveTo>
                <a:lnTo>
                  <a:pt x="571" y="3"/>
                </a:lnTo>
                <a:lnTo>
                  <a:pt x="571" y="2"/>
                </a:lnTo>
                <a:lnTo>
                  <a:pt x="571" y="1"/>
                </a:lnTo>
                <a:lnTo>
                  <a:pt x="571" y="0"/>
                </a:lnTo>
                <a:lnTo>
                  <a:pt x="571" y="1"/>
                </a:lnTo>
                <a:lnTo>
                  <a:pt x="571" y="1"/>
                </a:lnTo>
                <a:lnTo>
                  <a:pt x="571" y="3"/>
                </a:lnTo>
                <a:lnTo>
                  <a:pt x="571" y="5"/>
                </a:lnTo>
                <a:lnTo>
                  <a:pt x="571" y="7"/>
                </a:lnTo>
                <a:lnTo>
                  <a:pt x="571" y="10"/>
                </a:lnTo>
                <a:lnTo>
                  <a:pt x="571" y="14"/>
                </a:lnTo>
                <a:lnTo>
                  <a:pt x="571" y="17"/>
                </a:lnTo>
                <a:lnTo>
                  <a:pt x="570" y="21"/>
                </a:lnTo>
                <a:lnTo>
                  <a:pt x="570" y="25"/>
                </a:lnTo>
                <a:lnTo>
                  <a:pt x="570" y="29"/>
                </a:lnTo>
                <a:lnTo>
                  <a:pt x="570" y="34"/>
                </a:lnTo>
                <a:lnTo>
                  <a:pt x="570" y="39"/>
                </a:lnTo>
                <a:lnTo>
                  <a:pt x="570" y="43"/>
                </a:lnTo>
                <a:lnTo>
                  <a:pt x="569" y="47"/>
                </a:lnTo>
                <a:lnTo>
                  <a:pt x="569" y="52"/>
                </a:lnTo>
                <a:lnTo>
                  <a:pt x="569" y="56"/>
                </a:lnTo>
                <a:lnTo>
                  <a:pt x="569" y="61"/>
                </a:lnTo>
                <a:lnTo>
                  <a:pt x="569" y="65"/>
                </a:lnTo>
                <a:lnTo>
                  <a:pt x="569" y="68"/>
                </a:lnTo>
                <a:lnTo>
                  <a:pt x="569" y="71"/>
                </a:lnTo>
                <a:lnTo>
                  <a:pt x="568" y="75"/>
                </a:lnTo>
                <a:lnTo>
                  <a:pt x="568" y="77"/>
                </a:lnTo>
                <a:lnTo>
                  <a:pt x="568" y="79"/>
                </a:lnTo>
                <a:lnTo>
                  <a:pt x="568" y="81"/>
                </a:lnTo>
                <a:lnTo>
                  <a:pt x="568" y="82"/>
                </a:lnTo>
                <a:lnTo>
                  <a:pt x="568" y="83"/>
                </a:lnTo>
                <a:lnTo>
                  <a:pt x="566" y="85"/>
                </a:lnTo>
                <a:lnTo>
                  <a:pt x="565" y="87"/>
                </a:lnTo>
                <a:lnTo>
                  <a:pt x="564" y="88"/>
                </a:lnTo>
                <a:lnTo>
                  <a:pt x="563" y="90"/>
                </a:lnTo>
                <a:lnTo>
                  <a:pt x="561" y="91"/>
                </a:lnTo>
                <a:lnTo>
                  <a:pt x="560" y="92"/>
                </a:lnTo>
                <a:lnTo>
                  <a:pt x="558" y="94"/>
                </a:lnTo>
                <a:lnTo>
                  <a:pt x="557" y="95"/>
                </a:lnTo>
                <a:lnTo>
                  <a:pt x="555" y="96"/>
                </a:lnTo>
                <a:lnTo>
                  <a:pt x="553" y="97"/>
                </a:lnTo>
                <a:lnTo>
                  <a:pt x="551" y="99"/>
                </a:lnTo>
                <a:lnTo>
                  <a:pt x="549" y="100"/>
                </a:lnTo>
                <a:lnTo>
                  <a:pt x="547" y="101"/>
                </a:lnTo>
                <a:lnTo>
                  <a:pt x="545" y="103"/>
                </a:lnTo>
                <a:lnTo>
                  <a:pt x="542" y="104"/>
                </a:lnTo>
                <a:lnTo>
                  <a:pt x="540" y="105"/>
                </a:lnTo>
                <a:lnTo>
                  <a:pt x="537" y="106"/>
                </a:lnTo>
                <a:lnTo>
                  <a:pt x="534" y="107"/>
                </a:lnTo>
                <a:lnTo>
                  <a:pt x="531" y="109"/>
                </a:lnTo>
                <a:lnTo>
                  <a:pt x="529" y="110"/>
                </a:lnTo>
                <a:lnTo>
                  <a:pt x="525" y="111"/>
                </a:lnTo>
                <a:lnTo>
                  <a:pt x="522" y="112"/>
                </a:lnTo>
                <a:lnTo>
                  <a:pt x="519" y="113"/>
                </a:lnTo>
                <a:lnTo>
                  <a:pt x="515" y="114"/>
                </a:lnTo>
                <a:lnTo>
                  <a:pt x="512" y="115"/>
                </a:lnTo>
                <a:lnTo>
                  <a:pt x="509" y="116"/>
                </a:lnTo>
                <a:lnTo>
                  <a:pt x="505" y="117"/>
                </a:lnTo>
                <a:lnTo>
                  <a:pt x="501" y="118"/>
                </a:lnTo>
                <a:lnTo>
                  <a:pt x="497" y="119"/>
                </a:lnTo>
                <a:lnTo>
                  <a:pt x="493" y="120"/>
                </a:lnTo>
                <a:lnTo>
                  <a:pt x="489" y="121"/>
                </a:lnTo>
                <a:lnTo>
                  <a:pt x="479" y="123"/>
                </a:lnTo>
                <a:lnTo>
                  <a:pt x="474" y="124"/>
                </a:lnTo>
                <a:lnTo>
                  <a:pt x="469" y="125"/>
                </a:lnTo>
                <a:lnTo>
                  <a:pt x="463" y="126"/>
                </a:lnTo>
                <a:lnTo>
                  <a:pt x="458" y="127"/>
                </a:lnTo>
                <a:lnTo>
                  <a:pt x="453" y="128"/>
                </a:lnTo>
                <a:lnTo>
                  <a:pt x="447" y="129"/>
                </a:lnTo>
                <a:lnTo>
                  <a:pt x="441" y="130"/>
                </a:lnTo>
                <a:lnTo>
                  <a:pt x="435" y="131"/>
                </a:lnTo>
                <a:lnTo>
                  <a:pt x="430" y="131"/>
                </a:lnTo>
                <a:lnTo>
                  <a:pt x="424" y="132"/>
                </a:lnTo>
                <a:lnTo>
                  <a:pt x="418" y="133"/>
                </a:lnTo>
                <a:lnTo>
                  <a:pt x="411" y="133"/>
                </a:lnTo>
                <a:lnTo>
                  <a:pt x="405" y="134"/>
                </a:lnTo>
                <a:lnTo>
                  <a:pt x="399" y="135"/>
                </a:lnTo>
                <a:lnTo>
                  <a:pt x="393" y="135"/>
                </a:lnTo>
                <a:lnTo>
                  <a:pt x="386" y="136"/>
                </a:lnTo>
                <a:lnTo>
                  <a:pt x="380" y="137"/>
                </a:lnTo>
                <a:lnTo>
                  <a:pt x="373" y="137"/>
                </a:lnTo>
                <a:lnTo>
                  <a:pt x="367" y="137"/>
                </a:lnTo>
                <a:lnTo>
                  <a:pt x="360" y="138"/>
                </a:lnTo>
                <a:lnTo>
                  <a:pt x="353" y="138"/>
                </a:lnTo>
                <a:lnTo>
                  <a:pt x="346" y="139"/>
                </a:lnTo>
                <a:lnTo>
                  <a:pt x="339" y="139"/>
                </a:lnTo>
                <a:lnTo>
                  <a:pt x="332" y="139"/>
                </a:lnTo>
                <a:lnTo>
                  <a:pt x="325" y="139"/>
                </a:lnTo>
                <a:lnTo>
                  <a:pt x="318" y="140"/>
                </a:lnTo>
                <a:lnTo>
                  <a:pt x="311" y="140"/>
                </a:lnTo>
                <a:lnTo>
                  <a:pt x="303" y="140"/>
                </a:lnTo>
                <a:lnTo>
                  <a:pt x="296" y="140"/>
                </a:lnTo>
                <a:lnTo>
                  <a:pt x="289" y="140"/>
                </a:lnTo>
                <a:lnTo>
                  <a:pt x="274" y="140"/>
                </a:lnTo>
                <a:lnTo>
                  <a:pt x="267" y="140"/>
                </a:lnTo>
                <a:lnTo>
                  <a:pt x="259" y="140"/>
                </a:lnTo>
                <a:lnTo>
                  <a:pt x="252" y="139"/>
                </a:lnTo>
                <a:lnTo>
                  <a:pt x="245" y="139"/>
                </a:lnTo>
                <a:lnTo>
                  <a:pt x="238" y="139"/>
                </a:lnTo>
                <a:lnTo>
                  <a:pt x="231" y="139"/>
                </a:lnTo>
                <a:lnTo>
                  <a:pt x="224" y="138"/>
                </a:lnTo>
                <a:lnTo>
                  <a:pt x="217" y="138"/>
                </a:lnTo>
                <a:lnTo>
                  <a:pt x="210" y="137"/>
                </a:lnTo>
                <a:lnTo>
                  <a:pt x="203" y="137"/>
                </a:lnTo>
                <a:lnTo>
                  <a:pt x="197" y="137"/>
                </a:lnTo>
                <a:lnTo>
                  <a:pt x="190" y="136"/>
                </a:lnTo>
                <a:lnTo>
                  <a:pt x="183" y="135"/>
                </a:lnTo>
                <a:lnTo>
                  <a:pt x="177" y="135"/>
                </a:lnTo>
                <a:lnTo>
                  <a:pt x="171" y="134"/>
                </a:lnTo>
                <a:lnTo>
                  <a:pt x="164" y="133"/>
                </a:lnTo>
                <a:lnTo>
                  <a:pt x="158" y="133"/>
                </a:lnTo>
                <a:lnTo>
                  <a:pt x="152" y="132"/>
                </a:lnTo>
                <a:lnTo>
                  <a:pt x="145" y="131"/>
                </a:lnTo>
                <a:lnTo>
                  <a:pt x="139" y="131"/>
                </a:lnTo>
                <a:lnTo>
                  <a:pt x="134" y="130"/>
                </a:lnTo>
                <a:lnTo>
                  <a:pt x="128" y="129"/>
                </a:lnTo>
                <a:lnTo>
                  <a:pt x="122" y="128"/>
                </a:lnTo>
                <a:lnTo>
                  <a:pt x="117" y="127"/>
                </a:lnTo>
                <a:lnTo>
                  <a:pt x="111" y="126"/>
                </a:lnTo>
                <a:lnTo>
                  <a:pt x="106" y="125"/>
                </a:lnTo>
                <a:lnTo>
                  <a:pt x="100" y="124"/>
                </a:lnTo>
                <a:lnTo>
                  <a:pt x="95" y="123"/>
                </a:lnTo>
                <a:lnTo>
                  <a:pt x="90" y="122"/>
                </a:lnTo>
                <a:lnTo>
                  <a:pt x="85" y="121"/>
                </a:lnTo>
                <a:lnTo>
                  <a:pt x="81" y="120"/>
                </a:lnTo>
                <a:lnTo>
                  <a:pt x="79" y="120"/>
                </a:lnTo>
                <a:lnTo>
                  <a:pt x="77" y="119"/>
                </a:lnTo>
                <a:lnTo>
                  <a:pt x="75" y="119"/>
                </a:lnTo>
                <a:lnTo>
                  <a:pt x="73" y="118"/>
                </a:lnTo>
                <a:lnTo>
                  <a:pt x="71" y="118"/>
                </a:lnTo>
                <a:lnTo>
                  <a:pt x="70" y="117"/>
                </a:lnTo>
                <a:lnTo>
                  <a:pt x="68" y="117"/>
                </a:lnTo>
                <a:lnTo>
                  <a:pt x="66" y="116"/>
                </a:lnTo>
                <a:lnTo>
                  <a:pt x="64" y="115"/>
                </a:lnTo>
                <a:lnTo>
                  <a:pt x="62" y="115"/>
                </a:lnTo>
                <a:lnTo>
                  <a:pt x="60" y="114"/>
                </a:lnTo>
                <a:lnTo>
                  <a:pt x="58" y="114"/>
                </a:lnTo>
                <a:lnTo>
                  <a:pt x="57" y="113"/>
                </a:lnTo>
                <a:lnTo>
                  <a:pt x="55" y="113"/>
                </a:lnTo>
                <a:lnTo>
                  <a:pt x="53" y="112"/>
                </a:lnTo>
                <a:lnTo>
                  <a:pt x="51" y="111"/>
                </a:lnTo>
                <a:lnTo>
                  <a:pt x="49" y="111"/>
                </a:lnTo>
                <a:lnTo>
                  <a:pt x="47" y="110"/>
                </a:lnTo>
                <a:lnTo>
                  <a:pt x="46" y="109"/>
                </a:lnTo>
                <a:lnTo>
                  <a:pt x="44" y="109"/>
                </a:lnTo>
                <a:lnTo>
                  <a:pt x="42" y="108"/>
                </a:lnTo>
                <a:lnTo>
                  <a:pt x="41" y="107"/>
                </a:lnTo>
                <a:lnTo>
                  <a:pt x="39" y="107"/>
                </a:lnTo>
                <a:lnTo>
                  <a:pt x="37" y="106"/>
                </a:lnTo>
                <a:lnTo>
                  <a:pt x="36" y="105"/>
                </a:lnTo>
                <a:lnTo>
                  <a:pt x="35" y="105"/>
                </a:lnTo>
                <a:lnTo>
                  <a:pt x="33" y="104"/>
                </a:lnTo>
                <a:lnTo>
                  <a:pt x="31" y="104"/>
                </a:lnTo>
                <a:lnTo>
                  <a:pt x="30" y="103"/>
                </a:lnTo>
                <a:lnTo>
                  <a:pt x="29" y="103"/>
                </a:lnTo>
                <a:lnTo>
                  <a:pt x="26" y="101"/>
                </a:lnTo>
                <a:lnTo>
                  <a:pt x="25" y="100"/>
                </a:lnTo>
                <a:lnTo>
                  <a:pt x="24" y="100"/>
                </a:lnTo>
                <a:lnTo>
                  <a:pt x="23" y="99"/>
                </a:lnTo>
                <a:lnTo>
                  <a:pt x="21" y="98"/>
                </a:lnTo>
                <a:lnTo>
                  <a:pt x="20" y="98"/>
                </a:lnTo>
                <a:lnTo>
                  <a:pt x="19" y="97"/>
                </a:lnTo>
                <a:lnTo>
                  <a:pt x="18" y="97"/>
                </a:lnTo>
                <a:lnTo>
                  <a:pt x="17" y="96"/>
                </a:lnTo>
                <a:lnTo>
                  <a:pt x="16" y="95"/>
                </a:lnTo>
                <a:lnTo>
                  <a:pt x="15" y="95"/>
                </a:lnTo>
                <a:lnTo>
                  <a:pt x="14" y="94"/>
                </a:lnTo>
                <a:lnTo>
                  <a:pt x="13" y="93"/>
                </a:lnTo>
                <a:lnTo>
                  <a:pt x="13" y="93"/>
                </a:lnTo>
                <a:lnTo>
                  <a:pt x="12" y="92"/>
                </a:lnTo>
                <a:lnTo>
                  <a:pt x="11" y="91"/>
                </a:lnTo>
                <a:lnTo>
                  <a:pt x="10" y="91"/>
                </a:lnTo>
                <a:lnTo>
                  <a:pt x="9" y="90"/>
                </a:lnTo>
                <a:lnTo>
                  <a:pt x="9" y="89"/>
                </a:lnTo>
                <a:lnTo>
                  <a:pt x="8" y="89"/>
                </a:lnTo>
                <a:lnTo>
                  <a:pt x="7" y="88"/>
                </a:lnTo>
                <a:lnTo>
                  <a:pt x="7" y="88"/>
                </a:lnTo>
                <a:lnTo>
                  <a:pt x="6" y="87"/>
                </a:lnTo>
                <a:lnTo>
                  <a:pt x="6" y="87"/>
                </a:lnTo>
                <a:lnTo>
                  <a:pt x="5" y="86"/>
                </a:lnTo>
                <a:lnTo>
                  <a:pt x="5" y="85"/>
                </a:lnTo>
                <a:lnTo>
                  <a:pt x="4" y="85"/>
                </a:lnTo>
                <a:lnTo>
                  <a:pt x="4" y="84"/>
                </a:lnTo>
                <a:lnTo>
                  <a:pt x="3" y="84"/>
                </a:lnTo>
                <a:lnTo>
                  <a:pt x="3" y="83"/>
                </a:lnTo>
                <a:lnTo>
                  <a:pt x="3" y="83"/>
                </a:lnTo>
                <a:lnTo>
                  <a:pt x="2" y="81"/>
                </a:lnTo>
                <a:lnTo>
                  <a:pt x="2" y="79"/>
                </a:lnTo>
                <a:lnTo>
                  <a:pt x="1" y="77"/>
                </a:lnTo>
                <a:lnTo>
                  <a:pt x="1" y="75"/>
                </a:lnTo>
                <a:lnTo>
                  <a:pt x="1" y="72"/>
                </a:lnTo>
                <a:lnTo>
                  <a:pt x="1" y="69"/>
                </a:lnTo>
                <a:lnTo>
                  <a:pt x="1" y="66"/>
                </a:lnTo>
                <a:lnTo>
                  <a:pt x="1" y="62"/>
                </a:lnTo>
                <a:lnTo>
                  <a:pt x="0" y="59"/>
                </a:lnTo>
                <a:lnTo>
                  <a:pt x="0" y="55"/>
                </a:lnTo>
                <a:lnTo>
                  <a:pt x="0" y="51"/>
                </a:lnTo>
                <a:lnTo>
                  <a:pt x="0" y="47"/>
                </a:lnTo>
                <a:lnTo>
                  <a:pt x="0" y="43"/>
                </a:lnTo>
                <a:lnTo>
                  <a:pt x="0" y="39"/>
                </a:lnTo>
                <a:lnTo>
                  <a:pt x="0" y="35"/>
                </a:lnTo>
                <a:lnTo>
                  <a:pt x="0" y="31"/>
                </a:lnTo>
                <a:lnTo>
                  <a:pt x="0" y="28"/>
                </a:lnTo>
                <a:lnTo>
                  <a:pt x="0" y="24"/>
                </a:lnTo>
                <a:lnTo>
                  <a:pt x="0" y="21"/>
                </a:lnTo>
                <a:lnTo>
                  <a:pt x="0" y="17"/>
                </a:lnTo>
                <a:lnTo>
                  <a:pt x="0" y="15"/>
                </a:lnTo>
                <a:lnTo>
                  <a:pt x="0" y="12"/>
                </a:lnTo>
                <a:lnTo>
                  <a:pt x="0" y="10"/>
                </a:lnTo>
                <a:lnTo>
                  <a:pt x="0" y="8"/>
                </a:lnTo>
                <a:lnTo>
                  <a:pt x="0" y="6"/>
                </a:lnTo>
                <a:lnTo>
                  <a:pt x="0" y="5"/>
                </a:lnTo>
                <a:lnTo>
                  <a:pt x="0" y="5"/>
                </a:lnTo>
                <a:lnTo>
                  <a:pt x="0" y="5"/>
                </a:lnTo>
                <a:lnTo>
                  <a:pt x="0" y="5"/>
                </a:lnTo>
                <a:lnTo>
                  <a:pt x="0" y="6"/>
                </a:lnTo>
                <a:lnTo>
                  <a:pt x="0" y="8"/>
                </a:lnTo>
                <a:lnTo>
                  <a:pt x="35" y="7"/>
                </a:lnTo>
                <a:lnTo>
                  <a:pt x="53" y="7"/>
                </a:lnTo>
                <a:lnTo>
                  <a:pt x="71" y="7"/>
                </a:lnTo>
                <a:lnTo>
                  <a:pt x="89" y="7"/>
                </a:lnTo>
                <a:lnTo>
                  <a:pt x="107" y="7"/>
                </a:lnTo>
                <a:lnTo>
                  <a:pt x="125" y="7"/>
                </a:lnTo>
                <a:lnTo>
                  <a:pt x="143" y="8"/>
                </a:lnTo>
                <a:lnTo>
                  <a:pt x="160" y="8"/>
                </a:lnTo>
                <a:lnTo>
                  <a:pt x="178" y="8"/>
                </a:lnTo>
                <a:lnTo>
                  <a:pt x="196" y="8"/>
                </a:lnTo>
                <a:lnTo>
                  <a:pt x="214" y="8"/>
                </a:lnTo>
                <a:lnTo>
                  <a:pt x="232" y="8"/>
                </a:lnTo>
                <a:lnTo>
                  <a:pt x="249" y="8"/>
                </a:lnTo>
                <a:lnTo>
                  <a:pt x="267" y="8"/>
                </a:lnTo>
                <a:lnTo>
                  <a:pt x="285" y="9"/>
                </a:lnTo>
                <a:lnTo>
                  <a:pt x="303" y="9"/>
                </a:lnTo>
                <a:lnTo>
                  <a:pt x="321" y="9"/>
                </a:lnTo>
                <a:lnTo>
                  <a:pt x="339" y="9"/>
                </a:lnTo>
                <a:lnTo>
                  <a:pt x="357" y="9"/>
                </a:lnTo>
                <a:lnTo>
                  <a:pt x="375" y="9"/>
                </a:lnTo>
                <a:lnTo>
                  <a:pt x="392" y="9"/>
                </a:lnTo>
                <a:lnTo>
                  <a:pt x="410" y="9"/>
                </a:lnTo>
                <a:lnTo>
                  <a:pt x="428" y="9"/>
                </a:lnTo>
                <a:lnTo>
                  <a:pt x="446" y="9"/>
                </a:lnTo>
                <a:lnTo>
                  <a:pt x="464" y="9"/>
                </a:lnTo>
                <a:lnTo>
                  <a:pt x="482" y="9"/>
                </a:lnTo>
                <a:lnTo>
                  <a:pt x="499" y="9"/>
                </a:lnTo>
                <a:lnTo>
                  <a:pt x="517" y="9"/>
                </a:lnTo>
                <a:lnTo>
                  <a:pt x="535" y="10"/>
                </a:lnTo>
                <a:lnTo>
                  <a:pt x="553" y="10"/>
                </a:lnTo>
                <a:lnTo>
                  <a:pt x="571" y="10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 cap="rnd" cmpd="sng">
            <a:noFill/>
            <a:prstDash val="solid"/>
            <a:round/>
            <a:headEnd/>
            <a:tailEnd/>
          </a:ln>
          <a:effectLst/>
          <a:extLst/>
        </p:spPr>
        <p:txBody>
          <a:bodyPr lIns="130585" tIns="65293" rIns="130585" bIns="65293"/>
          <a:lstStyle/>
          <a:p>
            <a:pPr>
              <a:defRPr/>
            </a:pPr>
            <a:endParaRPr lang="en-US">
              <a:latin typeface="Calibri" charset="0"/>
              <a:ea typeface="ＭＳ Ｐゴシック" charset="0"/>
            </a:endParaRPr>
          </a:p>
        </p:txBody>
      </p:sp>
      <p:sp>
        <p:nvSpPr>
          <p:cNvPr id="81" name="Freeform 19"/>
          <p:cNvSpPr>
            <a:spLocks/>
          </p:cNvSpPr>
          <p:nvPr/>
        </p:nvSpPr>
        <p:spPr bwMode="auto">
          <a:xfrm>
            <a:off x="3458943" y="2162329"/>
            <a:ext cx="385212" cy="77145"/>
          </a:xfrm>
          <a:custGeom>
            <a:avLst/>
            <a:gdLst>
              <a:gd name="T0" fmla="*/ 315 w 573"/>
              <a:gd name="T1" fmla="*/ 126 h 127"/>
              <a:gd name="T2" fmla="*/ 344 w 573"/>
              <a:gd name="T3" fmla="*/ 125 h 127"/>
              <a:gd name="T4" fmla="*/ 371 w 573"/>
              <a:gd name="T5" fmla="*/ 123 h 127"/>
              <a:gd name="T6" fmla="*/ 397 w 573"/>
              <a:gd name="T7" fmla="*/ 121 h 127"/>
              <a:gd name="T8" fmla="*/ 422 w 573"/>
              <a:gd name="T9" fmla="*/ 118 h 127"/>
              <a:gd name="T10" fmla="*/ 446 w 573"/>
              <a:gd name="T11" fmla="*/ 115 h 127"/>
              <a:gd name="T12" fmla="*/ 468 w 573"/>
              <a:gd name="T13" fmla="*/ 112 h 127"/>
              <a:gd name="T14" fmla="*/ 488 w 573"/>
              <a:gd name="T15" fmla="*/ 108 h 127"/>
              <a:gd name="T16" fmla="*/ 511 w 573"/>
              <a:gd name="T17" fmla="*/ 102 h 127"/>
              <a:gd name="T18" fmla="*/ 527 w 573"/>
              <a:gd name="T19" fmla="*/ 97 h 127"/>
              <a:gd name="T20" fmla="*/ 540 w 573"/>
              <a:gd name="T21" fmla="*/ 92 h 127"/>
              <a:gd name="T22" fmla="*/ 552 w 573"/>
              <a:gd name="T23" fmla="*/ 86 h 127"/>
              <a:gd name="T24" fmla="*/ 561 w 573"/>
              <a:gd name="T25" fmla="*/ 80 h 127"/>
              <a:gd name="T26" fmla="*/ 567 w 573"/>
              <a:gd name="T27" fmla="*/ 74 h 127"/>
              <a:gd name="T28" fmla="*/ 571 w 573"/>
              <a:gd name="T29" fmla="*/ 68 h 127"/>
              <a:gd name="T30" fmla="*/ 572 w 573"/>
              <a:gd name="T31" fmla="*/ 60 h 127"/>
              <a:gd name="T32" fmla="*/ 568 w 573"/>
              <a:gd name="T33" fmla="*/ 54 h 127"/>
              <a:gd name="T34" fmla="*/ 563 w 573"/>
              <a:gd name="T35" fmla="*/ 47 h 127"/>
              <a:gd name="T36" fmla="*/ 554 w 573"/>
              <a:gd name="T37" fmla="*/ 41 h 127"/>
              <a:gd name="T38" fmla="*/ 544 w 573"/>
              <a:gd name="T39" fmla="*/ 36 h 127"/>
              <a:gd name="T40" fmla="*/ 530 w 573"/>
              <a:gd name="T41" fmla="*/ 30 h 127"/>
              <a:gd name="T42" fmla="*/ 515 w 573"/>
              <a:gd name="T43" fmla="*/ 25 h 127"/>
              <a:gd name="T44" fmla="*/ 498 w 573"/>
              <a:gd name="T45" fmla="*/ 21 h 127"/>
              <a:gd name="T46" fmla="*/ 473 w 573"/>
              <a:gd name="T47" fmla="*/ 15 h 127"/>
              <a:gd name="T48" fmla="*/ 452 w 573"/>
              <a:gd name="T49" fmla="*/ 12 h 127"/>
              <a:gd name="T50" fmla="*/ 428 w 573"/>
              <a:gd name="T51" fmla="*/ 8 h 127"/>
              <a:gd name="T52" fmla="*/ 404 w 573"/>
              <a:gd name="T53" fmla="*/ 6 h 127"/>
              <a:gd name="T54" fmla="*/ 378 w 573"/>
              <a:gd name="T55" fmla="*/ 3 h 127"/>
              <a:gd name="T56" fmla="*/ 350 w 573"/>
              <a:gd name="T57" fmla="*/ 2 h 127"/>
              <a:gd name="T58" fmla="*/ 322 w 573"/>
              <a:gd name="T59" fmla="*/ 1 h 127"/>
              <a:gd name="T60" fmla="*/ 293 w 573"/>
              <a:gd name="T61" fmla="*/ 0 h 127"/>
              <a:gd name="T62" fmla="*/ 257 w 573"/>
              <a:gd name="T63" fmla="*/ 0 h 127"/>
              <a:gd name="T64" fmla="*/ 228 w 573"/>
              <a:gd name="T65" fmla="*/ 1 h 127"/>
              <a:gd name="T66" fmla="*/ 201 w 573"/>
              <a:gd name="T67" fmla="*/ 3 h 127"/>
              <a:gd name="T68" fmla="*/ 175 w 573"/>
              <a:gd name="T69" fmla="*/ 5 h 127"/>
              <a:gd name="T70" fmla="*/ 150 w 573"/>
              <a:gd name="T71" fmla="*/ 8 h 127"/>
              <a:gd name="T72" fmla="*/ 126 w 573"/>
              <a:gd name="T73" fmla="*/ 11 h 127"/>
              <a:gd name="T74" fmla="*/ 104 w 573"/>
              <a:gd name="T75" fmla="*/ 14 h 127"/>
              <a:gd name="T76" fmla="*/ 84 w 573"/>
              <a:gd name="T77" fmla="*/ 19 h 127"/>
              <a:gd name="T78" fmla="*/ 61 w 573"/>
              <a:gd name="T79" fmla="*/ 24 h 127"/>
              <a:gd name="T80" fmla="*/ 45 w 573"/>
              <a:gd name="T81" fmla="*/ 29 h 127"/>
              <a:gd name="T82" fmla="*/ 31 w 573"/>
              <a:gd name="T83" fmla="*/ 34 h 127"/>
              <a:gd name="T84" fmla="*/ 20 w 573"/>
              <a:gd name="T85" fmla="*/ 40 h 127"/>
              <a:gd name="T86" fmla="*/ 11 w 573"/>
              <a:gd name="T87" fmla="*/ 46 h 127"/>
              <a:gd name="T88" fmla="*/ 4 w 573"/>
              <a:gd name="T89" fmla="*/ 52 h 127"/>
              <a:gd name="T90" fmla="*/ 1 w 573"/>
              <a:gd name="T91" fmla="*/ 58 h 127"/>
              <a:gd name="T92" fmla="*/ 0 w 573"/>
              <a:gd name="T93" fmla="*/ 66 h 127"/>
              <a:gd name="T94" fmla="*/ 3 w 573"/>
              <a:gd name="T95" fmla="*/ 73 h 127"/>
              <a:gd name="T96" fmla="*/ 9 w 573"/>
              <a:gd name="T97" fmla="*/ 79 h 127"/>
              <a:gd name="T98" fmla="*/ 17 w 573"/>
              <a:gd name="T99" fmla="*/ 85 h 127"/>
              <a:gd name="T100" fmla="*/ 28 w 573"/>
              <a:gd name="T101" fmla="*/ 90 h 127"/>
              <a:gd name="T102" fmla="*/ 42 w 573"/>
              <a:gd name="T103" fmla="*/ 96 h 127"/>
              <a:gd name="T104" fmla="*/ 57 w 573"/>
              <a:gd name="T105" fmla="*/ 101 h 127"/>
              <a:gd name="T106" fmla="*/ 74 w 573"/>
              <a:gd name="T107" fmla="*/ 105 h 127"/>
              <a:gd name="T108" fmla="*/ 99 w 573"/>
              <a:gd name="T109" fmla="*/ 111 h 127"/>
              <a:gd name="T110" fmla="*/ 120 w 573"/>
              <a:gd name="T111" fmla="*/ 114 h 127"/>
              <a:gd name="T112" fmla="*/ 144 w 573"/>
              <a:gd name="T113" fmla="*/ 117 h 127"/>
              <a:gd name="T114" fmla="*/ 168 w 573"/>
              <a:gd name="T115" fmla="*/ 120 h 127"/>
              <a:gd name="T116" fmla="*/ 194 w 573"/>
              <a:gd name="T117" fmla="*/ 123 h 127"/>
              <a:gd name="T118" fmla="*/ 221 w 573"/>
              <a:gd name="T119" fmla="*/ 124 h 127"/>
              <a:gd name="T120" fmla="*/ 250 w 573"/>
              <a:gd name="T121" fmla="*/ 125 h 127"/>
              <a:gd name="T122" fmla="*/ 278 w 573"/>
              <a:gd name="T123" fmla="*/ 126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73" h="127">
                <a:moveTo>
                  <a:pt x="286" y="126"/>
                </a:moveTo>
                <a:lnTo>
                  <a:pt x="300" y="126"/>
                </a:lnTo>
                <a:lnTo>
                  <a:pt x="308" y="126"/>
                </a:lnTo>
                <a:lnTo>
                  <a:pt x="315" y="126"/>
                </a:lnTo>
                <a:lnTo>
                  <a:pt x="322" y="125"/>
                </a:lnTo>
                <a:lnTo>
                  <a:pt x="330" y="125"/>
                </a:lnTo>
                <a:lnTo>
                  <a:pt x="336" y="125"/>
                </a:lnTo>
                <a:lnTo>
                  <a:pt x="344" y="125"/>
                </a:lnTo>
                <a:lnTo>
                  <a:pt x="350" y="124"/>
                </a:lnTo>
                <a:lnTo>
                  <a:pt x="357" y="124"/>
                </a:lnTo>
                <a:lnTo>
                  <a:pt x="364" y="123"/>
                </a:lnTo>
                <a:lnTo>
                  <a:pt x="371" y="123"/>
                </a:lnTo>
                <a:lnTo>
                  <a:pt x="378" y="123"/>
                </a:lnTo>
                <a:lnTo>
                  <a:pt x="384" y="122"/>
                </a:lnTo>
                <a:lnTo>
                  <a:pt x="391" y="121"/>
                </a:lnTo>
                <a:lnTo>
                  <a:pt x="397" y="121"/>
                </a:lnTo>
                <a:lnTo>
                  <a:pt x="404" y="120"/>
                </a:lnTo>
                <a:lnTo>
                  <a:pt x="410" y="120"/>
                </a:lnTo>
                <a:lnTo>
                  <a:pt x="416" y="119"/>
                </a:lnTo>
                <a:lnTo>
                  <a:pt x="422" y="118"/>
                </a:lnTo>
                <a:lnTo>
                  <a:pt x="428" y="117"/>
                </a:lnTo>
                <a:lnTo>
                  <a:pt x="434" y="117"/>
                </a:lnTo>
                <a:lnTo>
                  <a:pt x="440" y="116"/>
                </a:lnTo>
                <a:lnTo>
                  <a:pt x="446" y="115"/>
                </a:lnTo>
                <a:lnTo>
                  <a:pt x="452" y="114"/>
                </a:lnTo>
                <a:lnTo>
                  <a:pt x="457" y="113"/>
                </a:lnTo>
                <a:lnTo>
                  <a:pt x="462" y="113"/>
                </a:lnTo>
                <a:lnTo>
                  <a:pt x="468" y="112"/>
                </a:lnTo>
                <a:lnTo>
                  <a:pt x="473" y="111"/>
                </a:lnTo>
                <a:lnTo>
                  <a:pt x="478" y="110"/>
                </a:lnTo>
                <a:lnTo>
                  <a:pt x="483" y="109"/>
                </a:lnTo>
                <a:lnTo>
                  <a:pt x="488" y="108"/>
                </a:lnTo>
                <a:lnTo>
                  <a:pt x="498" y="105"/>
                </a:lnTo>
                <a:lnTo>
                  <a:pt x="502" y="104"/>
                </a:lnTo>
                <a:lnTo>
                  <a:pt x="506" y="103"/>
                </a:lnTo>
                <a:lnTo>
                  <a:pt x="511" y="102"/>
                </a:lnTo>
                <a:lnTo>
                  <a:pt x="515" y="101"/>
                </a:lnTo>
                <a:lnTo>
                  <a:pt x="519" y="99"/>
                </a:lnTo>
                <a:lnTo>
                  <a:pt x="523" y="98"/>
                </a:lnTo>
                <a:lnTo>
                  <a:pt x="527" y="97"/>
                </a:lnTo>
                <a:lnTo>
                  <a:pt x="530" y="96"/>
                </a:lnTo>
                <a:lnTo>
                  <a:pt x="534" y="94"/>
                </a:lnTo>
                <a:lnTo>
                  <a:pt x="537" y="93"/>
                </a:lnTo>
                <a:lnTo>
                  <a:pt x="540" y="92"/>
                </a:lnTo>
                <a:lnTo>
                  <a:pt x="544" y="90"/>
                </a:lnTo>
                <a:lnTo>
                  <a:pt x="546" y="89"/>
                </a:lnTo>
                <a:lnTo>
                  <a:pt x="549" y="87"/>
                </a:lnTo>
                <a:lnTo>
                  <a:pt x="552" y="86"/>
                </a:lnTo>
                <a:lnTo>
                  <a:pt x="554" y="85"/>
                </a:lnTo>
                <a:lnTo>
                  <a:pt x="557" y="83"/>
                </a:lnTo>
                <a:lnTo>
                  <a:pt x="559" y="82"/>
                </a:lnTo>
                <a:lnTo>
                  <a:pt x="561" y="80"/>
                </a:lnTo>
                <a:lnTo>
                  <a:pt x="563" y="79"/>
                </a:lnTo>
                <a:lnTo>
                  <a:pt x="564" y="77"/>
                </a:lnTo>
                <a:lnTo>
                  <a:pt x="566" y="76"/>
                </a:lnTo>
                <a:lnTo>
                  <a:pt x="567" y="74"/>
                </a:lnTo>
                <a:lnTo>
                  <a:pt x="568" y="73"/>
                </a:lnTo>
                <a:lnTo>
                  <a:pt x="570" y="71"/>
                </a:lnTo>
                <a:lnTo>
                  <a:pt x="570" y="69"/>
                </a:lnTo>
                <a:lnTo>
                  <a:pt x="571" y="68"/>
                </a:lnTo>
                <a:lnTo>
                  <a:pt x="572" y="66"/>
                </a:lnTo>
                <a:lnTo>
                  <a:pt x="572" y="65"/>
                </a:lnTo>
                <a:lnTo>
                  <a:pt x="572" y="63"/>
                </a:lnTo>
                <a:lnTo>
                  <a:pt x="572" y="60"/>
                </a:lnTo>
                <a:lnTo>
                  <a:pt x="571" y="58"/>
                </a:lnTo>
                <a:lnTo>
                  <a:pt x="570" y="57"/>
                </a:lnTo>
                <a:lnTo>
                  <a:pt x="570" y="55"/>
                </a:lnTo>
                <a:lnTo>
                  <a:pt x="568" y="54"/>
                </a:lnTo>
                <a:lnTo>
                  <a:pt x="567" y="52"/>
                </a:lnTo>
                <a:lnTo>
                  <a:pt x="566" y="51"/>
                </a:lnTo>
                <a:lnTo>
                  <a:pt x="564" y="49"/>
                </a:lnTo>
                <a:lnTo>
                  <a:pt x="563" y="47"/>
                </a:lnTo>
                <a:lnTo>
                  <a:pt x="561" y="46"/>
                </a:lnTo>
                <a:lnTo>
                  <a:pt x="559" y="45"/>
                </a:lnTo>
                <a:lnTo>
                  <a:pt x="557" y="43"/>
                </a:lnTo>
                <a:lnTo>
                  <a:pt x="554" y="41"/>
                </a:lnTo>
                <a:lnTo>
                  <a:pt x="552" y="40"/>
                </a:lnTo>
                <a:lnTo>
                  <a:pt x="549" y="39"/>
                </a:lnTo>
                <a:lnTo>
                  <a:pt x="546" y="37"/>
                </a:lnTo>
                <a:lnTo>
                  <a:pt x="544" y="36"/>
                </a:lnTo>
                <a:lnTo>
                  <a:pt x="540" y="34"/>
                </a:lnTo>
                <a:lnTo>
                  <a:pt x="537" y="33"/>
                </a:lnTo>
                <a:lnTo>
                  <a:pt x="534" y="31"/>
                </a:lnTo>
                <a:lnTo>
                  <a:pt x="530" y="30"/>
                </a:lnTo>
                <a:lnTo>
                  <a:pt x="527" y="29"/>
                </a:lnTo>
                <a:lnTo>
                  <a:pt x="523" y="28"/>
                </a:lnTo>
                <a:lnTo>
                  <a:pt x="519" y="27"/>
                </a:lnTo>
                <a:lnTo>
                  <a:pt x="515" y="25"/>
                </a:lnTo>
                <a:lnTo>
                  <a:pt x="511" y="24"/>
                </a:lnTo>
                <a:lnTo>
                  <a:pt x="506" y="23"/>
                </a:lnTo>
                <a:lnTo>
                  <a:pt x="502" y="22"/>
                </a:lnTo>
                <a:lnTo>
                  <a:pt x="498" y="21"/>
                </a:lnTo>
                <a:lnTo>
                  <a:pt x="493" y="19"/>
                </a:lnTo>
                <a:lnTo>
                  <a:pt x="488" y="19"/>
                </a:lnTo>
                <a:lnTo>
                  <a:pt x="478" y="16"/>
                </a:lnTo>
                <a:lnTo>
                  <a:pt x="473" y="15"/>
                </a:lnTo>
                <a:lnTo>
                  <a:pt x="468" y="14"/>
                </a:lnTo>
                <a:lnTo>
                  <a:pt x="462" y="13"/>
                </a:lnTo>
                <a:lnTo>
                  <a:pt x="457" y="13"/>
                </a:lnTo>
                <a:lnTo>
                  <a:pt x="452" y="12"/>
                </a:lnTo>
                <a:lnTo>
                  <a:pt x="446" y="11"/>
                </a:lnTo>
                <a:lnTo>
                  <a:pt x="440" y="10"/>
                </a:lnTo>
                <a:lnTo>
                  <a:pt x="434" y="9"/>
                </a:lnTo>
                <a:lnTo>
                  <a:pt x="428" y="8"/>
                </a:lnTo>
                <a:lnTo>
                  <a:pt x="422" y="8"/>
                </a:lnTo>
                <a:lnTo>
                  <a:pt x="416" y="7"/>
                </a:lnTo>
                <a:lnTo>
                  <a:pt x="410" y="6"/>
                </a:lnTo>
                <a:lnTo>
                  <a:pt x="404" y="6"/>
                </a:lnTo>
                <a:lnTo>
                  <a:pt x="397" y="5"/>
                </a:lnTo>
                <a:lnTo>
                  <a:pt x="391" y="5"/>
                </a:lnTo>
                <a:lnTo>
                  <a:pt x="384" y="4"/>
                </a:lnTo>
                <a:lnTo>
                  <a:pt x="378" y="3"/>
                </a:lnTo>
                <a:lnTo>
                  <a:pt x="371" y="3"/>
                </a:lnTo>
                <a:lnTo>
                  <a:pt x="364" y="3"/>
                </a:lnTo>
                <a:lnTo>
                  <a:pt x="357" y="2"/>
                </a:lnTo>
                <a:lnTo>
                  <a:pt x="350" y="2"/>
                </a:lnTo>
                <a:lnTo>
                  <a:pt x="344" y="1"/>
                </a:lnTo>
                <a:lnTo>
                  <a:pt x="336" y="1"/>
                </a:lnTo>
                <a:lnTo>
                  <a:pt x="330" y="1"/>
                </a:lnTo>
                <a:lnTo>
                  <a:pt x="322" y="1"/>
                </a:lnTo>
                <a:lnTo>
                  <a:pt x="315" y="0"/>
                </a:lnTo>
                <a:lnTo>
                  <a:pt x="308" y="0"/>
                </a:lnTo>
                <a:lnTo>
                  <a:pt x="300" y="0"/>
                </a:lnTo>
                <a:lnTo>
                  <a:pt x="293" y="0"/>
                </a:lnTo>
                <a:lnTo>
                  <a:pt x="286" y="0"/>
                </a:lnTo>
                <a:lnTo>
                  <a:pt x="271" y="0"/>
                </a:lnTo>
                <a:lnTo>
                  <a:pt x="264" y="0"/>
                </a:lnTo>
                <a:lnTo>
                  <a:pt x="257" y="0"/>
                </a:lnTo>
                <a:lnTo>
                  <a:pt x="250" y="1"/>
                </a:lnTo>
                <a:lnTo>
                  <a:pt x="242" y="1"/>
                </a:lnTo>
                <a:lnTo>
                  <a:pt x="235" y="1"/>
                </a:lnTo>
                <a:lnTo>
                  <a:pt x="228" y="1"/>
                </a:lnTo>
                <a:lnTo>
                  <a:pt x="221" y="2"/>
                </a:lnTo>
                <a:lnTo>
                  <a:pt x="214" y="2"/>
                </a:lnTo>
                <a:lnTo>
                  <a:pt x="208" y="3"/>
                </a:lnTo>
                <a:lnTo>
                  <a:pt x="201" y="3"/>
                </a:lnTo>
                <a:lnTo>
                  <a:pt x="194" y="3"/>
                </a:lnTo>
                <a:lnTo>
                  <a:pt x="188" y="4"/>
                </a:lnTo>
                <a:lnTo>
                  <a:pt x="181" y="5"/>
                </a:lnTo>
                <a:lnTo>
                  <a:pt x="175" y="5"/>
                </a:lnTo>
                <a:lnTo>
                  <a:pt x="168" y="6"/>
                </a:lnTo>
                <a:lnTo>
                  <a:pt x="162" y="6"/>
                </a:lnTo>
                <a:lnTo>
                  <a:pt x="156" y="7"/>
                </a:lnTo>
                <a:lnTo>
                  <a:pt x="150" y="8"/>
                </a:lnTo>
                <a:lnTo>
                  <a:pt x="144" y="8"/>
                </a:lnTo>
                <a:lnTo>
                  <a:pt x="138" y="9"/>
                </a:lnTo>
                <a:lnTo>
                  <a:pt x="132" y="10"/>
                </a:lnTo>
                <a:lnTo>
                  <a:pt x="126" y="11"/>
                </a:lnTo>
                <a:lnTo>
                  <a:pt x="120" y="12"/>
                </a:lnTo>
                <a:lnTo>
                  <a:pt x="115" y="13"/>
                </a:lnTo>
                <a:lnTo>
                  <a:pt x="109" y="13"/>
                </a:lnTo>
                <a:lnTo>
                  <a:pt x="104" y="14"/>
                </a:lnTo>
                <a:lnTo>
                  <a:pt x="99" y="15"/>
                </a:lnTo>
                <a:lnTo>
                  <a:pt x="94" y="16"/>
                </a:lnTo>
                <a:lnTo>
                  <a:pt x="89" y="17"/>
                </a:lnTo>
                <a:lnTo>
                  <a:pt x="84" y="19"/>
                </a:lnTo>
                <a:lnTo>
                  <a:pt x="74" y="21"/>
                </a:lnTo>
                <a:lnTo>
                  <a:pt x="70" y="22"/>
                </a:lnTo>
                <a:lnTo>
                  <a:pt x="65" y="23"/>
                </a:lnTo>
                <a:lnTo>
                  <a:pt x="61" y="24"/>
                </a:lnTo>
                <a:lnTo>
                  <a:pt x="57" y="25"/>
                </a:lnTo>
                <a:lnTo>
                  <a:pt x="53" y="27"/>
                </a:lnTo>
                <a:lnTo>
                  <a:pt x="49" y="28"/>
                </a:lnTo>
                <a:lnTo>
                  <a:pt x="45" y="29"/>
                </a:lnTo>
                <a:lnTo>
                  <a:pt x="42" y="30"/>
                </a:lnTo>
                <a:lnTo>
                  <a:pt x="38" y="31"/>
                </a:lnTo>
                <a:lnTo>
                  <a:pt x="34" y="33"/>
                </a:lnTo>
                <a:lnTo>
                  <a:pt x="31" y="34"/>
                </a:lnTo>
                <a:lnTo>
                  <a:pt x="28" y="36"/>
                </a:lnTo>
                <a:lnTo>
                  <a:pt x="25" y="37"/>
                </a:lnTo>
                <a:lnTo>
                  <a:pt x="22" y="39"/>
                </a:lnTo>
                <a:lnTo>
                  <a:pt x="20" y="40"/>
                </a:lnTo>
                <a:lnTo>
                  <a:pt x="17" y="41"/>
                </a:lnTo>
                <a:lnTo>
                  <a:pt x="15" y="43"/>
                </a:lnTo>
                <a:lnTo>
                  <a:pt x="13" y="45"/>
                </a:lnTo>
                <a:lnTo>
                  <a:pt x="11" y="46"/>
                </a:lnTo>
                <a:lnTo>
                  <a:pt x="9" y="47"/>
                </a:lnTo>
                <a:lnTo>
                  <a:pt x="7" y="49"/>
                </a:lnTo>
                <a:lnTo>
                  <a:pt x="6" y="51"/>
                </a:lnTo>
                <a:lnTo>
                  <a:pt x="4" y="52"/>
                </a:lnTo>
                <a:lnTo>
                  <a:pt x="3" y="54"/>
                </a:lnTo>
                <a:lnTo>
                  <a:pt x="2" y="55"/>
                </a:lnTo>
                <a:lnTo>
                  <a:pt x="1" y="57"/>
                </a:lnTo>
                <a:lnTo>
                  <a:pt x="1" y="58"/>
                </a:lnTo>
                <a:lnTo>
                  <a:pt x="0" y="60"/>
                </a:lnTo>
                <a:lnTo>
                  <a:pt x="0" y="61"/>
                </a:lnTo>
                <a:lnTo>
                  <a:pt x="0" y="63"/>
                </a:lnTo>
                <a:lnTo>
                  <a:pt x="0" y="66"/>
                </a:lnTo>
                <a:lnTo>
                  <a:pt x="1" y="68"/>
                </a:lnTo>
                <a:lnTo>
                  <a:pt x="1" y="69"/>
                </a:lnTo>
                <a:lnTo>
                  <a:pt x="2" y="71"/>
                </a:lnTo>
                <a:lnTo>
                  <a:pt x="3" y="73"/>
                </a:lnTo>
                <a:lnTo>
                  <a:pt x="4" y="74"/>
                </a:lnTo>
                <a:lnTo>
                  <a:pt x="6" y="76"/>
                </a:lnTo>
                <a:lnTo>
                  <a:pt x="7" y="77"/>
                </a:lnTo>
                <a:lnTo>
                  <a:pt x="9" y="79"/>
                </a:lnTo>
                <a:lnTo>
                  <a:pt x="11" y="80"/>
                </a:lnTo>
                <a:lnTo>
                  <a:pt x="13" y="82"/>
                </a:lnTo>
                <a:lnTo>
                  <a:pt x="15" y="83"/>
                </a:lnTo>
                <a:lnTo>
                  <a:pt x="17" y="85"/>
                </a:lnTo>
                <a:lnTo>
                  <a:pt x="20" y="86"/>
                </a:lnTo>
                <a:lnTo>
                  <a:pt x="22" y="87"/>
                </a:lnTo>
                <a:lnTo>
                  <a:pt x="25" y="89"/>
                </a:lnTo>
                <a:lnTo>
                  <a:pt x="28" y="90"/>
                </a:lnTo>
                <a:lnTo>
                  <a:pt x="31" y="92"/>
                </a:lnTo>
                <a:lnTo>
                  <a:pt x="34" y="93"/>
                </a:lnTo>
                <a:lnTo>
                  <a:pt x="38" y="94"/>
                </a:lnTo>
                <a:lnTo>
                  <a:pt x="42" y="96"/>
                </a:lnTo>
                <a:lnTo>
                  <a:pt x="45" y="97"/>
                </a:lnTo>
                <a:lnTo>
                  <a:pt x="49" y="98"/>
                </a:lnTo>
                <a:lnTo>
                  <a:pt x="53" y="99"/>
                </a:lnTo>
                <a:lnTo>
                  <a:pt x="57" y="101"/>
                </a:lnTo>
                <a:lnTo>
                  <a:pt x="61" y="102"/>
                </a:lnTo>
                <a:lnTo>
                  <a:pt x="65" y="103"/>
                </a:lnTo>
                <a:lnTo>
                  <a:pt x="70" y="104"/>
                </a:lnTo>
                <a:lnTo>
                  <a:pt x="74" y="105"/>
                </a:lnTo>
                <a:lnTo>
                  <a:pt x="79" y="107"/>
                </a:lnTo>
                <a:lnTo>
                  <a:pt x="84" y="108"/>
                </a:lnTo>
                <a:lnTo>
                  <a:pt x="94" y="110"/>
                </a:lnTo>
                <a:lnTo>
                  <a:pt x="99" y="111"/>
                </a:lnTo>
                <a:lnTo>
                  <a:pt x="104" y="112"/>
                </a:lnTo>
                <a:lnTo>
                  <a:pt x="109" y="113"/>
                </a:lnTo>
                <a:lnTo>
                  <a:pt x="115" y="113"/>
                </a:lnTo>
                <a:lnTo>
                  <a:pt x="120" y="114"/>
                </a:lnTo>
                <a:lnTo>
                  <a:pt x="126" y="115"/>
                </a:lnTo>
                <a:lnTo>
                  <a:pt x="132" y="116"/>
                </a:lnTo>
                <a:lnTo>
                  <a:pt x="138" y="117"/>
                </a:lnTo>
                <a:lnTo>
                  <a:pt x="144" y="117"/>
                </a:lnTo>
                <a:lnTo>
                  <a:pt x="150" y="118"/>
                </a:lnTo>
                <a:lnTo>
                  <a:pt x="156" y="119"/>
                </a:lnTo>
                <a:lnTo>
                  <a:pt x="162" y="120"/>
                </a:lnTo>
                <a:lnTo>
                  <a:pt x="168" y="120"/>
                </a:lnTo>
                <a:lnTo>
                  <a:pt x="175" y="121"/>
                </a:lnTo>
                <a:lnTo>
                  <a:pt x="181" y="121"/>
                </a:lnTo>
                <a:lnTo>
                  <a:pt x="188" y="122"/>
                </a:lnTo>
                <a:lnTo>
                  <a:pt x="194" y="123"/>
                </a:lnTo>
                <a:lnTo>
                  <a:pt x="201" y="123"/>
                </a:lnTo>
                <a:lnTo>
                  <a:pt x="208" y="123"/>
                </a:lnTo>
                <a:lnTo>
                  <a:pt x="214" y="124"/>
                </a:lnTo>
                <a:lnTo>
                  <a:pt x="221" y="124"/>
                </a:lnTo>
                <a:lnTo>
                  <a:pt x="228" y="125"/>
                </a:lnTo>
                <a:lnTo>
                  <a:pt x="235" y="125"/>
                </a:lnTo>
                <a:lnTo>
                  <a:pt x="242" y="125"/>
                </a:lnTo>
                <a:lnTo>
                  <a:pt x="250" y="125"/>
                </a:lnTo>
                <a:lnTo>
                  <a:pt x="257" y="126"/>
                </a:lnTo>
                <a:lnTo>
                  <a:pt x="264" y="126"/>
                </a:lnTo>
                <a:lnTo>
                  <a:pt x="271" y="126"/>
                </a:lnTo>
                <a:lnTo>
                  <a:pt x="278" y="126"/>
                </a:lnTo>
                <a:lnTo>
                  <a:pt x="286" y="126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 cap="rnd" cmpd="sng">
            <a:solidFill>
              <a:schemeClr val="accent1"/>
            </a:solidFill>
            <a:prstDash val="solid"/>
            <a:round/>
            <a:headEnd/>
            <a:tailEnd/>
          </a:ln>
          <a:effectLst/>
          <a:extLst/>
        </p:spPr>
        <p:txBody>
          <a:bodyPr lIns="130585" tIns="65293" rIns="130585" bIns="65293"/>
          <a:lstStyle/>
          <a:p>
            <a:pPr>
              <a:defRPr/>
            </a:pPr>
            <a:endParaRPr lang="en-US">
              <a:latin typeface="Calibri" charset="0"/>
              <a:ea typeface="ＭＳ Ｐゴシック" charset="0"/>
            </a:endParaRPr>
          </a:p>
        </p:txBody>
      </p:sp>
      <p:cxnSp>
        <p:nvCxnSpPr>
          <p:cNvPr id="82" name="Straight Connector 188"/>
          <p:cNvCxnSpPr>
            <a:stCxn id="78" idx="15"/>
            <a:endCxn id="77" idx="36"/>
          </p:cNvCxnSpPr>
          <p:nvPr/>
        </p:nvCxnSpPr>
        <p:spPr bwMode="auto">
          <a:xfrm flipH="1">
            <a:off x="3837356" y="2121487"/>
            <a:ext cx="4532" cy="206475"/>
          </a:xfrm>
          <a:prstGeom prst="line">
            <a:avLst/>
          </a:prstGeom>
          <a:ln w="9525" cmpd="sng">
            <a:solidFill>
              <a:schemeClr val="accent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189"/>
          <p:cNvCxnSpPr>
            <a:stCxn id="78" idx="45"/>
            <a:endCxn id="77" idx="7"/>
          </p:cNvCxnSpPr>
          <p:nvPr/>
        </p:nvCxnSpPr>
        <p:spPr bwMode="auto">
          <a:xfrm>
            <a:off x="3458943" y="2121487"/>
            <a:ext cx="2265" cy="201938"/>
          </a:xfrm>
          <a:prstGeom prst="line">
            <a:avLst/>
          </a:prstGeom>
          <a:ln w="9525" cmpd="sng">
            <a:solidFill>
              <a:schemeClr val="accent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170"/>
          <p:cNvCxnSpPr/>
          <p:nvPr/>
        </p:nvCxnSpPr>
        <p:spPr bwMode="auto">
          <a:xfrm>
            <a:off x="1686966" y="1751644"/>
            <a:ext cx="1345977" cy="0"/>
          </a:xfrm>
          <a:prstGeom prst="line">
            <a:avLst/>
          </a:prstGeom>
          <a:ln w="9525" cmpd="sng">
            <a:solidFill>
              <a:schemeClr val="accent3">
                <a:lumMod val="40000"/>
                <a:lumOff val="6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Rectangle 171"/>
          <p:cNvSpPr/>
          <p:nvPr/>
        </p:nvSpPr>
        <p:spPr bwMode="auto">
          <a:xfrm>
            <a:off x="1686967" y="1837866"/>
            <a:ext cx="1355040" cy="92347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6945" tIns="68473" rIns="136945" bIns="6847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6" name="Rectangle 172"/>
          <p:cNvSpPr/>
          <p:nvPr/>
        </p:nvSpPr>
        <p:spPr bwMode="auto">
          <a:xfrm>
            <a:off x="1686967" y="1313735"/>
            <a:ext cx="1355040" cy="1447602"/>
          </a:xfrm>
          <a:prstGeom prst="rect">
            <a:avLst/>
          </a:prstGeom>
          <a:noFill/>
          <a:ln w="9525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6945" tIns="68473" rIns="136945" bIns="68473"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7" name="Straight Connector 173"/>
          <p:cNvCxnSpPr/>
          <p:nvPr/>
        </p:nvCxnSpPr>
        <p:spPr bwMode="auto">
          <a:xfrm>
            <a:off x="1652977" y="1313734"/>
            <a:ext cx="1447945" cy="0"/>
          </a:xfrm>
          <a:prstGeom prst="line">
            <a:avLst/>
          </a:prstGeom>
          <a:ln w="190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174"/>
          <p:cNvCxnSpPr/>
          <p:nvPr/>
        </p:nvCxnSpPr>
        <p:spPr bwMode="auto">
          <a:xfrm>
            <a:off x="3044271" y="1747106"/>
            <a:ext cx="0" cy="90759"/>
          </a:xfrm>
          <a:prstGeom prst="line">
            <a:avLst/>
          </a:prstGeom>
          <a:ln w="190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175"/>
          <p:cNvCxnSpPr/>
          <p:nvPr/>
        </p:nvCxnSpPr>
        <p:spPr bwMode="auto">
          <a:xfrm>
            <a:off x="3032942" y="1846941"/>
            <a:ext cx="577818" cy="79415"/>
          </a:xfrm>
          <a:prstGeom prst="line">
            <a:avLst/>
          </a:prstGeom>
          <a:ln w="952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176"/>
          <p:cNvCxnSpPr/>
          <p:nvPr/>
        </p:nvCxnSpPr>
        <p:spPr bwMode="auto">
          <a:xfrm>
            <a:off x="3032942" y="1740300"/>
            <a:ext cx="577818" cy="81683"/>
          </a:xfrm>
          <a:prstGeom prst="line">
            <a:avLst/>
          </a:prstGeom>
          <a:ln w="952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1" name="Group 15"/>
          <p:cNvGrpSpPr>
            <a:grpSpLocks/>
          </p:cNvGrpSpPr>
          <p:nvPr/>
        </p:nvGrpSpPr>
        <p:grpSpPr bwMode="auto">
          <a:xfrm>
            <a:off x="2142422" y="1595087"/>
            <a:ext cx="473585" cy="428834"/>
            <a:chOff x="1167645" y="1098293"/>
            <a:chExt cx="380575" cy="350830"/>
          </a:xfrm>
        </p:grpSpPr>
        <p:sp>
          <p:nvSpPr>
            <p:cNvPr id="92" name="Rounded Rectangle 195"/>
            <p:cNvSpPr/>
            <p:nvPr/>
          </p:nvSpPr>
          <p:spPr>
            <a:xfrm>
              <a:off x="1169467" y="1152124"/>
              <a:ext cx="375112" cy="296999"/>
            </a:xfrm>
            <a:prstGeom prst="roundRect">
              <a:avLst>
                <a:gd name="adj" fmla="val 28607"/>
              </a:avLst>
            </a:prstGeom>
            <a:solidFill>
              <a:schemeClr val="bg1"/>
            </a:solidFill>
            <a:ln w="9525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3" name="Rectangle 196"/>
            <p:cNvSpPr/>
            <p:nvPr/>
          </p:nvSpPr>
          <p:spPr>
            <a:xfrm>
              <a:off x="1169467" y="1098293"/>
              <a:ext cx="375112" cy="207900"/>
            </a:xfrm>
            <a:prstGeom prst="rect">
              <a:avLst/>
            </a:prstGeom>
            <a:solidFill>
              <a:schemeClr val="bg1"/>
            </a:solidFill>
            <a:ln w="9525" cmpd="sng">
              <a:solidFill>
                <a:schemeClr val="bg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94" name="Straight Connector 197"/>
            <p:cNvCxnSpPr/>
            <p:nvPr/>
          </p:nvCxnSpPr>
          <p:spPr>
            <a:xfrm flipV="1">
              <a:off x="1544578" y="1168830"/>
              <a:ext cx="0" cy="142930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198"/>
            <p:cNvCxnSpPr/>
            <p:nvPr/>
          </p:nvCxnSpPr>
          <p:spPr>
            <a:xfrm flipV="1">
              <a:off x="1169432" y="1168830"/>
              <a:ext cx="0" cy="209755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199"/>
            <p:cNvCxnSpPr/>
            <p:nvPr/>
          </p:nvCxnSpPr>
          <p:spPr>
            <a:xfrm>
              <a:off x="1167645" y="1172543"/>
              <a:ext cx="380575" cy="0"/>
            </a:xfrm>
            <a:prstGeom prst="line">
              <a:avLst/>
            </a:prstGeom>
            <a:ln w="9525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" name="Down Arrow 190"/>
          <p:cNvSpPr/>
          <p:nvPr/>
        </p:nvSpPr>
        <p:spPr bwMode="auto">
          <a:xfrm flipV="1">
            <a:off x="2332763" y="2032997"/>
            <a:ext cx="95170" cy="272276"/>
          </a:xfrm>
          <a:prstGeom prst="downArrow">
            <a:avLst>
              <a:gd name="adj1" fmla="val 50000"/>
              <a:gd name="adj2" fmla="val 69354"/>
            </a:avLst>
          </a:prstGeom>
          <a:solidFill>
            <a:schemeClr val="accent6">
              <a:lumMod val="60000"/>
              <a:lumOff val="40000"/>
            </a:schemeClr>
          </a:solidFill>
          <a:ln w="6350" cmpd="sng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6945" tIns="68473" rIns="136945" bIns="6847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8" name="Down Arrow 37"/>
          <p:cNvSpPr/>
          <p:nvPr/>
        </p:nvSpPr>
        <p:spPr bwMode="auto">
          <a:xfrm>
            <a:off x="2332762" y="1517942"/>
            <a:ext cx="92905" cy="276814"/>
          </a:xfrm>
          <a:prstGeom prst="downArrow">
            <a:avLst>
              <a:gd name="adj1" fmla="val 50000"/>
              <a:gd name="adj2" fmla="val 69354"/>
            </a:avLst>
          </a:prstGeom>
          <a:solidFill>
            <a:schemeClr val="accent2">
              <a:lumMod val="60000"/>
              <a:lumOff val="40000"/>
            </a:schemeClr>
          </a:solidFill>
          <a:ln w="6350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585" tIns="65293" rIns="130585" bIns="6529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9" name="TextBox 15"/>
          <p:cNvSpPr txBox="1">
            <a:spLocks noChangeArrowheads="1"/>
          </p:cNvSpPr>
          <p:nvPr/>
        </p:nvSpPr>
        <p:spPr bwMode="auto">
          <a:xfrm>
            <a:off x="2461445" y="1476028"/>
            <a:ext cx="144619" cy="157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sz="7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W</a:t>
            </a:r>
          </a:p>
        </p:txBody>
      </p:sp>
      <p:sp>
        <p:nvSpPr>
          <p:cNvPr id="100" name="TextBox 15"/>
          <p:cNvSpPr txBox="1">
            <a:spLocks noChangeArrowheads="1"/>
          </p:cNvSpPr>
          <p:nvPr/>
        </p:nvSpPr>
        <p:spPr bwMode="auto">
          <a:xfrm>
            <a:off x="2461446" y="2196124"/>
            <a:ext cx="144000" cy="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sz="7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l-GR" sz="700" baseline="-25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Β</a:t>
            </a:r>
            <a:r>
              <a:rPr lang="en-US" sz="700" baseline="-25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700" baseline="-25000" dirty="0">
              <a:solidFill>
                <a:schemeClr val="accent3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353730" y="2852095"/>
            <a:ext cx="618605" cy="123111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l-GR" sz="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ΕΚΤΟΠΙΣΜΑ</a:t>
            </a:r>
            <a:endParaRPr lang="en-US" sz="8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/>
              <p:cNvSpPr txBox="1"/>
              <p:nvPr/>
            </p:nvSpPr>
            <p:spPr>
              <a:xfrm>
                <a:off x="217532" y="1561653"/>
                <a:ext cx="600357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/>
                        </a:rPr>
                        <m:t>𝑊</m:t>
                      </m:r>
                      <m:r>
                        <a:rPr lang="en-US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532" y="1561653"/>
                <a:ext cx="600357" cy="2308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879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Γιατί τα πλοία επιπλέουν;</a:t>
            </a:r>
            <a:br>
              <a:rPr lang="el-GR" dirty="0" smtClean="0"/>
            </a:br>
            <a:r>
              <a:rPr lang="el-GR" dirty="0" smtClean="0"/>
              <a:t>Από τον Νεύτωνα στον Αρχιμήδη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Μοντελοποιώντας τις κατανεμημένες δυνάμεις </a:t>
            </a:r>
          </a:p>
          <a:p>
            <a:r>
              <a:rPr lang="el-GR" dirty="0" smtClean="0"/>
              <a:t>που δέχονται τα πλοία ως σημειακές φορτίσεις</a:t>
            </a:r>
            <a:endParaRPr lang="el-GR" dirty="0"/>
          </a:p>
        </p:txBody>
      </p:sp>
      <p:pic>
        <p:nvPicPr>
          <p:cNvPr id="9" name="Picture Placeholder 13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351" r="1351"/>
          <a:stretch>
            <a:fillRect/>
          </a:stretch>
        </p:blipFill>
        <p:spPr/>
      </p:pic>
      <p:sp>
        <p:nvSpPr>
          <p:cNvPr id="7" name="Θέση κειμένου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l-GR" sz="700" dirty="0" smtClean="0"/>
              <a:t>Ναυπηγία –</a:t>
            </a:r>
            <a:r>
              <a:rPr lang="en-US" sz="700" dirty="0" smtClean="0"/>
              <a:t> </a:t>
            </a:r>
            <a:r>
              <a:rPr lang="el-GR" sz="700" dirty="0"/>
              <a:t>ΝΔ Ι</a:t>
            </a:r>
            <a:r>
              <a:rPr lang="en-US" sz="700" dirty="0"/>
              <a:t>V</a:t>
            </a:r>
            <a:r>
              <a:rPr lang="el-GR" sz="700" dirty="0"/>
              <a:t> (</a:t>
            </a:r>
            <a:r>
              <a:rPr lang="el-GR" sz="700" dirty="0" err="1"/>
              <a:t>Μαχ</a:t>
            </a:r>
            <a:r>
              <a:rPr lang="el-GR" sz="700" dirty="0" smtClean="0"/>
              <a:t>) 8ο Εξάμηνο</a:t>
            </a:r>
            <a:endParaRPr lang="el-GR" sz="700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0" name="Θέση κειμένου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" name="Θέση κειμένου 1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7014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Arial" pitchFamily="34" charset="0"/>
              </a:rPr>
              <a:t>Η πίεση από κάθε υγρό σε ένα τυχαίο σημείο του     </a:t>
            </a:r>
            <a:br>
              <a:rPr lang="el-GR" dirty="0" smtClean="0">
                <a:latin typeface="Arial" pitchFamily="34" charset="0"/>
              </a:rPr>
            </a:br>
            <a:r>
              <a:rPr lang="el-GR" dirty="0" smtClean="0">
                <a:solidFill>
                  <a:schemeClr val="bg1"/>
                </a:solidFill>
                <a:latin typeface="Arial" pitchFamily="34" charset="0"/>
              </a:rPr>
              <a:t>εξαρτάται από το βάθος και από το υγρό.</a:t>
            </a:r>
            <a:endParaRPr lang="en-US" dirty="0" smtClean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" name="Θέση περιεχομένου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278714" y="1665423"/>
            <a:ext cx="1128445" cy="952967"/>
          </a:xfrm>
          <a:prstGeom prst="rect">
            <a:avLst/>
          </a:prstGeom>
          <a:solidFill>
            <a:srgbClr val="B7DD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585" tIns="65293" rIns="130585" bIns="65293" anchor="ctr"/>
          <a:lstStyle/>
          <a:p>
            <a:pPr algn="ctr" defTabSz="215342">
              <a:defRPr/>
            </a:pPr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278713" y="1517941"/>
            <a:ext cx="0" cy="1107257"/>
          </a:xfrm>
          <a:prstGeom prst="line">
            <a:avLst/>
          </a:prstGeom>
          <a:ln w="1587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402626" y="1517942"/>
            <a:ext cx="0" cy="1108800"/>
          </a:xfrm>
          <a:prstGeom prst="line">
            <a:avLst/>
          </a:prstGeom>
          <a:ln w="1587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269650" y="2620800"/>
            <a:ext cx="1128445" cy="0"/>
          </a:xfrm>
          <a:prstGeom prst="line">
            <a:avLst/>
          </a:prstGeom>
          <a:ln w="1587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752297" y="2175942"/>
            <a:ext cx="52118" cy="5218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585" tIns="65293" rIns="130585" bIns="65293"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9" name="Ομάδα 8"/>
          <p:cNvGrpSpPr/>
          <p:nvPr/>
        </p:nvGrpSpPr>
        <p:grpSpPr>
          <a:xfrm>
            <a:off x="255600" y="1536862"/>
            <a:ext cx="254103" cy="338187"/>
            <a:chOff x="255600" y="1536862"/>
            <a:chExt cx="254103" cy="338187"/>
          </a:xfrm>
        </p:grpSpPr>
        <p:cxnSp>
          <p:nvCxnSpPr>
            <p:cNvPr id="20" name="Straight Connector 19"/>
            <p:cNvCxnSpPr/>
            <p:nvPr/>
          </p:nvCxnSpPr>
          <p:spPr>
            <a:xfrm flipH="1">
              <a:off x="288379" y="1665423"/>
              <a:ext cx="206201" cy="0"/>
            </a:xfrm>
            <a:prstGeom prst="line">
              <a:avLst/>
            </a:prstGeom>
            <a:ln w="9525" cmpd="sng">
              <a:solidFill>
                <a:schemeClr val="tx1"/>
              </a:solidFill>
              <a:prstDash val="solid"/>
              <a:headEnd type="triangle" w="sm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>
            <a:xfrm>
              <a:off x="255600" y="1640466"/>
              <a:ext cx="52116" cy="49917"/>
            </a:xfrm>
            <a:prstGeom prst="ellipse">
              <a:avLst/>
            </a:prstGeom>
            <a:solidFill>
              <a:schemeClr val="tx1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30585" tIns="65293" rIns="130585" bIns="65293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586" name="TextBox 25"/>
            <p:cNvSpPr txBox="1">
              <a:spLocks noChangeArrowheads="1"/>
            </p:cNvSpPr>
            <p:nvPr/>
          </p:nvSpPr>
          <p:spPr bwMode="auto">
            <a:xfrm>
              <a:off x="423927" y="1536862"/>
              <a:ext cx="85776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noAutofit/>
            </a:bodyPr>
            <a:lstStyle>
              <a:lvl1pPr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dirty="0" smtClean="0">
                  <a:latin typeface="Arial" pitchFamily="34" charset="0"/>
                  <a:cs typeface="Arial" pitchFamily="34" charset="0"/>
                </a:rPr>
                <a:t>x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587" name="TextBox 26"/>
            <p:cNvSpPr txBox="1">
              <a:spLocks noChangeArrowheads="1"/>
            </p:cNvSpPr>
            <p:nvPr/>
          </p:nvSpPr>
          <p:spPr bwMode="auto">
            <a:xfrm>
              <a:off x="307716" y="1782716"/>
              <a:ext cx="98185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>
              <a:lvl1pPr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dirty="0">
                  <a:latin typeface="Arial" pitchFamily="34" charset="0"/>
                  <a:cs typeface="Arial" pitchFamily="34" charset="0"/>
                </a:rPr>
                <a:t>z</a:t>
              </a:r>
            </a:p>
          </p:txBody>
        </p:sp>
        <p:cxnSp>
          <p:nvCxnSpPr>
            <p:cNvPr id="15" name="Straight Connector 19"/>
            <p:cNvCxnSpPr/>
            <p:nvPr/>
          </p:nvCxnSpPr>
          <p:spPr>
            <a:xfrm rot="5400000" flipH="1">
              <a:off x="176400" y="1768524"/>
              <a:ext cx="206201" cy="0"/>
            </a:xfrm>
            <a:prstGeom prst="line">
              <a:avLst/>
            </a:prstGeom>
            <a:ln w="9525" cmpd="sng">
              <a:solidFill>
                <a:schemeClr val="tx1"/>
              </a:solidFill>
              <a:prstDash val="solid"/>
              <a:headEnd type="triangle" w="sm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8"/>
          <p:cNvSpPr txBox="1">
            <a:spLocks noChangeArrowheads="1"/>
          </p:cNvSpPr>
          <p:nvPr/>
        </p:nvSpPr>
        <p:spPr bwMode="auto">
          <a:xfrm>
            <a:off x="306087" y="2436530"/>
            <a:ext cx="235679" cy="19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l-GR" sz="7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ρ</a:t>
            </a:r>
            <a:r>
              <a:rPr lang="el-GR" sz="700" baseline="-25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υγρ</a:t>
            </a:r>
            <a:endParaRPr lang="en-US" sz="700" baseline="-250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2"/>
          <p:cNvCxnSpPr/>
          <p:nvPr/>
        </p:nvCxnSpPr>
        <p:spPr>
          <a:xfrm flipH="1">
            <a:off x="804415" y="2203170"/>
            <a:ext cx="346690" cy="0"/>
          </a:xfrm>
          <a:prstGeom prst="line">
            <a:avLst/>
          </a:prstGeom>
          <a:ln w="6350" cmpd="sng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4"/>
          <p:cNvCxnSpPr/>
          <p:nvPr/>
        </p:nvCxnSpPr>
        <p:spPr>
          <a:xfrm>
            <a:off x="1019679" y="1665424"/>
            <a:ext cx="0" cy="540015"/>
          </a:xfrm>
          <a:prstGeom prst="line">
            <a:avLst/>
          </a:prstGeom>
          <a:ln w="6350" cmpd="sng">
            <a:solidFill>
              <a:schemeClr val="tx1"/>
            </a:solidFill>
            <a:prstDash val="solid"/>
            <a:headEnd type="none" w="sm" len="sm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18"/>
          <p:cNvSpPr txBox="1">
            <a:spLocks noChangeArrowheads="1"/>
          </p:cNvSpPr>
          <p:nvPr/>
        </p:nvSpPr>
        <p:spPr bwMode="auto">
          <a:xfrm>
            <a:off x="960765" y="1799294"/>
            <a:ext cx="321765" cy="239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585" tIns="65293" rIns="130585" bIns="65293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700">
                <a:latin typeface="Arial" pitchFamily="34" charset="0"/>
                <a:cs typeface="Arial" pitchFamily="34" charset="0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325191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3"/>
          <p:cNvSpPr/>
          <p:nvPr/>
        </p:nvSpPr>
        <p:spPr>
          <a:xfrm>
            <a:off x="278714" y="1665423"/>
            <a:ext cx="1128445" cy="952967"/>
          </a:xfrm>
          <a:prstGeom prst="rect">
            <a:avLst/>
          </a:prstGeom>
          <a:solidFill>
            <a:srgbClr val="B7DD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585" tIns="65293" rIns="130585" bIns="65293" anchor="ctr"/>
          <a:lstStyle/>
          <a:p>
            <a:pPr algn="ctr" defTabSz="215342">
              <a:defRPr/>
            </a:pPr>
            <a:endParaRPr lang="en-US"/>
          </a:p>
        </p:txBody>
      </p:sp>
      <p:cxnSp>
        <p:nvCxnSpPr>
          <p:cNvPr id="18" name="Straight Connector 4"/>
          <p:cNvCxnSpPr/>
          <p:nvPr/>
        </p:nvCxnSpPr>
        <p:spPr>
          <a:xfrm>
            <a:off x="278713" y="1517941"/>
            <a:ext cx="0" cy="1107257"/>
          </a:xfrm>
          <a:prstGeom prst="line">
            <a:avLst/>
          </a:prstGeom>
          <a:ln w="1587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5"/>
          <p:cNvCxnSpPr/>
          <p:nvPr/>
        </p:nvCxnSpPr>
        <p:spPr>
          <a:xfrm>
            <a:off x="1402626" y="1517942"/>
            <a:ext cx="0" cy="1108800"/>
          </a:xfrm>
          <a:prstGeom prst="line">
            <a:avLst/>
          </a:prstGeom>
          <a:ln w="1587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6"/>
          <p:cNvCxnSpPr/>
          <p:nvPr/>
        </p:nvCxnSpPr>
        <p:spPr>
          <a:xfrm flipH="1">
            <a:off x="269650" y="2620800"/>
            <a:ext cx="1128445" cy="0"/>
          </a:xfrm>
          <a:prstGeom prst="line">
            <a:avLst/>
          </a:prstGeom>
          <a:ln w="1587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val 11"/>
          <p:cNvSpPr/>
          <p:nvPr/>
        </p:nvSpPr>
        <p:spPr>
          <a:xfrm>
            <a:off x="752297" y="2175942"/>
            <a:ext cx="52118" cy="5218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585" tIns="65293" rIns="130585" bIns="65293"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4" name="Ομάδα 23"/>
          <p:cNvGrpSpPr/>
          <p:nvPr/>
        </p:nvGrpSpPr>
        <p:grpSpPr>
          <a:xfrm>
            <a:off x="255600" y="1536862"/>
            <a:ext cx="254103" cy="338187"/>
            <a:chOff x="255600" y="1536862"/>
            <a:chExt cx="254103" cy="338187"/>
          </a:xfrm>
        </p:grpSpPr>
        <p:cxnSp>
          <p:nvCxnSpPr>
            <p:cNvPr id="26" name="Straight Connector 19"/>
            <p:cNvCxnSpPr/>
            <p:nvPr/>
          </p:nvCxnSpPr>
          <p:spPr>
            <a:xfrm flipH="1">
              <a:off x="288379" y="1665423"/>
              <a:ext cx="206201" cy="0"/>
            </a:xfrm>
            <a:prstGeom prst="line">
              <a:avLst/>
            </a:prstGeom>
            <a:ln w="9525" cmpd="sng">
              <a:solidFill>
                <a:schemeClr val="accent1"/>
              </a:solidFill>
              <a:prstDash val="solid"/>
              <a:headEnd type="triangle" w="sm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4"/>
            <p:cNvSpPr/>
            <p:nvPr/>
          </p:nvSpPr>
          <p:spPr>
            <a:xfrm>
              <a:off x="255600" y="1640466"/>
              <a:ext cx="52116" cy="49917"/>
            </a:xfrm>
            <a:prstGeom prst="ellipse">
              <a:avLst/>
            </a:prstGeom>
            <a:solidFill>
              <a:schemeClr val="accent1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30585" tIns="65293" rIns="130585" bIns="65293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TextBox 25"/>
            <p:cNvSpPr txBox="1">
              <a:spLocks noChangeArrowheads="1"/>
            </p:cNvSpPr>
            <p:nvPr/>
          </p:nvSpPr>
          <p:spPr bwMode="auto">
            <a:xfrm>
              <a:off x="423927" y="1536862"/>
              <a:ext cx="85776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noAutofit/>
            </a:bodyPr>
            <a:lstStyle>
              <a:lvl1pPr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dirty="0" smtClean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x</a:t>
              </a:r>
              <a:endParaRPr lang="en-US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TextBox 26"/>
            <p:cNvSpPr txBox="1">
              <a:spLocks noChangeArrowheads="1"/>
            </p:cNvSpPr>
            <p:nvPr/>
          </p:nvSpPr>
          <p:spPr bwMode="auto">
            <a:xfrm>
              <a:off x="307716" y="1782716"/>
              <a:ext cx="98185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>
              <a:lvl1pPr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z</a:t>
              </a:r>
            </a:p>
          </p:txBody>
        </p:sp>
        <p:cxnSp>
          <p:nvCxnSpPr>
            <p:cNvPr id="30" name="Straight Connector 19"/>
            <p:cNvCxnSpPr/>
            <p:nvPr/>
          </p:nvCxnSpPr>
          <p:spPr>
            <a:xfrm rot="5400000" flipH="1">
              <a:off x="176400" y="1768524"/>
              <a:ext cx="206201" cy="0"/>
            </a:xfrm>
            <a:prstGeom prst="line">
              <a:avLst/>
            </a:prstGeom>
            <a:ln w="9525" cmpd="sng">
              <a:solidFill>
                <a:schemeClr val="accent1"/>
              </a:solidFill>
              <a:prstDash val="solid"/>
              <a:headEnd type="triangle" w="sm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Arial" pitchFamily="34" charset="0"/>
              </a:rPr>
              <a:t>Η πίεση από κάθε υγρό σε ένα τυχαίο σημείο του    </a:t>
            </a:r>
            <a:br>
              <a:rPr lang="el-GR" dirty="0" smtClean="0">
                <a:latin typeface="Arial" pitchFamily="34" charset="0"/>
              </a:rPr>
            </a:br>
            <a:r>
              <a:rPr lang="el-GR" dirty="0" smtClean="0">
                <a:latin typeface="Arial" pitchFamily="34" charset="0"/>
              </a:rPr>
              <a:t>εξαρτάται </a:t>
            </a:r>
            <a:r>
              <a:rPr lang="el-GR" dirty="0" smtClean="0">
                <a:solidFill>
                  <a:schemeClr val="accent2"/>
                </a:solidFill>
                <a:latin typeface="Arial" pitchFamily="34" charset="0"/>
              </a:rPr>
              <a:t>από το βάθος </a:t>
            </a:r>
            <a:r>
              <a:rPr lang="el-GR" dirty="0" smtClean="0">
                <a:latin typeface="Arial" pitchFamily="34" charset="0"/>
              </a:rPr>
              <a:t>και </a:t>
            </a:r>
            <a:r>
              <a:rPr lang="el-GR" dirty="0" smtClean="0">
                <a:solidFill>
                  <a:schemeClr val="accent2"/>
                </a:solidFill>
                <a:latin typeface="Arial" pitchFamily="34" charset="0"/>
              </a:rPr>
              <a:t>από το υγρό</a:t>
            </a:r>
            <a:r>
              <a:rPr lang="el-GR" dirty="0" smtClean="0">
                <a:latin typeface="Arial" pitchFamily="34" charset="0"/>
              </a:rPr>
              <a:t>.</a:t>
            </a:r>
            <a:endParaRPr lang="en-US" dirty="0" smtClean="0">
              <a:latin typeface="Arial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804415" y="2203170"/>
            <a:ext cx="346690" cy="0"/>
          </a:xfrm>
          <a:prstGeom prst="line">
            <a:avLst/>
          </a:prstGeom>
          <a:ln w="6350" cmpd="sng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019679" y="1665424"/>
            <a:ext cx="0" cy="540015"/>
          </a:xfrm>
          <a:prstGeom prst="line">
            <a:avLst/>
          </a:prstGeom>
          <a:ln w="6350" cmpd="sng">
            <a:solidFill>
              <a:schemeClr val="accent1"/>
            </a:solidFill>
            <a:prstDash val="solid"/>
            <a:headEnd type="none" w="sm" len="sm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609" name="TextBox 18"/>
          <p:cNvSpPr txBox="1">
            <a:spLocks noChangeArrowheads="1"/>
          </p:cNvSpPr>
          <p:nvPr/>
        </p:nvSpPr>
        <p:spPr bwMode="auto">
          <a:xfrm>
            <a:off x="960765" y="1799294"/>
            <a:ext cx="321765" cy="239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585" tIns="65293" rIns="130585" bIns="65293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700" dirty="0">
                <a:latin typeface="Arial" pitchFamily="34" charset="0"/>
                <a:cs typeface="Arial" pitchFamily="34" charset="0"/>
              </a:rPr>
              <a:t>h</a:t>
            </a:r>
          </a:p>
        </p:txBody>
      </p:sp>
      <p:sp>
        <p:nvSpPr>
          <p:cNvPr id="31" name="TextBox 18"/>
          <p:cNvSpPr txBox="1">
            <a:spLocks noChangeArrowheads="1"/>
          </p:cNvSpPr>
          <p:nvPr/>
        </p:nvSpPr>
        <p:spPr bwMode="auto">
          <a:xfrm>
            <a:off x="306087" y="2436530"/>
            <a:ext cx="235679" cy="19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l-GR" sz="700" dirty="0" smtClean="0">
                <a:latin typeface="Arial" pitchFamily="34" charset="0"/>
                <a:cs typeface="Arial" pitchFamily="34" charset="0"/>
              </a:rPr>
              <a:t>ρ</a:t>
            </a:r>
            <a:r>
              <a:rPr lang="el-GR" sz="700" baseline="-25000" dirty="0" smtClean="0">
                <a:latin typeface="Arial" pitchFamily="34" charset="0"/>
                <a:cs typeface="Arial" pitchFamily="34" charset="0"/>
              </a:rPr>
              <a:t>υγρ</a:t>
            </a:r>
            <a:endParaRPr lang="en-US" sz="700" baseline="-250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800546" y="1164055"/>
                <a:ext cx="2339453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0" dirty="0" smtClean="0">
                    <a:latin typeface="+mj-lt"/>
                  </a:rPr>
                  <a:t>p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800" i="0" baseline="-25000">
                        <a:latin typeface="+mj-lt"/>
                      </a:rPr>
                      <m:t>hydrostatic</m:t>
                    </m:r>
                    <m:r>
                      <m:rPr>
                        <m:nor/>
                      </m:rPr>
                      <a:rPr lang="en-US" sz="800" i="0">
                        <a:latin typeface="+mj-lt"/>
                      </a:rPr>
                      <m:t> </m:t>
                    </m:r>
                    <m:r>
                      <m:rPr>
                        <m:nor/>
                      </m:rPr>
                      <a:rPr lang="en-US" sz="800" b="0" i="0" smtClean="0">
                        <a:latin typeface="+mj-lt"/>
                      </a:rPr>
                      <m:t> =  </m:t>
                    </m:r>
                    <m:r>
                      <m:rPr>
                        <m:nor/>
                      </m:rPr>
                      <a:rPr lang="en-US" sz="800" dirty="0">
                        <a:latin typeface="+mj-lt"/>
                      </a:rPr>
                      <m:t>p</m:t>
                    </m:r>
                    <m:r>
                      <m:rPr>
                        <m:nor/>
                      </m:rPr>
                      <a:rPr lang="en-US" sz="800" b="0" i="0" baseline="-25000" smtClean="0">
                        <a:latin typeface="+mj-lt"/>
                      </a:rPr>
                      <m:t>atm</m:t>
                    </m:r>
                    <m:r>
                      <m:rPr>
                        <m:nor/>
                      </m:rPr>
                      <a:rPr lang="en-US" sz="800" b="0" i="0" smtClean="0">
                        <a:latin typeface="+mj-lt"/>
                      </a:rPr>
                      <m:t>  +  </m:t>
                    </m:r>
                    <m:r>
                      <m:rPr>
                        <m:nor/>
                      </m:rPr>
                      <a:rPr lang="el-GR" sz="800" b="0" i="0" smtClean="0">
                        <a:latin typeface="+mj-lt"/>
                      </a:rPr>
                      <m:t>ρ</m:t>
                    </m:r>
                    <m:r>
                      <m:rPr>
                        <m:nor/>
                      </m:rPr>
                      <a:rPr lang="en-US" sz="800" b="0" i="0" baseline="-25000" smtClean="0">
                        <a:latin typeface="+mj-lt"/>
                      </a:rPr>
                      <m:t>fluid</m:t>
                    </m:r>
                    <m:r>
                      <m:rPr>
                        <m:nor/>
                      </m:rPr>
                      <a:rPr lang="en-US" sz="800" b="0" i="0" smtClean="0">
                        <a:latin typeface="+mj-lt"/>
                      </a:rPr>
                      <m:t> </m:t>
                    </m:r>
                    <m:r>
                      <m:rPr>
                        <m:nor/>
                      </m:rPr>
                      <a:rPr lang="el-GR" sz="800" b="0" i="0" smtClean="0">
                        <a:latin typeface="+mj-lt"/>
                        <a:ea typeface="Cambria Math"/>
                      </a:rPr>
                      <m:t>∙</m:t>
                    </m:r>
                    <m:r>
                      <m:rPr>
                        <m:nor/>
                      </m:rPr>
                      <a:rPr lang="en-US" sz="800" b="0" i="0" smtClean="0">
                        <a:latin typeface="+mj-lt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800" b="0" i="0" smtClean="0">
                        <a:latin typeface="+mj-lt"/>
                        <a:ea typeface="Cambria Math"/>
                      </a:rPr>
                      <m:t>g</m:t>
                    </m:r>
                    <m:r>
                      <m:rPr>
                        <m:nor/>
                      </m:rPr>
                      <a:rPr lang="en-US" sz="800" b="0" i="0" smtClean="0">
                        <a:latin typeface="+mj-lt"/>
                        <a:ea typeface="Cambria Math"/>
                      </a:rPr>
                      <m:t> ∙</m:t>
                    </m:r>
                    <m:r>
                      <m:rPr>
                        <m:nor/>
                      </m:rPr>
                      <a:rPr lang="en-US" sz="800" b="0" i="0" smtClean="0">
                        <a:latin typeface="+mj-lt"/>
                        <a:ea typeface="Cambria Math"/>
                      </a:rPr>
                      <m:t>h</m:t>
                    </m:r>
                    <m:r>
                      <m:rPr>
                        <m:nor/>
                      </m:rPr>
                      <a:rPr lang="el-GR" sz="800" b="0" i="0" smtClean="0">
                        <a:latin typeface="+mj-lt"/>
                        <a:ea typeface="Cambria Math"/>
                      </a:rPr>
                      <m:t>   </m:t>
                    </m:r>
                    <m:r>
                      <a:rPr lang="el-GR" sz="8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l-GR" sz="8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≈</m:t>
                    </m:r>
                    <m:r>
                      <m:rPr>
                        <m:nor/>
                      </m:rPr>
                      <a:rPr lang="el-GR" sz="800" b="0" i="0" smtClean="0">
                        <a:solidFill>
                          <a:schemeClr val="bg1"/>
                        </a:solidFill>
                        <a:latin typeface="+mj-lt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l-GR" sz="800">
                        <a:solidFill>
                          <a:schemeClr val="bg1"/>
                        </a:solidFill>
                        <a:latin typeface="+mj-lt"/>
                      </a:rPr>
                      <m:t>ρ</m:t>
                    </m:r>
                    <m:r>
                      <m:rPr>
                        <m:nor/>
                      </m:rPr>
                      <a:rPr lang="en-US" sz="800" baseline="-25000">
                        <a:solidFill>
                          <a:schemeClr val="bg1"/>
                        </a:solidFill>
                        <a:latin typeface="+mj-lt"/>
                      </a:rPr>
                      <m:t>fluid</m:t>
                    </m:r>
                    <m:r>
                      <m:rPr>
                        <m:nor/>
                      </m:rPr>
                      <a:rPr lang="en-US" sz="800">
                        <a:solidFill>
                          <a:schemeClr val="bg1"/>
                        </a:solidFill>
                        <a:latin typeface="+mj-lt"/>
                      </a:rPr>
                      <m:t> </m:t>
                    </m:r>
                    <m:r>
                      <m:rPr>
                        <m:nor/>
                      </m:rPr>
                      <a:rPr lang="el-GR" sz="800">
                        <a:solidFill>
                          <a:schemeClr val="bg1"/>
                        </a:solidFill>
                        <a:latin typeface="+mj-lt"/>
                        <a:ea typeface="Cambria Math"/>
                      </a:rPr>
                      <m:t>∙</m:t>
                    </m:r>
                    <m:r>
                      <m:rPr>
                        <m:nor/>
                      </m:rPr>
                      <a:rPr lang="en-US" sz="800">
                        <a:solidFill>
                          <a:schemeClr val="bg1"/>
                        </a:solidFill>
                        <a:latin typeface="+mj-lt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800">
                        <a:solidFill>
                          <a:schemeClr val="bg1"/>
                        </a:solidFill>
                        <a:latin typeface="+mj-lt"/>
                        <a:ea typeface="Cambria Math"/>
                      </a:rPr>
                      <m:t>g</m:t>
                    </m:r>
                    <m:r>
                      <m:rPr>
                        <m:nor/>
                      </m:rPr>
                      <a:rPr lang="en-US" sz="800">
                        <a:solidFill>
                          <a:schemeClr val="bg1"/>
                        </a:solidFill>
                        <a:latin typeface="+mj-lt"/>
                        <a:ea typeface="Cambria Math"/>
                      </a:rPr>
                      <m:t> ∙</m:t>
                    </m:r>
                    <m:r>
                      <m:rPr>
                        <m:nor/>
                      </m:rPr>
                      <a:rPr lang="en-US" sz="800">
                        <a:solidFill>
                          <a:schemeClr val="bg1"/>
                        </a:solidFill>
                        <a:latin typeface="+mj-lt"/>
                        <a:ea typeface="Cambria Math"/>
                      </a:rPr>
                      <m:t>h</m:t>
                    </m:r>
                  </m:oMath>
                </a14:m>
                <a:endParaRPr lang="el-GR" sz="8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546" y="1164055"/>
                <a:ext cx="2339453" cy="215444"/>
              </a:xfrm>
              <a:prstGeom prst="rect">
                <a:avLst/>
              </a:prstGeom>
              <a:blipFill rotWithShape="1">
                <a:blip r:embed="rId2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766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3"/>
          <p:cNvSpPr/>
          <p:nvPr/>
        </p:nvSpPr>
        <p:spPr>
          <a:xfrm>
            <a:off x="278714" y="1665423"/>
            <a:ext cx="1128445" cy="952967"/>
          </a:xfrm>
          <a:prstGeom prst="rect">
            <a:avLst/>
          </a:prstGeom>
          <a:solidFill>
            <a:srgbClr val="B7DD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585" tIns="65293" rIns="130585" bIns="65293" anchor="ctr"/>
          <a:lstStyle/>
          <a:p>
            <a:pPr algn="ctr" defTabSz="215342">
              <a:defRPr/>
            </a:pPr>
            <a:endParaRPr lang="en-US"/>
          </a:p>
        </p:txBody>
      </p:sp>
      <p:cxnSp>
        <p:nvCxnSpPr>
          <p:cNvPr id="18" name="Straight Connector 4"/>
          <p:cNvCxnSpPr/>
          <p:nvPr/>
        </p:nvCxnSpPr>
        <p:spPr>
          <a:xfrm>
            <a:off x="278713" y="1517941"/>
            <a:ext cx="0" cy="1107257"/>
          </a:xfrm>
          <a:prstGeom prst="line">
            <a:avLst/>
          </a:prstGeom>
          <a:ln w="1587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5"/>
          <p:cNvCxnSpPr/>
          <p:nvPr/>
        </p:nvCxnSpPr>
        <p:spPr>
          <a:xfrm>
            <a:off x="1402626" y="1517942"/>
            <a:ext cx="0" cy="1108800"/>
          </a:xfrm>
          <a:prstGeom prst="line">
            <a:avLst/>
          </a:prstGeom>
          <a:ln w="1587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6"/>
          <p:cNvCxnSpPr/>
          <p:nvPr/>
        </p:nvCxnSpPr>
        <p:spPr>
          <a:xfrm flipH="1">
            <a:off x="269650" y="2620800"/>
            <a:ext cx="1128445" cy="0"/>
          </a:xfrm>
          <a:prstGeom prst="line">
            <a:avLst/>
          </a:prstGeom>
          <a:ln w="1587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val 11"/>
          <p:cNvSpPr/>
          <p:nvPr/>
        </p:nvSpPr>
        <p:spPr>
          <a:xfrm>
            <a:off x="752297" y="2175942"/>
            <a:ext cx="52118" cy="5218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585" tIns="65293" rIns="130585" bIns="65293"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4" name="Ομάδα 23"/>
          <p:cNvGrpSpPr/>
          <p:nvPr/>
        </p:nvGrpSpPr>
        <p:grpSpPr>
          <a:xfrm>
            <a:off x="255600" y="1536862"/>
            <a:ext cx="254103" cy="338187"/>
            <a:chOff x="255600" y="1536862"/>
            <a:chExt cx="254103" cy="338187"/>
          </a:xfrm>
        </p:grpSpPr>
        <p:cxnSp>
          <p:nvCxnSpPr>
            <p:cNvPr id="26" name="Straight Connector 19"/>
            <p:cNvCxnSpPr/>
            <p:nvPr/>
          </p:nvCxnSpPr>
          <p:spPr>
            <a:xfrm flipH="1">
              <a:off x="288379" y="1665423"/>
              <a:ext cx="206201" cy="0"/>
            </a:xfrm>
            <a:prstGeom prst="line">
              <a:avLst/>
            </a:prstGeom>
            <a:ln w="9525" cmpd="sng">
              <a:solidFill>
                <a:schemeClr val="accent1"/>
              </a:solidFill>
              <a:prstDash val="solid"/>
              <a:headEnd type="triangle" w="sm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4"/>
            <p:cNvSpPr/>
            <p:nvPr/>
          </p:nvSpPr>
          <p:spPr>
            <a:xfrm>
              <a:off x="255600" y="1640466"/>
              <a:ext cx="52116" cy="49917"/>
            </a:xfrm>
            <a:prstGeom prst="ellipse">
              <a:avLst/>
            </a:prstGeom>
            <a:solidFill>
              <a:schemeClr val="accent1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30585" tIns="65293" rIns="130585" bIns="65293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TextBox 25"/>
            <p:cNvSpPr txBox="1">
              <a:spLocks noChangeArrowheads="1"/>
            </p:cNvSpPr>
            <p:nvPr/>
          </p:nvSpPr>
          <p:spPr bwMode="auto">
            <a:xfrm>
              <a:off x="423927" y="1536862"/>
              <a:ext cx="85776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noAutofit/>
            </a:bodyPr>
            <a:lstStyle>
              <a:lvl1pPr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dirty="0" smtClean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x</a:t>
              </a:r>
              <a:endParaRPr lang="en-US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TextBox 26"/>
            <p:cNvSpPr txBox="1">
              <a:spLocks noChangeArrowheads="1"/>
            </p:cNvSpPr>
            <p:nvPr/>
          </p:nvSpPr>
          <p:spPr bwMode="auto">
            <a:xfrm>
              <a:off x="307716" y="1782716"/>
              <a:ext cx="98185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>
              <a:lvl1pPr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149225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z</a:t>
              </a:r>
            </a:p>
          </p:txBody>
        </p:sp>
        <p:cxnSp>
          <p:nvCxnSpPr>
            <p:cNvPr id="30" name="Straight Connector 19"/>
            <p:cNvCxnSpPr/>
            <p:nvPr/>
          </p:nvCxnSpPr>
          <p:spPr>
            <a:xfrm rot="5400000" flipH="1">
              <a:off x="176400" y="1768524"/>
              <a:ext cx="206201" cy="0"/>
            </a:xfrm>
            <a:prstGeom prst="line">
              <a:avLst/>
            </a:prstGeom>
            <a:ln w="9525" cmpd="sng">
              <a:solidFill>
                <a:schemeClr val="accent1"/>
              </a:solidFill>
              <a:prstDash val="solid"/>
              <a:headEnd type="triangle" w="sm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Arial" pitchFamily="34" charset="0"/>
              </a:rPr>
              <a:t>Η πίεση από κάθε υγρό σε ένα τυχαίο σημείο του    </a:t>
            </a:r>
            <a:br>
              <a:rPr lang="el-GR" dirty="0" smtClean="0">
                <a:latin typeface="Arial" pitchFamily="34" charset="0"/>
              </a:rPr>
            </a:br>
            <a:r>
              <a:rPr lang="el-GR" dirty="0" smtClean="0">
                <a:latin typeface="Arial" pitchFamily="34" charset="0"/>
              </a:rPr>
              <a:t>εξαρτάται από το βάθος και από το υγρό.</a:t>
            </a:r>
            <a:endParaRPr lang="en-US" dirty="0" smtClean="0">
              <a:latin typeface="Arial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804415" y="2203170"/>
            <a:ext cx="346690" cy="0"/>
          </a:xfrm>
          <a:prstGeom prst="line">
            <a:avLst/>
          </a:prstGeom>
          <a:ln w="6350" cmpd="sng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019679" y="1665424"/>
            <a:ext cx="0" cy="540015"/>
          </a:xfrm>
          <a:prstGeom prst="line">
            <a:avLst/>
          </a:prstGeom>
          <a:ln w="6350" cmpd="sng">
            <a:solidFill>
              <a:schemeClr val="tx1"/>
            </a:solidFill>
            <a:prstDash val="solid"/>
            <a:headEnd type="none" w="sm" len="sm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609" name="TextBox 18"/>
          <p:cNvSpPr txBox="1">
            <a:spLocks noChangeArrowheads="1"/>
          </p:cNvSpPr>
          <p:nvPr/>
        </p:nvSpPr>
        <p:spPr bwMode="auto">
          <a:xfrm>
            <a:off x="960765" y="1799294"/>
            <a:ext cx="321765" cy="239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585" tIns="65293" rIns="130585" bIns="65293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700" dirty="0">
                <a:latin typeface="Arial" pitchFamily="34" charset="0"/>
                <a:cs typeface="Arial" pitchFamily="34" charset="0"/>
              </a:rPr>
              <a:t>h</a:t>
            </a:r>
          </a:p>
        </p:txBody>
      </p:sp>
      <p:sp>
        <p:nvSpPr>
          <p:cNvPr id="31" name="TextBox 18"/>
          <p:cNvSpPr txBox="1">
            <a:spLocks noChangeArrowheads="1"/>
          </p:cNvSpPr>
          <p:nvPr/>
        </p:nvSpPr>
        <p:spPr bwMode="auto">
          <a:xfrm>
            <a:off x="306087" y="2436530"/>
            <a:ext cx="235679" cy="19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l-GR" sz="7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ρ</a:t>
            </a:r>
            <a:r>
              <a:rPr lang="el-GR" sz="700" baseline="-25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υγρ</a:t>
            </a:r>
            <a:endParaRPr lang="en-US" sz="700" baseline="-250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800546" y="1164055"/>
                <a:ext cx="2339453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+mj-lt"/>
                  </a:rPr>
                  <a:t>p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800" i="0" baseline="-2500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hydrostatic</m:t>
                    </m:r>
                    <m:r>
                      <m:rPr>
                        <m:nor/>
                      </m:rPr>
                      <a:rPr lang="en-US" sz="800" i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 </m:t>
                    </m:r>
                    <m:r>
                      <m:rPr>
                        <m:nor/>
                      </m:rPr>
                      <a:rPr lang="en-US" sz="800" b="0" i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 =  </m:t>
                    </m:r>
                    <m:r>
                      <m:rPr>
                        <m:nor/>
                      </m:rPr>
                      <a:rPr lang="en-US" sz="80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p</m:t>
                    </m:r>
                    <m:r>
                      <m:rPr>
                        <m:nor/>
                      </m:rPr>
                      <a:rPr lang="en-US" sz="800" b="0" i="0" baseline="-2500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atm</m:t>
                    </m:r>
                    <m:r>
                      <m:rPr>
                        <m:nor/>
                      </m:rPr>
                      <a:rPr lang="en-US" sz="800" b="0" i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  +  </m:t>
                    </m:r>
                    <m:r>
                      <m:rPr>
                        <m:nor/>
                      </m:rPr>
                      <a:rPr lang="el-GR" sz="800" b="0" i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ρ</m:t>
                    </m:r>
                    <m:r>
                      <m:rPr>
                        <m:nor/>
                      </m:rPr>
                      <a:rPr lang="en-US" sz="800" b="0" i="0" baseline="-2500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fluid</m:t>
                    </m:r>
                    <m:r>
                      <m:rPr>
                        <m:nor/>
                      </m:rPr>
                      <a:rPr lang="en-US" sz="800" b="0" i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</a:rPr>
                      <m:t> </m:t>
                    </m:r>
                    <m:r>
                      <m:rPr>
                        <m:nor/>
                      </m:rPr>
                      <a:rPr lang="el-GR" sz="800" b="0" i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∙</m:t>
                    </m:r>
                    <m:r>
                      <m:rPr>
                        <m:nor/>
                      </m:rPr>
                      <a:rPr lang="en-US" sz="800" b="0" i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800" b="0" i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g</m:t>
                    </m:r>
                    <m:r>
                      <m:rPr>
                        <m:nor/>
                      </m:rPr>
                      <a:rPr lang="en-US" sz="800" b="0" i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 ∙ </m:t>
                    </m:r>
                    <m:r>
                      <m:rPr>
                        <m:nor/>
                      </m:rPr>
                      <a:rPr lang="en-US" sz="800" b="0" i="0" smtClean="0">
                        <a:solidFill>
                          <a:schemeClr val="tx1"/>
                        </a:solidFill>
                        <a:latin typeface="+mj-lt"/>
                        <a:ea typeface="Cambria Math"/>
                      </a:rPr>
                      <m:t>h</m:t>
                    </m:r>
                    <m:r>
                      <m:rPr>
                        <m:nor/>
                      </m:rPr>
                      <a:rPr lang="el-GR" sz="800" b="0" i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mbria Math"/>
                      </a:rPr>
                      <m:t>   </m:t>
                    </m:r>
                    <m:r>
                      <a:rPr lang="el-GR" sz="8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l-GR" sz="8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≈</m:t>
                    </m:r>
                    <m:r>
                      <m:rPr>
                        <m:nor/>
                      </m:rPr>
                      <a:rPr lang="el-GR" sz="800" b="0" i="0" smtClean="0">
                        <a:solidFill>
                          <a:schemeClr val="bg1"/>
                        </a:solidFill>
                        <a:latin typeface="+mj-lt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l-GR" sz="800">
                        <a:solidFill>
                          <a:schemeClr val="bg1"/>
                        </a:solidFill>
                        <a:latin typeface="+mj-lt"/>
                      </a:rPr>
                      <m:t>ρ</m:t>
                    </m:r>
                    <m:r>
                      <m:rPr>
                        <m:nor/>
                      </m:rPr>
                      <a:rPr lang="en-US" sz="800" baseline="-25000">
                        <a:solidFill>
                          <a:schemeClr val="bg1"/>
                        </a:solidFill>
                        <a:latin typeface="+mj-lt"/>
                      </a:rPr>
                      <m:t>fluid</m:t>
                    </m:r>
                    <m:r>
                      <m:rPr>
                        <m:nor/>
                      </m:rPr>
                      <a:rPr lang="en-US" sz="800">
                        <a:solidFill>
                          <a:schemeClr val="bg1"/>
                        </a:solidFill>
                        <a:latin typeface="+mj-lt"/>
                      </a:rPr>
                      <m:t> </m:t>
                    </m:r>
                    <m:r>
                      <m:rPr>
                        <m:nor/>
                      </m:rPr>
                      <a:rPr lang="el-GR" sz="800">
                        <a:solidFill>
                          <a:schemeClr val="bg1"/>
                        </a:solidFill>
                        <a:latin typeface="+mj-lt"/>
                        <a:ea typeface="Cambria Math"/>
                      </a:rPr>
                      <m:t>∙</m:t>
                    </m:r>
                    <m:r>
                      <m:rPr>
                        <m:nor/>
                      </m:rPr>
                      <a:rPr lang="en-US" sz="800">
                        <a:solidFill>
                          <a:schemeClr val="bg1"/>
                        </a:solidFill>
                        <a:latin typeface="+mj-lt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800">
                        <a:solidFill>
                          <a:schemeClr val="bg1"/>
                        </a:solidFill>
                        <a:latin typeface="+mj-lt"/>
                        <a:ea typeface="Cambria Math"/>
                      </a:rPr>
                      <m:t>g</m:t>
                    </m:r>
                    <m:r>
                      <m:rPr>
                        <m:nor/>
                      </m:rPr>
                      <a:rPr lang="en-US" sz="800">
                        <a:solidFill>
                          <a:schemeClr val="bg1"/>
                        </a:solidFill>
                        <a:latin typeface="+mj-lt"/>
                        <a:ea typeface="Cambria Math"/>
                      </a:rPr>
                      <m:t> ∙</m:t>
                    </m:r>
                    <m:r>
                      <m:rPr>
                        <m:nor/>
                      </m:rPr>
                      <a:rPr lang="en-US" sz="800">
                        <a:solidFill>
                          <a:schemeClr val="bg1"/>
                        </a:solidFill>
                        <a:latin typeface="+mj-lt"/>
                        <a:ea typeface="Cambria Math"/>
                      </a:rPr>
                      <m:t>h</m:t>
                    </m:r>
                  </m:oMath>
                </a14:m>
                <a:endParaRPr lang="el-GR" sz="8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546" y="1164055"/>
                <a:ext cx="2339453" cy="215444"/>
              </a:xfrm>
              <a:prstGeom prst="rect">
                <a:avLst/>
              </a:prstGeom>
              <a:blipFill rotWithShape="1">
                <a:blip r:embed="rId2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18"/>
          <p:cNvSpPr txBox="1">
            <a:spLocks noChangeArrowheads="1"/>
          </p:cNvSpPr>
          <p:nvPr/>
        </p:nvSpPr>
        <p:spPr bwMode="auto">
          <a:xfrm>
            <a:off x="3162561" y="1640466"/>
            <a:ext cx="1045436" cy="348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49225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l-GR" sz="700" dirty="0">
                <a:latin typeface="Arial" pitchFamily="34" charset="0"/>
                <a:cs typeface="Arial" pitchFamily="34" charset="0"/>
              </a:rPr>
              <a:t>α</a:t>
            </a:r>
            <a:r>
              <a:rPr lang="el-GR" sz="700" dirty="0" smtClean="0">
                <a:latin typeface="Arial" pitchFamily="34" charset="0"/>
                <a:cs typeface="Arial" pitchFamily="34" charset="0"/>
              </a:rPr>
              <a:t>πόσταση από την </a:t>
            </a:r>
            <a:r>
              <a:rPr lang="el-GR" sz="700" dirty="0" err="1" smtClean="0">
                <a:latin typeface="Arial" pitchFamily="34" charset="0"/>
                <a:cs typeface="Arial" pitchFamily="34" charset="0"/>
              </a:rPr>
              <a:t>ελεύ</a:t>
            </a:r>
            <a:r>
              <a:rPr lang="el-GR" sz="7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l-GR" sz="700" dirty="0" err="1" smtClean="0">
                <a:latin typeface="Arial" pitchFamily="34" charset="0"/>
                <a:cs typeface="Arial" pitchFamily="34" charset="0"/>
              </a:rPr>
              <a:t>θερη</a:t>
            </a:r>
            <a:r>
              <a:rPr lang="el-GR" sz="700" dirty="0" smtClean="0">
                <a:latin typeface="Arial" pitchFamily="34" charset="0"/>
                <a:cs typeface="Arial" pitchFamily="34" charset="0"/>
              </a:rPr>
              <a:t> επιφάνεια του υγρού</a:t>
            </a:r>
            <a:endParaRPr lang="en-US" sz="700" baseline="-25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Ευθεία γραμμή σύνδεσης 24"/>
          <p:cNvCxnSpPr/>
          <p:nvPr/>
        </p:nvCxnSpPr>
        <p:spPr>
          <a:xfrm>
            <a:off x="3235186" y="1422000"/>
            <a:ext cx="0" cy="243423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129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Πρότυπο_2">
  <a:themeElements>
    <a:clrScheme name="Γωνίες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Κλασικό Office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4787</TotalTime>
  <Words>1991</Words>
  <Application>Microsoft Office PowerPoint</Application>
  <PresentationFormat>Προσαρμογή</PresentationFormat>
  <Paragraphs>627</Paragraphs>
  <Slides>61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61</vt:i4>
      </vt:variant>
    </vt:vector>
  </HeadingPairs>
  <TitlesOfParts>
    <vt:vector size="62" baseType="lpstr">
      <vt:lpstr>Πρότυπο_2</vt:lpstr>
      <vt:lpstr>Γιατί τα πλοία επιπλέουν; Από τον Νεύτωνα στον Αρχιμήδη</vt:lpstr>
      <vt:lpstr>Γιατί τα πλοία επιπλέουν; Από τον Νεύτωνα στον Αρχιμήδη.</vt:lpstr>
      <vt:lpstr>Γιατί τα πλοία επιπλέουν; Από τον Νεύτωνα στον Αρχιμήδη.</vt:lpstr>
      <vt:lpstr>Οι δυνάμεις που ασκούνται σε σώμα βυθισμένο στη θάλασσα:</vt:lpstr>
      <vt:lpstr>Οι δυνάμεις που ασκούνται σε σώμα βυθισμένο στη θάλασσα:</vt:lpstr>
      <vt:lpstr>Η πίεση από κάθε υγρό σε ένα τυχαίο σημείο του      εξαρτάται από το βάθος και από το υγρό.</vt:lpstr>
      <vt:lpstr>Η πίεση από κάθε υγρό σε ένα τυχαίο σημείο του      εξαρτάται από το βάθος και από το υγρό.</vt:lpstr>
      <vt:lpstr>Η πίεση από κάθε υγρό σε ένα τυχαίο σημείο του     εξαρτάται από το βάθος και από το υγρό.</vt:lpstr>
      <vt:lpstr>Η πίεση από κάθε υγρό σε ένα τυχαίο σημείο του     εξαρτάται από το βάθος και από το υγρό.</vt:lpstr>
      <vt:lpstr>Η πίεση από κάθε υγρό σε ένα τυχαίο σημείο του     εξαρτάται από το βάθος και από το υγρό.</vt:lpstr>
      <vt:lpstr>Η πίεση από κάθε υγρό σε ένα τυχαίο σημείο του     εξαρτάται από το βάθος και από το υγρό.</vt:lpstr>
      <vt:lpstr>Η πίεση από κάθε υγρό σε ένα τυχαίο σημείο του     εξαρτάται από το βάθος και από το υγρό.</vt:lpstr>
      <vt:lpstr>Η πίεση από κάθε υγρό σε ένα τυχαίο σημείο του     εξαρτάται από το βάθος και από το υγρό.</vt:lpstr>
      <vt:lpstr>Η πίεση από κάθε υγρό σε ένα τυχαίο σημείο του     εξαρτάται από το βάθος και από το υγρό.</vt:lpstr>
      <vt:lpstr>Η πίεση από κάθε υγρό σε ένα τυχαίο σημείο του     εξαρτάται από το βάθος και από το υγρό.</vt:lpstr>
      <vt:lpstr>Η πίεση από κάθε υγρό σε ένα τυχαίο σημείο του     εξαρτάται από το βάθος και από το υγρό.</vt:lpstr>
      <vt:lpstr>Η πίεση από κάθε υγρό σε ένα τυχαίο σημείο του     εξαρτάται από το βάθος και από το υγρό.</vt:lpstr>
      <vt:lpstr>Πώς υπολογίζεται η άντωση που δέχεται  ένα σώμα που είναι βυθισμένο σε υγρό;</vt:lpstr>
      <vt:lpstr>Πώς υπολογίζεται η άντωση που δέχεται  ένα σώμα που είναι βυθισμένο σε υγρό;</vt:lpstr>
      <vt:lpstr>Πώς υπολογίζεται η άντωση που δέχεται  ένα σώμα που είναι βυθισμένο σε υγρό;</vt:lpstr>
      <vt:lpstr>Πώς υπολογίζεται η άντωση που δέχεται  ένα σώμα που είναι βυθισμένο σε υγρό;</vt:lpstr>
      <vt:lpstr>Πώς υπολογίζεται η άντωση που δέχεται  ένα σώμα που είναι βυθισμένο σε υγρό;</vt:lpstr>
      <vt:lpstr>Πώς υπολογίζεται η άντωση που δέχεται  ένα σώμα που είναι βυθισμένο σε υγρό;</vt:lpstr>
      <vt:lpstr>Πώς υπολογίζεται η άντωση που δέχεται  ένα σώμα που είναι βυθισμένο σε υγρό;</vt:lpstr>
      <vt:lpstr>Πώς υπολογίζεται η άντωση που δέχεται  ένα σώμα που είναι βυθισμένο σε υγρό;</vt:lpstr>
      <vt:lpstr>Πώς υπολογίζεται η άντωση που δέχεται  ένα σώμα που είναι βυθισμένο σε υγρό;</vt:lpstr>
      <vt:lpstr>Πώς υπολογίζεται η άντωση που δέχεται  ένα σώμα που είναι βυθισμένο σε υγρό;</vt:lpstr>
      <vt:lpstr>Πώς υπολογίζεται η άντωση που δέχεται  ένα σώμα που είναι βυθισμένο σε υγρό;</vt:lpstr>
      <vt:lpstr>Πώς υπολογίζεται η άντωση που δέχεται  ένα σώμα που είναι βυθισμένο σε υγρό;</vt:lpstr>
      <vt:lpstr>Πώς υπολογίζεται η άντωση που δέχεται  ένα σώμα που είναι βυθισμένο σε υγρό;</vt:lpstr>
      <vt:lpstr>Πώς υπολογίζεται η άντωση που δέχεται  ένα σώμα που είναι βυθισμένο σε υγρό;</vt:lpstr>
      <vt:lpstr>Η άντωση είναι η συνισταμένη δύναμη που ασκείται  σε ένα σώμα από το περιβάλλον υγρό </vt:lpstr>
      <vt:lpstr>Η άντωση στην περίπτωση  ενός πλοίου στη θάλασσα:</vt:lpstr>
      <vt:lpstr>Η άντωση στην περίπτωση  ενός πλοίου στη θάλασσα:</vt:lpstr>
      <vt:lpstr>Η άντωση στην περίπτωση  ενός πλοίου στη θάλασσα:</vt:lpstr>
      <vt:lpstr>Η άντωση στην περίπτωση  ενός πλοίου στη θάλασσα:</vt:lpstr>
      <vt:lpstr>Η άντωση στην περίπτωση  ενός πλοίου στη θάλασσα:</vt:lpstr>
      <vt:lpstr>Η άντωση στην περίπτωση  ενός πλοίου στη θάλασσα:</vt:lpstr>
      <vt:lpstr>Η άντωση στην περίπτωση  ενός πλοίου στη θάλασσα:</vt:lpstr>
      <vt:lpstr>Η άντωση στην περίπτωση  ενός πλοίου στη θάλασσα:</vt:lpstr>
      <vt:lpstr>Η άντωση στην περίπτωση  ενός πλοίου στη θάλασσα:</vt:lpstr>
      <vt:lpstr>Οι δυνάμεις που ασκούνται σε σώμα βυθισμένο στη θάλασσα:</vt:lpstr>
      <vt:lpstr>Αποδεικνύεται ότι το κέντρο άντωσης είναι  το γεωμετρικό κέντρο του βυθισμένου όγκου !</vt:lpstr>
      <vt:lpstr>Αποδεικνύεται ότι το κέντρο άντωσης είναι  το γεωμετρικό κέντρο του βυθισμένου όγκου !</vt:lpstr>
      <vt:lpstr>Αποδεικνύεται ότι το κέντρο άντωσης είναι  το γεωμετρικό κέντρο του βυθισμένου όγκου !</vt:lpstr>
      <vt:lpstr>Αποδεικνύεται ότι το κέντρο άντωσης είναι  το γεωμετρικό κέντρο του βυθισμένου όγκου !</vt:lpstr>
      <vt:lpstr>Αποδεικνύεται ότι το κέντρο άντωσης είναι  το γεωμετρικό κέντρο του βυθισμένου όγκου !</vt:lpstr>
      <vt:lpstr>Γιατί τα πλοία επιπλέουν; Από τον Νεύτωνα στον Αρχιμήδη.</vt:lpstr>
      <vt:lpstr>Η αρχή του Αρχιμήδη  διατυπώνεται ως εξής:</vt:lpstr>
      <vt:lpstr>H άντωση που δέχεται ένα σώμα βυθιζόμενο σε υγρό ισούται με το βάρος του υγρού που εκτοπίζεται.</vt:lpstr>
      <vt:lpstr>H άντωση που δέχεται ένα σώμα βυθιζόμενο σε υγρό ισούται με το βάρος του υγρού που εκτοπίζεται.</vt:lpstr>
      <vt:lpstr>H άντωση που δέχεται ένα σώμα βυθιζόμενο σε υγρό ισούται με το βάρος του υγρού που εκτοπίζεται.</vt:lpstr>
      <vt:lpstr>H άντωση που δέχεται ένα σώμα βυθιζόμενο σε υγρό ισούται με το βάρος του υγρού που εκτοπίζεται.</vt:lpstr>
      <vt:lpstr>H άντωση που δέχεται ένα σώμα βυθιζόμενο σε υγρό ισούται με το βάρος του υγρού που εκτοπίζεται.</vt:lpstr>
      <vt:lpstr>H άντωση που δέχεται ένα σώμα βυθιζόμενο σε υγρό ισούται με το βάρος του υγρού που εκτοπίζεται.</vt:lpstr>
      <vt:lpstr>H άντωση που δέχεται ένα σώμα βυθιζόμενο σε υγρό ισούται με το βάρος του υγρού που εκτοπίζεται.</vt:lpstr>
      <vt:lpstr>H άντωση που δέχεται ένα σώμα βυθιζόμενο σε υγρό ισούται με το βάρος του υγρού που εκτοπίζεται.</vt:lpstr>
      <vt:lpstr>H άντωση που δέχεται ένα σώμα βυθιζόμενο σε υγρό ισούται με το βάρος του υγρού που εκτοπίζεται.</vt:lpstr>
      <vt:lpstr>H άντωση που δέχεται ένα σώμα βυθιζόμενο σε υγρό ισούται με το βάρος του υγρού που εκτοπίζεται.</vt:lpstr>
      <vt:lpstr>H άντωση που δέχεται ένα σώμα βυθιζόμενο σε υγρό ισούται με το βάρος του υγρού που εκτοπίζεται.</vt:lpstr>
      <vt:lpstr>Γιατί τα πλοία επιπλέουν; Από τον Νεύτωνα στον Αρχιμήδη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Home</dc:creator>
  <cp:lastModifiedBy>geo</cp:lastModifiedBy>
  <cp:revision>47</cp:revision>
  <dcterms:created xsi:type="dcterms:W3CDTF">2013-02-15T07:54:52Z</dcterms:created>
  <dcterms:modified xsi:type="dcterms:W3CDTF">2017-02-19T16:26:05Z</dcterms:modified>
</cp:coreProperties>
</file>