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6" r:id="rId2"/>
    <p:sldId id="257" r:id="rId3"/>
    <p:sldId id="258" r:id="rId4"/>
    <p:sldId id="259" r:id="rId5"/>
    <p:sldId id="260" r:id="rId6"/>
    <p:sldId id="262" r:id="rId7"/>
    <p:sldId id="261" r:id="rId8"/>
    <p:sldId id="263" r:id="rId9"/>
    <p:sldId id="264" r:id="rId10"/>
    <p:sldId id="265" r:id="rId11"/>
    <p:sldId id="266" r:id="rId12"/>
    <p:sldId id="268" r:id="rId13"/>
    <p:sldId id="269" r:id="rId14"/>
    <p:sldId id="270" r:id="rId15"/>
    <p:sldId id="275" r:id="rId16"/>
    <p:sldId id="267" r:id="rId17"/>
    <p:sldId id="276" r:id="rId18"/>
    <p:sldId id="271" r:id="rId19"/>
    <p:sldId id="277" r:id="rId20"/>
    <p:sldId id="305" r:id="rId21"/>
    <p:sldId id="272" r:id="rId22"/>
    <p:sldId id="306" r:id="rId23"/>
    <p:sldId id="273" r:id="rId24"/>
    <p:sldId id="274" r:id="rId25"/>
    <p:sldId id="278" r:id="rId26"/>
    <p:sldId id="279" r:id="rId27"/>
    <p:sldId id="280" r:id="rId28"/>
    <p:sldId id="281" r:id="rId29"/>
    <p:sldId id="282" r:id="rId30"/>
    <p:sldId id="283" r:id="rId31"/>
    <p:sldId id="285" r:id="rId32"/>
    <p:sldId id="284" r:id="rId33"/>
    <p:sldId id="286" r:id="rId34"/>
    <p:sldId id="287" r:id="rId35"/>
    <p:sldId id="288" r:id="rId36"/>
    <p:sldId id="289" r:id="rId37"/>
    <p:sldId id="290" r:id="rId38"/>
    <p:sldId id="307" r:id="rId39"/>
    <p:sldId id="308" r:id="rId40"/>
    <p:sldId id="309" r:id="rId41"/>
    <p:sldId id="310" r:id="rId42"/>
    <p:sldId id="311" r:id="rId43"/>
    <p:sldId id="312" r:id="rId44"/>
    <p:sldId id="313" r:id="rId45"/>
    <p:sldId id="316" r:id="rId46"/>
    <p:sldId id="317" r:id="rId47"/>
    <p:sldId id="318" r:id="rId48"/>
    <p:sldId id="319" r:id="rId49"/>
    <p:sldId id="314" r:id="rId50"/>
    <p:sldId id="315"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4" r:id="rId65"/>
    <p:sldId id="333" r:id="rId66"/>
    <p:sldId id="335" r:id="rId6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EB70"/>
    <a:srgbClr val="A41E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5" d="100"/>
          <a:sy n="75" d="100"/>
        </p:scale>
        <p:origin x="-123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17E58-CBBF-4FCA-84D0-F4D5F180EA22}" type="doc">
      <dgm:prSet loTypeId="urn:microsoft.com/office/officeart/2008/layout/RadialCluster" loCatId="cycle" qsTypeId="urn:microsoft.com/office/officeart/2005/8/quickstyle/simple1" qsCatId="simple" csTypeId="urn:microsoft.com/office/officeart/2005/8/colors/accent4_1" csCatId="accent4" phldr="1"/>
      <dgm:spPr/>
      <dgm:t>
        <a:bodyPr/>
        <a:lstStyle/>
        <a:p>
          <a:endParaRPr lang="el-GR"/>
        </a:p>
      </dgm:t>
    </dgm:pt>
    <dgm:pt modelId="{6119F1CA-159F-430D-9AA6-A1F8219172E6}">
      <dgm:prSet phldrT="[Κείμενο]"/>
      <dgm:spPr/>
      <dgm:t>
        <a:bodyPr/>
        <a:lstStyle/>
        <a:p>
          <a:pPr algn="ctr"/>
          <a:r>
            <a:rPr lang="el-GR"/>
            <a:t>ΙΣΟΡΡΟΠΙΑ ΣΤΕΡΕΟΥ</a:t>
          </a:r>
        </a:p>
      </dgm:t>
    </dgm:pt>
    <dgm:pt modelId="{EA1EEE6D-2F24-40B8-AF0A-35D258BDAFC6}" type="parTrans" cxnId="{3336F5DB-B4B8-4833-B974-E2C7E2E64606}">
      <dgm:prSet/>
      <dgm:spPr/>
      <dgm:t>
        <a:bodyPr/>
        <a:lstStyle/>
        <a:p>
          <a:pPr algn="ctr"/>
          <a:endParaRPr lang="el-GR"/>
        </a:p>
      </dgm:t>
    </dgm:pt>
    <dgm:pt modelId="{60625AE1-02E9-4291-9915-79DC1ED835C9}" type="sibTrans" cxnId="{3336F5DB-B4B8-4833-B974-E2C7E2E64606}">
      <dgm:prSet/>
      <dgm:spPr/>
      <dgm:t>
        <a:bodyPr/>
        <a:lstStyle/>
        <a:p>
          <a:pPr algn="ctr"/>
          <a:endParaRPr lang="el-GR"/>
        </a:p>
      </dgm:t>
    </dgm:pt>
    <dgm:pt modelId="{EB21CC3A-10F4-4949-99B4-FABA58A651CB}">
      <dgm:prSet phldrT="[Κείμενο]"/>
      <dgm:spPr/>
      <dgm:t>
        <a:bodyPr/>
        <a:lstStyle/>
        <a:p>
          <a:pPr algn="ctr"/>
          <a:r>
            <a:rPr lang="el-GR"/>
            <a:t>ΘΕΤΙΚΗ</a:t>
          </a:r>
        </a:p>
      </dgm:t>
    </dgm:pt>
    <dgm:pt modelId="{B3E487CC-A308-4D83-9769-9AC506A1E727}" type="parTrans" cxnId="{2101225C-5D79-441C-A9FB-ABF976EC3B35}">
      <dgm:prSet/>
      <dgm:spPr/>
      <dgm:t>
        <a:bodyPr/>
        <a:lstStyle/>
        <a:p>
          <a:pPr algn="ctr"/>
          <a:endParaRPr lang="el-GR"/>
        </a:p>
      </dgm:t>
    </dgm:pt>
    <dgm:pt modelId="{33694FBD-CDAC-4E05-B11C-9577A4EA92A4}" type="sibTrans" cxnId="{2101225C-5D79-441C-A9FB-ABF976EC3B35}">
      <dgm:prSet/>
      <dgm:spPr/>
      <dgm:t>
        <a:bodyPr/>
        <a:lstStyle/>
        <a:p>
          <a:pPr algn="ctr"/>
          <a:endParaRPr lang="el-GR"/>
        </a:p>
      </dgm:t>
    </dgm:pt>
    <dgm:pt modelId="{7E714718-1944-49DD-881B-20079C0E731B}">
      <dgm:prSet phldrT="[Κείμενο]"/>
      <dgm:spPr/>
      <dgm:t>
        <a:bodyPr/>
        <a:lstStyle/>
        <a:p>
          <a:pPr algn="ctr"/>
          <a:r>
            <a:rPr lang="el-GR"/>
            <a:t>ΟΥΔΕΤΕΡΗ</a:t>
          </a:r>
        </a:p>
      </dgm:t>
    </dgm:pt>
    <dgm:pt modelId="{3576F91C-25D1-4AC8-8F60-6CBA93D21014}" type="parTrans" cxnId="{EE4F596C-C5B7-470D-BE85-EF0D695F9E3B}">
      <dgm:prSet/>
      <dgm:spPr/>
      <dgm:t>
        <a:bodyPr/>
        <a:lstStyle/>
        <a:p>
          <a:pPr algn="ctr"/>
          <a:endParaRPr lang="el-GR"/>
        </a:p>
      </dgm:t>
    </dgm:pt>
    <dgm:pt modelId="{F21A66F4-3073-46BA-A302-6B7AA6E1CE2C}" type="sibTrans" cxnId="{EE4F596C-C5B7-470D-BE85-EF0D695F9E3B}">
      <dgm:prSet/>
      <dgm:spPr/>
      <dgm:t>
        <a:bodyPr/>
        <a:lstStyle/>
        <a:p>
          <a:pPr algn="ctr"/>
          <a:endParaRPr lang="el-GR"/>
        </a:p>
      </dgm:t>
    </dgm:pt>
    <dgm:pt modelId="{86D26E48-CDB3-4277-BE3B-25A2104D4F03}">
      <dgm:prSet phldrT="[Κείμενο]"/>
      <dgm:spPr/>
      <dgm:t>
        <a:bodyPr/>
        <a:lstStyle/>
        <a:p>
          <a:pPr algn="ctr"/>
          <a:r>
            <a:rPr lang="el-GR"/>
            <a:t>ΑΡΝΗΤΙΚΗ</a:t>
          </a:r>
        </a:p>
      </dgm:t>
    </dgm:pt>
    <dgm:pt modelId="{DE5950EC-6784-4DEA-8272-A649BDAF08C9}" type="sibTrans" cxnId="{02629B51-631C-432F-9D67-4703048EC7F2}">
      <dgm:prSet/>
      <dgm:spPr/>
      <dgm:t>
        <a:bodyPr/>
        <a:lstStyle/>
        <a:p>
          <a:pPr algn="ctr"/>
          <a:endParaRPr lang="el-GR"/>
        </a:p>
      </dgm:t>
    </dgm:pt>
    <dgm:pt modelId="{212A9606-F873-40C2-A235-92D3D62D5F0E}" type="parTrans" cxnId="{02629B51-631C-432F-9D67-4703048EC7F2}">
      <dgm:prSet/>
      <dgm:spPr/>
      <dgm:t>
        <a:bodyPr/>
        <a:lstStyle/>
        <a:p>
          <a:pPr algn="ctr"/>
          <a:endParaRPr lang="el-GR"/>
        </a:p>
      </dgm:t>
    </dgm:pt>
    <dgm:pt modelId="{80EE26E4-CEF0-4ED1-9DBE-B895E14364AA}" type="pres">
      <dgm:prSet presAssocID="{42517E58-CBBF-4FCA-84D0-F4D5F180EA22}" presName="Name0" presStyleCnt="0">
        <dgm:presLayoutVars>
          <dgm:chMax val="1"/>
          <dgm:chPref val="1"/>
          <dgm:dir/>
          <dgm:animOne val="branch"/>
          <dgm:animLvl val="lvl"/>
        </dgm:presLayoutVars>
      </dgm:prSet>
      <dgm:spPr/>
      <dgm:t>
        <a:bodyPr/>
        <a:lstStyle/>
        <a:p>
          <a:endParaRPr lang="el-GR"/>
        </a:p>
      </dgm:t>
    </dgm:pt>
    <dgm:pt modelId="{E0C654A4-8A57-4B7C-9417-9501E4714057}" type="pres">
      <dgm:prSet presAssocID="{6119F1CA-159F-430D-9AA6-A1F8219172E6}" presName="singleCycle" presStyleCnt="0"/>
      <dgm:spPr/>
    </dgm:pt>
    <dgm:pt modelId="{93E5D9AF-35B9-4145-B4C7-D88F5E72A5AD}" type="pres">
      <dgm:prSet presAssocID="{6119F1CA-159F-430D-9AA6-A1F8219172E6}" presName="singleCenter" presStyleLbl="node1" presStyleIdx="0" presStyleCnt="4">
        <dgm:presLayoutVars>
          <dgm:chMax val="7"/>
          <dgm:chPref val="7"/>
        </dgm:presLayoutVars>
      </dgm:prSet>
      <dgm:spPr/>
      <dgm:t>
        <a:bodyPr/>
        <a:lstStyle/>
        <a:p>
          <a:endParaRPr lang="el-GR"/>
        </a:p>
      </dgm:t>
    </dgm:pt>
    <dgm:pt modelId="{109C94D4-82C0-4255-AF5F-076829DD46BE}" type="pres">
      <dgm:prSet presAssocID="{B3E487CC-A308-4D83-9769-9AC506A1E727}" presName="Name56" presStyleLbl="parChTrans1D2" presStyleIdx="0" presStyleCnt="3"/>
      <dgm:spPr/>
      <dgm:t>
        <a:bodyPr/>
        <a:lstStyle/>
        <a:p>
          <a:endParaRPr lang="el-GR"/>
        </a:p>
      </dgm:t>
    </dgm:pt>
    <dgm:pt modelId="{A77AEBCF-920E-4BA3-AE75-691937F1C700}" type="pres">
      <dgm:prSet presAssocID="{EB21CC3A-10F4-4949-99B4-FABA58A651CB}" presName="text0" presStyleLbl="node1" presStyleIdx="1" presStyleCnt="4" custScaleX="126086">
        <dgm:presLayoutVars>
          <dgm:bulletEnabled val="1"/>
        </dgm:presLayoutVars>
      </dgm:prSet>
      <dgm:spPr/>
      <dgm:t>
        <a:bodyPr/>
        <a:lstStyle/>
        <a:p>
          <a:endParaRPr lang="el-GR"/>
        </a:p>
      </dgm:t>
    </dgm:pt>
    <dgm:pt modelId="{E356179B-A008-46FD-A5D3-CEAF0ABB670A}" type="pres">
      <dgm:prSet presAssocID="{212A9606-F873-40C2-A235-92D3D62D5F0E}" presName="Name56" presStyleLbl="parChTrans1D2" presStyleIdx="1" presStyleCnt="3"/>
      <dgm:spPr/>
      <dgm:t>
        <a:bodyPr/>
        <a:lstStyle/>
        <a:p>
          <a:endParaRPr lang="el-GR"/>
        </a:p>
      </dgm:t>
    </dgm:pt>
    <dgm:pt modelId="{F96B8A84-9542-4467-B05A-E857ADC2455C}" type="pres">
      <dgm:prSet presAssocID="{86D26E48-CDB3-4277-BE3B-25A2104D4F03}" presName="text0" presStyleLbl="node1" presStyleIdx="2" presStyleCnt="4" custScaleX="157289">
        <dgm:presLayoutVars>
          <dgm:bulletEnabled val="1"/>
        </dgm:presLayoutVars>
      </dgm:prSet>
      <dgm:spPr/>
      <dgm:t>
        <a:bodyPr/>
        <a:lstStyle/>
        <a:p>
          <a:endParaRPr lang="el-GR"/>
        </a:p>
      </dgm:t>
    </dgm:pt>
    <dgm:pt modelId="{294C6019-2DE0-4053-9E09-C6C4EF22E253}" type="pres">
      <dgm:prSet presAssocID="{3576F91C-25D1-4AC8-8F60-6CBA93D21014}" presName="Name56" presStyleLbl="parChTrans1D2" presStyleIdx="2" presStyleCnt="3"/>
      <dgm:spPr/>
      <dgm:t>
        <a:bodyPr/>
        <a:lstStyle/>
        <a:p>
          <a:endParaRPr lang="el-GR"/>
        </a:p>
      </dgm:t>
    </dgm:pt>
    <dgm:pt modelId="{789C9866-07A6-46F8-98C1-9941A60134AB}" type="pres">
      <dgm:prSet presAssocID="{7E714718-1944-49DD-881B-20079C0E731B}" presName="text0" presStyleLbl="node1" presStyleIdx="3" presStyleCnt="4" custScaleX="147923">
        <dgm:presLayoutVars>
          <dgm:bulletEnabled val="1"/>
        </dgm:presLayoutVars>
      </dgm:prSet>
      <dgm:spPr/>
      <dgm:t>
        <a:bodyPr/>
        <a:lstStyle/>
        <a:p>
          <a:endParaRPr lang="el-GR"/>
        </a:p>
      </dgm:t>
    </dgm:pt>
  </dgm:ptLst>
  <dgm:cxnLst>
    <dgm:cxn modelId="{1760766C-636D-4C4B-BD3C-3902B08BF96E}" type="presOf" srcId="{3576F91C-25D1-4AC8-8F60-6CBA93D21014}" destId="{294C6019-2DE0-4053-9E09-C6C4EF22E253}" srcOrd="0" destOrd="0" presId="urn:microsoft.com/office/officeart/2008/layout/RadialCluster"/>
    <dgm:cxn modelId="{3336F5DB-B4B8-4833-B974-E2C7E2E64606}" srcId="{42517E58-CBBF-4FCA-84D0-F4D5F180EA22}" destId="{6119F1CA-159F-430D-9AA6-A1F8219172E6}" srcOrd="0" destOrd="0" parTransId="{EA1EEE6D-2F24-40B8-AF0A-35D258BDAFC6}" sibTransId="{60625AE1-02E9-4291-9915-79DC1ED835C9}"/>
    <dgm:cxn modelId="{00E7C229-D70A-48BA-A643-090D123C4322}" type="presOf" srcId="{7E714718-1944-49DD-881B-20079C0E731B}" destId="{789C9866-07A6-46F8-98C1-9941A60134AB}" srcOrd="0" destOrd="0" presId="urn:microsoft.com/office/officeart/2008/layout/RadialCluster"/>
    <dgm:cxn modelId="{183BB6EC-1797-4B56-892C-C34586AFCCD6}" type="presOf" srcId="{212A9606-F873-40C2-A235-92D3D62D5F0E}" destId="{E356179B-A008-46FD-A5D3-CEAF0ABB670A}" srcOrd="0" destOrd="0" presId="urn:microsoft.com/office/officeart/2008/layout/RadialCluster"/>
    <dgm:cxn modelId="{2FDE4A24-2430-41C3-B657-9DAD4F9A42ED}" type="presOf" srcId="{6119F1CA-159F-430D-9AA6-A1F8219172E6}" destId="{93E5D9AF-35B9-4145-B4C7-D88F5E72A5AD}" srcOrd="0" destOrd="0" presId="urn:microsoft.com/office/officeart/2008/layout/RadialCluster"/>
    <dgm:cxn modelId="{B868966A-9B7D-4419-ACA8-56FB96421813}" type="presOf" srcId="{B3E487CC-A308-4D83-9769-9AC506A1E727}" destId="{109C94D4-82C0-4255-AF5F-076829DD46BE}" srcOrd="0" destOrd="0" presId="urn:microsoft.com/office/officeart/2008/layout/RadialCluster"/>
    <dgm:cxn modelId="{6CD5ABAB-AF8F-4B74-B28E-C36FB4EFBDD8}" type="presOf" srcId="{EB21CC3A-10F4-4949-99B4-FABA58A651CB}" destId="{A77AEBCF-920E-4BA3-AE75-691937F1C700}" srcOrd="0" destOrd="0" presId="urn:microsoft.com/office/officeart/2008/layout/RadialCluster"/>
    <dgm:cxn modelId="{EE4F596C-C5B7-470D-BE85-EF0D695F9E3B}" srcId="{6119F1CA-159F-430D-9AA6-A1F8219172E6}" destId="{7E714718-1944-49DD-881B-20079C0E731B}" srcOrd="2" destOrd="0" parTransId="{3576F91C-25D1-4AC8-8F60-6CBA93D21014}" sibTransId="{F21A66F4-3073-46BA-A302-6B7AA6E1CE2C}"/>
    <dgm:cxn modelId="{9B764267-A367-4E14-87A6-D1384E3D1099}" type="presOf" srcId="{42517E58-CBBF-4FCA-84D0-F4D5F180EA22}" destId="{80EE26E4-CEF0-4ED1-9DBE-B895E14364AA}" srcOrd="0" destOrd="0" presId="urn:microsoft.com/office/officeart/2008/layout/RadialCluster"/>
    <dgm:cxn modelId="{3A7A9668-C785-43AE-BA39-7D2696D1CB81}" type="presOf" srcId="{86D26E48-CDB3-4277-BE3B-25A2104D4F03}" destId="{F96B8A84-9542-4467-B05A-E857ADC2455C}" srcOrd="0" destOrd="0" presId="urn:microsoft.com/office/officeart/2008/layout/RadialCluster"/>
    <dgm:cxn modelId="{02629B51-631C-432F-9D67-4703048EC7F2}" srcId="{6119F1CA-159F-430D-9AA6-A1F8219172E6}" destId="{86D26E48-CDB3-4277-BE3B-25A2104D4F03}" srcOrd="1" destOrd="0" parTransId="{212A9606-F873-40C2-A235-92D3D62D5F0E}" sibTransId="{DE5950EC-6784-4DEA-8272-A649BDAF08C9}"/>
    <dgm:cxn modelId="{2101225C-5D79-441C-A9FB-ABF976EC3B35}" srcId="{6119F1CA-159F-430D-9AA6-A1F8219172E6}" destId="{EB21CC3A-10F4-4949-99B4-FABA58A651CB}" srcOrd="0" destOrd="0" parTransId="{B3E487CC-A308-4D83-9769-9AC506A1E727}" sibTransId="{33694FBD-CDAC-4E05-B11C-9577A4EA92A4}"/>
    <dgm:cxn modelId="{F4D20FA9-F925-4095-86CD-ED110724503E}" type="presParOf" srcId="{80EE26E4-CEF0-4ED1-9DBE-B895E14364AA}" destId="{E0C654A4-8A57-4B7C-9417-9501E4714057}" srcOrd="0" destOrd="0" presId="urn:microsoft.com/office/officeart/2008/layout/RadialCluster"/>
    <dgm:cxn modelId="{8DAD7F82-3F10-44D5-8AA9-7F2245B988FD}" type="presParOf" srcId="{E0C654A4-8A57-4B7C-9417-9501E4714057}" destId="{93E5D9AF-35B9-4145-B4C7-D88F5E72A5AD}" srcOrd="0" destOrd="0" presId="urn:microsoft.com/office/officeart/2008/layout/RadialCluster"/>
    <dgm:cxn modelId="{F1E66D6C-9A6C-4A4C-90CD-5683531C2E7C}" type="presParOf" srcId="{E0C654A4-8A57-4B7C-9417-9501E4714057}" destId="{109C94D4-82C0-4255-AF5F-076829DD46BE}" srcOrd="1" destOrd="0" presId="urn:microsoft.com/office/officeart/2008/layout/RadialCluster"/>
    <dgm:cxn modelId="{AA34E476-6D3C-48B1-A045-7693EAB9E5BF}" type="presParOf" srcId="{E0C654A4-8A57-4B7C-9417-9501E4714057}" destId="{A77AEBCF-920E-4BA3-AE75-691937F1C700}" srcOrd="2" destOrd="0" presId="urn:microsoft.com/office/officeart/2008/layout/RadialCluster"/>
    <dgm:cxn modelId="{A4CE0FAD-71CC-4622-82A6-67EAF42947D4}" type="presParOf" srcId="{E0C654A4-8A57-4B7C-9417-9501E4714057}" destId="{E356179B-A008-46FD-A5D3-CEAF0ABB670A}" srcOrd="3" destOrd="0" presId="urn:microsoft.com/office/officeart/2008/layout/RadialCluster"/>
    <dgm:cxn modelId="{02D51886-5C18-4026-B48F-B1B3E478A821}" type="presParOf" srcId="{E0C654A4-8A57-4B7C-9417-9501E4714057}" destId="{F96B8A84-9542-4467-B05A-E857ADC2455C}" srcOrd="4" destOrd="0" presId="urn:microsoft.com/office/officeart/2008/layout/RadialCluster"/>
    <dgm:cxn modelId="{117E7A9F-B6A2-4F84-AF05-46BD8EAFF350}" type="presParOf" srcId="{E0C654A4-8A57-4B7C-9417-9501E4714057}" destId="{294C6019-2DE0-4053-9E09-C6C4EF22E253}" srcOrd="5" destOrd="0" presId="urn:microsoft.com/office/officeart/2008/layout/RadialCluster"/>
    <dgm:cxn modelId="{2D07B965-4440-4D42-8A91-ADB0BEB7B257}" type="presParOf" srcId="{E0C654A4-8A57-4B7C-9417-9501E4714057}" destId="{789C9866-07A6-46F8-98C1-9941A60134AB}"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5D9AF-35B9-4145-B4C7-D88F5E72A5AD}">
      <dsp:nvSpPr>
        <dsp:cNvPr id="0" name=""/>
        <dsp:cNvSpPr/>
      </dsp:nvSpPr>
      <dsp:spPr>
        <a:xfrm>
          <a:off x="3414604" y="2105633"/>
          <a:ext cx="1357788" cy="1357788"/>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l-GR" sz="1900" kern="1200"/>
            <a:t>ΙΣΟΡΡΟΠΙΑ ΣΤΕΡΕΟΥ</a:t>
          </a:r>
        </a:p>
      </dsp:txBody>
      <dsp:txXfrm>
        <a:off x="3480886" y="2171915"/>
        <a:ext cx="1225224" cy="1225224"/>
      </dsp:txXfrm>
    </dsp:sp>
    <dsp:sp modelId="{109C94D4-82C0-4255-AF5F-076829DD46BE}">
      <dsp:nvSpPr>
        <dsp:cNvPr id="0" name=""/>
        <dsp:cNvSpPr/>
      </dsp:nvSpPr>
      <dsp:spPr>
        <a:xfrm rot="16200000">
          <a:off x="3617282" y="1629417"/>
          <a:ext cx="952432" cy="0"/>
        </a:xfrm>
        <a:custGeom>
          <a:avLst/>
          <a:gdLst/>
          <a:ahLst/>
          <a:cxnLst/>
          <a:rect l="0" t="0" r="0" b="0"/>
          <a:pathLst>
            <a:path>
              <a:moveTo>
                <a:pt x="0" y="0"/>
              </a:moveTo>
              <a:lnTo>
                <a:pt x="952432"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7AEBCF-920E-4BA3-AE75-691937F1C700}">
      <dsp:nvSpPr>
        <dsp:cNvPr id="0" name=""/>
        <dsp:cNvSpPr/>
      </dsp:nvSpPr>
      <dsp:spPr>
        <a:xfrm>
          <a:off x="3519985" y="243482"/>
          <a:ext cx="1147027" cy="909718"/>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l-GR" sz="2400" kern="1200"/>
            <a:t>ΘΕΤΙΚΗ</a:t>
          </a:r>
        </a:p>
      </dsp:txBody>
      <dsp:txXfrm>
        <a:off x="3564394" y="287891"/>
        <a:ext cx="1058209" cy="820900"/>
      </dsp:txXfrm>
    </dsp:sp>
    <dsp:sp modelId="{E356179B-A008-46FD-A5D3-CEAF0ABB670A}">
      <dsp:nvSpPr>
        <dsp:cNvPr id="0" name=""/>
        <dsp:cNvSpPr/>
      </dsp:nvSpPr>
      <dsp:spPr>
        <a:xfrm rot="1800000">
          <a:off x="4740497" y="3295523"/>
          <a:ext cx="476143" cy="0"/>
        </a:xfrm>
        <a:custGeom>
          <a:avLst/>
          <a:gdLst/>
          <a:ahLst/>
          <a:cxnLst/>
          <a:rect l="0" t="0" r="0" b="0"/>
          <a:pathLst>
            <a:path>
              <a:moveTo>
                <a:pt x="0" y="0"/>
              </a:moveTo>
              <a:lnTo>
                <a:pt x="476143"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6B8A84-9542-4467-B05A-E857ADC2455C}">
      <dsp:nvSpPr>
        <dsp:cNvPr id="0" name=""/>
        <dsp:cNvSpPr/>
      </dsp:nvSpPr>
      <dsp:spPr>
        <a:xfrm>
          <a:off x="5184745" y="3372761"/>
          <a:ext cx="1430887" cy="909718"/>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l-GR" sz="2200" kern="1200"/>
            <a:t>ΑΡΝΗΤΙΚΗ</a:t>
          </a:r>
        </a:p>
      </dsp:txBody>
      <dsp:txXfrm>
        <a:off x="5229154" y="3417170"/>
        <a:ext cx="1342069" cy="820900"/>
      </dsp:txXfrm>
    </dsp:sp>
    <dsp:sp modelId="{294C6019-2DE0-4053-9E09-C6C4EF22E253}">
      <dsp:nvSpPr>
        <dsp:cNvPr id="0" name=""/>
        <dsp:cNvSpPr/>
      </dsp:nvSpPr>
      <dsp:spPr>
        <a:xfrm rot="9000000">
          <a:off x="2924459" y="3307821"/>
          <a:ext cx="525335" cy="0"/>
        </a:xfrm>
        <a:custGeom>
          <a:avLst/>
          <a:gdLst/>
          <a:ahLst/>
          <a:cxnLst/>
          <a:rect l="0" t="0" r="0" b="0"/>
          <a:pathLst>
            <a:path>
              <a:moveTo>
                <a:pt x="0" y="0"/>
              </a:moveTo>
              <a:lnTo>
                <a:pt x="525335"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9C9866-07A6-46F8-98C1-9941A60134AB}">
      <dsp:nvSpPr>
        <dsp:cNvPr id="0" name=""/>
        <dsp:cNvSpPr/>
      </dsp:nvSpPr>
      <dsp:spPr>
        <a:xfrm>
          <a:off x="1613967" y="3372761"/>
          <a:ext cx="1345682" cy="909718"/>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l-GR" sz="2100" kern="1200"/>
            <a:t>ΟΥΔΕΤΕΡΗ</a:t>
          </a:r>
        </a:p>
      </dsp:txBody>
      <dsp:txXfrm>
        <a:off x="1658376" y="3417170"/>
        <a:ext cx="1256864" cy="82090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l-GR" smtClean="0"/>
              <a:t>ΕΥΣΤΑΘΕΙΑ Ι</a:t>
            </a:r>
            <a:endParaRPr lang="el-GR"/>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4DE986-2BB9-4535-BE98-896EEB28F8C3}" type="datetimeFigureOut">
              <a:rPr lang="el-GR" smtClean="0"/>
              <a:t>15/12/2016</a:t>
            </a:fld>
            <a:endParaRPr lang="el-GR"/>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BD554F-8092-4E24-BEC7-7C523881E593}" type="slidenum">
              <a:rPr lang="el-GR" smtClean="0"/>
              <a:t>‹#›</a:t>
            </a:fld>
            <a:endParaRPr lang="el-GR"/>
          </a:p>
        </p:txBody>
      </p:sp>
    </p:spTree>
    <p:extLst>
      <p:ext uri="{BB962C8B-B14F-4D97-AF65-F5344CB8AC3E}">
        <p14:creationId xmlns:p14="http://schemas.microsoft.com/office/powerpoint/2010/main" val="181757395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l-GR" smtClean="0"/>
              <a:t>ΕΥΣΤΑΘΕΙΑ Ι</a:t>
            </a: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90B299-B66A-4F69-9651-85521016D28F}" type="datetimeFigureOut">
              <a:rPr lang="el-GR" smtClean="0"/>
              <a:t>15/12/2016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2FDAA0-D6EB-4AA1-8AAD-D317107107C0}" type="slidenum">
              <a:rPr lang="el-GR" smtClean="0"/>
              <a:t>‹#›</a:t>
            </a:fld>
            <a:endParaRPr lang="el-GR"/>
          </a:p>
        </p:txBody>
      </p:sp>
    </p:spTree>
    <p:extLst>
      <p:ext uri="{BB962C8B-B14F-4D97-AF65-F5344CB8AC3E}">
        <p14:creationId xmlns:p14="http://schemas.microsoft.com/office/powerpoint/2010/main" val="261498227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κεφαλίδας 3"/>
          <p:cNvSpPr>
            <a:spLocks noGrp="1"/>
          </p:cNvSpPr>
          <p:nvPr>
            <p:ph type="hdr" sz="quarter" idx="10"/>
          </p:nvPr>
        </p:nvSpPr>
        <p:spPr/>
        <p:txBody>
          <a:bodyPr/>
          <a:lstStyle/>
          <a:p>
            <a:r>
              <a:rPr lang="el-GR" smtClean="0"/>
              <a:t>ΕΥΣΤΑΘΕΙΑ Ι</a:t>
            </a:r>
            <a:endParaRPr lang="el-GR"/>
          </a:p>
        </p:txBody>
      </p:sp>
      <p:sp>
        <p:nvSpPr>
          <p:cNvPr id="5" name="Θέση αριθμού διαφάνειας 4"/>
          <p:cNvSpPr>
            <a:spLocks noGrp="1"/>
          </p:cNvSpPr>
          <p:nvPr>
            <p:ph type="sldNum" sz="quarter" idx="11"/>
          </p:nvPr>
        </p:nvSpPr>
        <p:spPr/>
        <p:txBody>
          <a:bodyPr/>
          <a:lstStyle/>
          <a:p>
            <a:fld id="{1F2FDAA0-D6EB-4AA1-8AAD-D317107107C0}" type="slidenum">
              <a:rPr lang="el-GR" smtClean="0"/>
              <a:t>1</a:t>
            </a:fld>
            <a:endParaRPr lang="el-GR"/>
          </a:p>
        </p:txBody>
      </p:sp>
    </p:spTree>
    <p:extLst>
      <p:ext uri="{BB962C8B-B14F-4D97-AF65-F5344CB8AC3E}">
        <p14:creationId xmlns:p14="http://schemas.microsoft.com/office/powerpoint/2010/main" val="175642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2FDAA0-D6EB-4AA1-8AAD-D317107107C0}" type="slidenum">
              <a:rPr lang="el-GR" smtClean="0"/>
              <a:t>3</a:t>
            </a:fld>
            <a:endParaRPr lang="el-GR"/>
          </a:p>
        </p:txBody>
      </p:sp>
      <p:sp>
        <p:nvSpPr>
          <p:cNvPr id="5" name="Θέση κεφαλίδας 4"/>
          <p:cNvSpPr>
            <a:spLocks noGrp="1"/>
          </p:cNvSpPr>
          <p:nvPr>
            <p:ph type="hdr" sz="quarter" idx="11"/>
          </p:nvPr>
        </p:nvSpPr>
        <p:spPr/>
        <p:txBody>
          <a:bodyPr/>
          <a:lstStyle/>
          <a:p>
            <a:r>
              <a:rPr lang="el-GR" smtClean="0"/>
              <a:t>ΕΥΣΤΑΘΕΙΑ Ι</a:t>
            </a:r>
            <a:endParaRPr lang="el-GR"/>
          </a:p>
        </p:txBody>
      </p:sp>
    </p:spTree>
    <p:extLst>
      <p:ext uri="{BB962C8B-B14F-4D97-AF65-F5344CB8AC3E}">
        <p14:creationId xmlns:p14="http://schemas.microsoft.com/office/powerpoint/2010/main" val="133781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58AF130-9105-4A97-AB8A-4B5D4B7BF671}" type="datetime1">
              <a:rPr lang="el-GR" smtClean="0"/>
              <a:t>15/12/2016</a:t>
            </a:fld>
            <a:endParaRPr lang="el-GR"/>
          </a:p>
        </p:txBody>
      </p:sp>
      <p:sp>
        <p:nvSpPr>
          <p:cNvPr id="5" name="4 - Θέση υποσέλιδου"/>
          <p:cNvSpPr>
            <a:spLocks noGrp="1"/>
          </p:cNvSpPr>
          <p:nvPr>
            <p:ph type="ftr" sz="quarter" idx="11"/>
          </p:nvPr>
        </p:nvSpPr>
        <p:spPr/>
        <p:txBody>
          <a:bodyPr/>
          <a:lstStyle/>
          <a:p>
            <a:r>
              <a:rPr lang="el-GR" smtClean="0"/>
              <a:t>Αντχος (Μ) Γ. Πετρόπουλος Π.Ν.</a:t>
            </a:r>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AC1AE98-A835-4488-8AC8-689A605FE182}" type="datetime1">
              <a:rPr lang="el-GR" smtClean="0"/>
              <a:t>15/12/2016</a:t>
            </a:fld>
            <a:endParaRPr lang="el-GR"/>
          </a:p>
        </p:txBody>
      </p:sp>
      <p:sp>
        <p:nvSpPr>
          <p:cNvPr id="5" name="4 - Θέση υποσέλιδου"/>
          <p:cNvSpPr>
            <a:spLocks noGrp="1"/>
          </p:cNvSpPr>
          <p:nvPr>
            <p:ph type="ftr" sz="quarter" idx="11"/>
          </p:nvPr>
        </p:nvSpPr>
        <p:spPr/>
        <p:txBody>
          <a:bodyPr/>
          <a:lstStyle/>
          <a:p>
            <a:r>
              <a:rPr lang="el-GR" smtClean="0"/>
              <a:t>Αντχος (Μ) Γ. Πετρόπουλος Π.Ν.</a:t>
            </a:r>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DB55AED-A6B3-485F-B244-67E58195FA17}" type="datetime1">
              <a:rPr lang="el-GR" smtClean="0"/>
              <a:t>15/12/2016</a:t>
            </a:fld>
            <a:endParaRPr lang="el-GR"/>
          </a:p>
        </p:txBody>
      </p:sp>
      <p:sp>
        <p:nvSpPr>
          <p:cNvPr id="5" name="4 - Θέση υποσέλιδου"/>
          <p:cNvSpPr>
            <a:spLocks noGrp="1"/>
          </p:cNvSpPr>
          <p:nvPr>
            <p:ph type="ftr" sz="quarter" idx="11"/>
          </p:nvPr>
        </p:nvSpPr>
        <p:spPr/>
        <p:txBody>
          <a:bodyPr/>
          <a:lstStyle/>
          <a:p>
            <a:r>
              <a:rPr lang="el-GR" smtClean="0"/>
              <a:t>Αντχος (Μ) Γ. Πετρόπουλος Π.Ν.</a:t>
            </a:r>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330FDCF-875E-41F6-8A36-F3F04956015F}" type="datetime1">
              <a:rPr lang="el-GR" smtClean="0"/>
              <a:t>15/12/2016</a:t>
            </a:fld>
            <a:endParaRPr lang="el-GR"/>
          </a:p>
        </p:txBody>
      </p:sp>
      <p:sp>
        <p:nvSpPr>
          <p:cNvPr id="5" name="4 - Θέση υποσέλιδου"/>
          <p:cNvSpPr>
            <a:spLocks noGrp="1"/>
          </p:cNvSpPr>
          <p:nvPr>
            <p:ph type="ftr" sz="quarter" idx="11"/>
          </p:nvPr>
        </p:nvSpPr>
        <p:spPr/>
        <p:txBody>
          <a:bodyPr/>
          <a:lstStyle/>
          <a:p>
            <a:r>
              <a:rPr lang="el-GR" smtClean="0"/>
              <a:t>Αντχος (Μ) Γ. Πετρόπουλος Π.Ν.</a:t>
            </a:r>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7E7707E-87E6-4858-9900-177057E43CCC}" type="datetime1">
              <a:rPr lang="el-GR" smtClean="0"/>
              <a:t>15/12/2016</a:t>
            </a:fld>
            <a:endParaRPr lang="el-GR"/>
          </a:p>
        </p:txBody>
      </p:sp>
      <p:sp>
        <p:nvSpPr>
          <p:cNvPr id="5" name="4 - Θέση υποσέλιδου"/>
          <p:cNvSpPr>
            <a:spLocks noGrp="1"/>
          </p:cNvSpPr>
          <p:nvPr>
            <p:ph type="ftr" sz="quarter" idx="11"/>
          </p:nvPr>
        </p:nvSpPr>
        <p:spPr/>
        <p:txBody>
          <a:bodyPr/>
          <a:lstStyle/>
          <a:p>
            <a:r>
              <a:rPr lang="el-GR" smtClean="0"/>
              <a:t>Αντχος (Μ) Γ. Πετρόπουλος Π.Ν.</a:t>
            </a:r>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0362CE7-F00D-4543-A173-0CEC9FD59A3B}" type="datetime1">
              <a:rPr lang="el-GR" smtClean="0"/>
              <a:t>15/12/2016</a:t>
            </a:fld>
            <a:endParaRPr lang="el-GR"/>
          </a:p>
        </p:txBody>
      </p:sp>
      <p:sp>
        <p:nvSpPr>
          <p:cNvPr id="6" name="5 - Θέση υποσέλιδου"/>
          <p:cNvSpPr>
            <a:spLocks noGrp="1"/>
          </p:cNvSpPr>
          <p:nvPr>
            <p:ph type="ftr" sz="quarter" idx="11"/>
          </p:nvPr>
        </p:nvSpPr>
        <p:spPr/>
        <p:txBody>
          <a:bodyPr/>
          <a:lstStyle/>
          <a:p>
            <a:r>
              <a:rPr lang="el-GR" smtClean="0"/>
              <a:t>Αντχος (Μ) Γ. Πετρόπουλος Π.Ν.</a:t>
            </a:r>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4421A6F-CD44-4EEA-81F3-067B35B7BD26}" type="datetime1">
              <a:rPr lang="el-GR" smtClean="0"/>
              <a:t>15/12/2016</a:t>
            </a:fld>
            <a:endParaRPr lang="el-GR"/>
          </a:p>
        </p:txBody>
      </p:sp>
      <p:sp>
        <p:nvSpPr>
          <p:cNvPr id="8" name="7 - Θέση υποσέλιδου"/>
          <p:cNvSpPr>
            <a:spLocks noGrp="1"/>
          </p:cNvSpPr>
          <p:nvPr>
            <p:ph type="ftr" sz="quarter" idx="11"/>
          </p:nvPr>
        </p:nvSpPr>
        <p:spPr/>
        <p:txBody>
          <a:bodyPr/>
          <a:lstStyle/>
          <a:p>
            <a:r>
              <a:rPr lang="el-GR" smtClean="0"/>
              <a:t>Αντχος (Μ) Γ. Πετρόπουλος Π.Ν.</a:t>
            </a:r>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C62A5E1-A073-40C8-917B-4770DD33CC45}" type="datetime1">
              <a:rPr lang="el-GR" smtClean="0"/>
              <a:t>15/12/2016</a:t>
            </a:fld>
            <a:endParaRPr lang="el-GR"/>
          </a:p>
        </p:txBody>
      </p:sp>
      <p:sp>
        <p:nvSpPr>
          <p:cNvPr id="4" name="3 - Θέση υποσέλιδου"/>
          <p:cNvSpPr>
            <a:spLocks noGrp="1"/>
          </p:cNvSpPr>
          <p:nvPr>
            <p:ph type="ftr" sz="quarter" idx="11"/>
          </p:nvPr>
        </p:nvSpPr>
        <p:spPr/>
        <p:txBody>
          <a:bodyPr/>
          <a:lstStyle/>
          <a:p>
            <a:r>
              <a:rPr lang="el-GR" smtClean="0"/>
              <a:t>Αντχος (Μ) Γ. Πετρόπουλος Π.Ν.</a:t>
            </a:r>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042DED3-3F7A-413F-9D2B-9343DFC7573C}" type="datetime1">
              <a:rPr lang="el-GR" smtClean="0"/>
              <a:t>15/12/2016</a:t>
            </a:fld>
            <a:endParaRPr lang="el-GR"/>
          </a:p>
        </p:txBody>
      </p:sp>
      <p:sp>
        <p:nvSpPr>
          <p:cNvPr id="3" name="2 - Θέση υποσέλιδου"/>
          <p:cNvSpPr>
            <a:spLocks noGrp="1"/>
          </p:cNvSpPr>
          <p:nvPr>
            <p:ph type="ftr" sz="quarter" idx="11"/>
          </p:nvPr>
        </p:nvSpPr>
        <p:spPr/>
        <p:txBody>
          <a:bodyPr/>
          <a:lstStyle/>
          <a:p>
            <a:r>
              <a:rPr lang="el-GR" smtClean="0"/>
              <a:t>Αντχος (Μ) Γ. Πετρόπουλος Π.Ν.</a:t>
            </a:r>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20E5D3A-48B4-4468-81F9-F92706233E33}" type="datetime1">
              <a:rPr lang="el-GR" smtClean="0"/>
              <a:t>15/12/2016</a:t>
            </a:fld>
            <a:endParaRPr lang="el-GR"/>
          </a:p>
        </p:txBody>
      </p:sp>
      <p:sp>
        <p:nvSpPr>
          <p:cNvPr id="6" name="5 - Θέση υποσέλιδου"/>
          <p:cNvSpPr>
            <a:spLocks noGrp="1"/>
          </p:cNvSpPr>
          <p:nvPr>
            <p:ph type="ftr" sz="quarter" idx="11"/>
          </p:nvPr>
        </p:nvSpPr>
        <p:spPr/>
        <p:txBody>
          <a:bodyPr/>
          <a:lstStyle/>
          <a:p>
            <a:r>
              <a:rPr lang="el-GR" smtClean="0"/>
              <a:t>Αντχος (Μ) Γ. Πετρόπουλος Π.Ν.</a:t>
            </a:r>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1715D23-52D1-49D4-A7F1-17C93ED48BDD}" type="datetime1">
              <a:rPr lang="el-GR" smtClean="0"/>
              <a:t>15/12/2016</a:t>
            </a:fld>
            <a:endParaRPr lang="el-GR"/>
          </a:p>
        </p:txBody>
      </p:sp>
      <p:sp>
        <p:nvSpPr>
          <p:cNvPr id="6" name="5 - Θέση υποσέλιδου"/>
          <p:cNvSpPr>
            <a:spLocks noGrp="1"/>
          </p:cNvSpPr>
          <p:nvPr>
            <p:ph type="ftr" sz="quarter" idx="11"/>
          </p:nvPr>
        </p:nvSpPr>
        <p:spPr/>
        <p:txBody>
          <a:bodyPr/>
          <a:lstStyle/>
          <a:p>
            <a:r>
              <a:rPr lang="el-GR" smtClean="0"/>
              <a:t>Αντχος (Μ) Γ. Πετρόπουλος Π.Ν.</a:t>
            </a:r>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chemeClr val="bg1">
                <a:alpha val="7000"/>
                <a:lumMod val="100000"/>
              </a:schemeClr>
            </a:gs>
          </a:gsLst>
          <a:lin ang="5400000" scaled="0"/>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5A8D-A826-406B-9322-78893B481FF3}" type="datetime1">
              <a:rPr lang="el-GR" smtClean="0"/>
              <a:t>15/12/2016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Αντχος (Μ) Γ. Πετρόπουλος Π.Ν.</a:t>
            </a: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5.png"/><Relationship Id="rId1" Type="http://schemas.openxmlformats.org/officeDocument/2006/relationships/slideLayout" Target="../slideLayouts/slideLayout2.xml"/><Relationship Id="rId4" Type="http://schemas.microsoft.com/office/2007/relationships/hdphoto" Target="../media/hdphoto7.wdp"/></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ctrTitle"/>
          </p:nvPr>
        </p:nvSpPr>
        <p:spPr bwMode="auto">
          <a:xfrm>
            <a:off x="755576" y="569709"/>
            <a:ext cx="777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4000" dirty="0">
                <a:latin typeface="Calibri" pitchFamily="34" charset="0"/>
              </a:rPr>
              <a:t>ΕΥΣΤΑΘΕΙΑ ΑΘΙΚΤΟΥ ΠΛΟΙΟΥ</a:t>
            </a:r>
            <a:r>
              <a:rPr lang="en-US" altLang="el-GR" sz="4000" dirty="0">
                <a:latin typeface="Calibri" pitchFamily="34" charset="0"/>
              </a:rPr>
              <a:t> I</a:t>
            </a:r>
          </a:p>
        </p:txBody>
      </p:sp>
      <p:sp>
        <p:nvSpPr>
          <p:cNvPr id="6" name="Υπότιτλος 5"/>
          <p:cNvSpPr>
            <a:spLocks noGrp="1"/>
          </p:cNvSpPr>
          <p:nvPr>
            <p:ph type="subTitle" idx="1"/>
          </p:nvPr>
        </p:nvSpPr>
        <p:spPr/>
        <p:txBody>
          <a:bodyPr/>
          <a:lstStyle/>
          <a:p>
            <a:endParaRPr lang="el-GR"/>
          </a:p>
        </p:txBody>
      </p:sp>
      <p:sp>
        <p:nvSpPr>
          <p:cNvPr id="7" name="Θέση υποσέλιδου 6"/>
          <p:cNvSpPr>
            <a:spLocks noGrp="1"/>
          </p:cNvSpPr>
          <p:nvPr>
            <p:ph type="ftr" sz="quarter" idx="11"/>
          </p:nvPr>
        </p:nvSpPr>
        <p:spPr/>
        <p:txBody>
          <a:bodyPr/>
          <a:lstStyle/>
          <a:p>
            <a:r>
              <a:rPr lang="el-GR" smtClean="0"/>
              <a:t>Αντχος (Μ) Γ. Πετρόπουλος Π.Ν.</a:t>
            </a:r>
            <a:endParaRPr lang="el-GR"/>
          </a:p>
        </p:txBody>
      </p:sp>
      <p:sp>
        <p:nvSpPr>
          <p:cNvPr id="8" name="Θέση αριθμού διαφάνειας 7"/>
          <p:cNvSpPr>
            <a:spLocks noGrp="1"/>
          </p:cNvSpPr>
          <p:nvPr>
            <p:ph type="sldNum" sz="quarter" idx="12"/>
          </p:nvPr>
        </p:nvSpPr>
        <p:spPr/>
        <p:txBody>
          <a:bodyPr/>
          <a:lstStyle/>
          <a:p>
            <a:fld id="{3DF53439-851E-44AD-84B1-B6BFC3D0C743}" type="slidenum">
              <a:rPr lang="el-GR" smtClean="0"/>
              <a:t>1</a:t>
            </a:fld>
            <a:endParaRPr lang="el-GR"/>
          </a:p>
        </p:txBody>
      </p:sp>
    </p:spTree>
    <p:extLst>
      <p:ext uri="{BB962C8B-B14F-4D97-AF65-F5344CB8AC3E}">
        <p14:creationId xmlns:p14="http://schemas.microsoft.com/office/powerpoint/2010/main" val="1500239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10</a:t>
            </a:fld>
            <a:endParaRPr lang="el-GR"/>
          </a:p>
        </p:txBody>
      </p:sp>
      <p:sp>
        <p:nvSpPr>
          <p:cNvPr id="6"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grpSp>
        <p:nvGrpSpPr>
          <p:cNvPr id="94" name="Ομάδα 93"/>
          <p:cNvGrpSpPr/>
          <p:nvPr/>
        </p:nvGrpSpPr>
        <p:grpSpPr>
          <a:xfrm>
            <a:off x="811369" y="840676"/>
            <a:ext cx="7272808" cy="5612660"/>
            <a:chOff x="112916" y="1133772"/>
            <a:chExt cx="9144000" cy="5796794"/>
          </a:xfrm>
        </p:grpSpPr>
        <p:grpSp>
          <p:nvGrpSpPr>
            <p:cNvPr id="62" name="Ομάδα 61"/>
            <p:cNvGrpSpPr/>
            <p:nvPr/>
          </p:nvGrpSpPr>
          <p:grpSpPr>
            <a:xfrm>
              <a:off x="112916" y="1133772"/>
              <a:ext cx="9144000" cy="5796794"/>
              <a:chOff x="0" y="774700"/>
              <a:chExt cx="7786688" cy="6075363"/>
            </a:xfrm>
          </p:grpSpPr>
          <p:grpSp>
            <p:nvGrpSpPr>
              <p:cNvPr id="63" name="Group 72"/>
              <p:cNvGrpSpPr>
                <a:grpSpLocks/>
              </p:cNvGrpSpPr>
              <p:nvPr/>
            </p:nvGrpSpPr>
            <p:grpSpPr bwMode="auto">
              <a:xfrm>
                <a:off x="0" y="774700"/>
                <a:ext cx="7786688" cy="6075363"/>
                <a:chOff x="0" y="488"/>
                <a:chExt cx="4905" cy="3827"/>
              </a:xfrm>
            </p:grpSpPr>
            <p:sp>
              <p:nvSpPr>
                <p:cNvPr id="70" name="Rectangle 73"/>
                <p:cNvSpPr>
                  <a:spLocks noChangeArrowheads="1"/>
                </p:cNvSpPr>
                <p:nvPr/>
              </p:nvSpPr>
              <p:spPr bwMode="auto">
                <a:xfrm>
                  <a:off x="0" y="488"/>
                  <a:ext cx="4905" cy="177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1" name="Rectangle 74"/>
                <p:cNvSpPr>
                  <a:spLocks noChangeArrowheads="1"/>
                </p:cNvSpPr>
                <p:nvPr/>
              </p:nvSpPr>
              <p:spPr bwMode="auto">
                <a:xfrm>
                  <a:off x="4" y="2287"/>
                  <a:ext cx="4901" cy="2028"/>
                </a:xfrm>
                <a:prstGeom prst="rect">
                  <a:avLst/>
                </a:prstGeom>
                <a:solidFill>
                  <a:srgbClr val="0000FF"/>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2" name="Rectangle 75"/>
                <p:cNvSpPr>
                  <a:spLocks noChangeArrowheads="1"/>
                </p:cNvSpPr>
                <p:nvPr/>
              </p:nvSpPr>
              <p:spPr bwMode="auto">
                <a:xfrm rot="900000">
                  <a:off x="2054" y="4003"/>
                  <a:ext cx="341"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l" eaLnBrk="0" hangingPunct="0">
                    <a:lnSpc>
                      <a:spcPct val="85000"/>
                    </a:lnSpc>
                    <a:spcBef>
                      <a:spcPct val="30000"/>
                    </a:spcBef>
                  </a:pPr>
                  <a:r>
                    <a:rPr lang="en-US" altLang="el-GR" sz="2200" b="0" u="none">
                      <a:effectLst/>
                    </a:rPr>
                    <a:t>CL</a:t>
                  </a:r>
                </a:p>
              </p:txBody>
            </p:sp>
            <p:sp useBgFill="1">
              <p:nvSpPr>
                <p:cNvPr id="73" name="Freeform 76"/>
                <p:cNvSpPr>
                  <a:spLocks/>
                </p:cNvSpPr>
                <p:nvPr/>
              </p:nvSpPr>
              <p:spPr bwMode="auto">
                <a:xfrm>
                  <a:off x="924" y="835"/>
                  <a:ext cx="3801" cy="2885"/>
                </a:xfrm>
                <a:custGeom>
                  <a:avLst/>
                  <a:gdLst>
                    <a:gd name="T0" fmla="*/ 405 w 3801"/>
                    <a:gd name="T1" fmla="*/ 0 h 2885"/>
                    <a:gd name="T2" fmla="*/ 5 w 3801"/>
                    <a:gd name="T3" fmla="*/ 1490 h 2885"/>
                    <a:gd name="T4" fmla="*/ 0 w 3801"/>
                    <a:gd name="T5" fmla="*/ 1684 h 2885"/>
                    <a:gd name="T6" fmla="*/ 26 w 3801"/>
                    <a:gd name="T7" fmla="*/ 1792 h 2885"/>
                    <a:gd name="T8" fmla="*/ 85 w 3801"/>
                    <a:gd name="T9" fmla="*/ 1949 h 2885"/>
                    <a:gd name="T10" fmla="*/ 172 w 3801"/>
                    <a:gd name="T11" fmla="*/ 2089 h 2885"/>
                    <a:gd name="T12" fmla="*/ 327 w 3801"/>
                    <a:gd name="T13" fmla="*/ 2239 h 2885"/>
                    <a:gd name="T14" fmla="*/ 528 w 3801"/>
                    <a:gd name="T15" fmla="*/ 2363 h 2885"/>
                    <a:gd name="T16" fmla="*/ 783 w 3801"/>
                    <a:gd name="T17" fmla="*/ 2486 h 2885"/>
                    <a:gd name="T18" fmla="*/ 1139 w 3801"/>
                    <a:gd name="T19" fmla="*/ 2613 h 2885"/>
                    <a:gd name="T20" fmla="*/ 1851 w 3801"/>
                    <a:gd name="T21" fmla="*/ 2804 h 2885"/>
                    <a:gd name="T22" fmla="*/ 2217 w 3801"/>
                    <a:gd name="T23" fmla="*/ 2863 h 2885"/>
                    <a:gd name="T24" fmla="*/ 2500 w 3801"/>
                    <a:gd name="T25" fmla="*/ 2884 h 2885"/>
                    <a:gd name="T26" fmla="*/ 2783 w 3801"/>
                    <a:gd name="T27" fmla="*/ 2874 h 2885"/>
                    <a:gd name="T28" fmla="*/ 3024 w 3801"/>
                    <a:gd name="T29" fmla="*/ 2790 h 2885"/>
                    <a:gd name="T30" fmla="*/ 3155 w 3801"/>
                    <a:gd name="T31" fmla="*/ 2709 h 2885"/>
                    <a:gd name="T32" fmla="*/ 3283 w 3801"/>
                    <a:gd name="T33" fmla="*/ 2580 h 2885"/>
                    <a:gd name="T34" fmla="*/ 3373 w 3801"/>
                    <a:gd name="T35" fmla="*/ 2448 h 2885"/>
                    <a:gd name="T36" fmla="*/ 3434 w 3801"/>
                    <a:gd name="T37" fmla="*/ 2277 h 2885"/>
                    <a:gd name="T38" fmla="*/ 3460 w 3801"/>
                    <a:gd name="T39" fmla="*/ 2182 h 2885"/>
                    <a:gd name="T40" fmla="*/ 3800 w 3801"/>
                    <a:gd name="T41" fmla="*/ 910 h 2885"/>
                    <a:gd name="T42" fmla="*/ 405 w 3801"/>
                    <a:gd name="T43" fmla="*/ 0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01" h="2885">
                      <a:moveTo>
                        <a:pt x="405" y="0"/>
                      </a:moveTo>
                      <a:lnTo>
                        <a:pt x="5" y="1490"/>
                      </a:lnTo>
                      <a:lnTo>
                        <a:pt x="0" y="1684"/>
                      </a:lnTo>
                      <a:lnTo>
                        <a:pt x="26" y="1792"/>
                      </a:lnTo>
                      <a:lnTo>
                        <a:pt x="85" y="1949"/>
                      </a:lnTo>
                      <a:lnTo>
                        <a:pt x="172" y="2089"/>
                      </a:lnTo>
                      <a:lnTo>
                        <a:pt x="327" y="2239"/>
                      </a:lnTo>
                      <a:lnTo>
                        <a:pt x="528" y="2363"/>
                      </a:lnTo>
                      <a:lnTo>
                        <a:pt x="783" y="2486"/>
                      </a:lnTo>
                      <a:lnTo>
                        <a:pt x="1139" y="2613"/>
                      </a:lnTo>
                      <a:lnTo>
                        <a:pt x="1851" y="2804"/>
                      </a:lnTo>
                      <a:lnTo>
                        <a:pt x="2217" y="2863"/>
                      </a:lnTo>
                      <a:lnTo>
                        <a:pt x="2500" y="2884"/>
                      </a:lnTo>
                      <a:lnTo>
                        <a:pt x="2783" y="2874"/>
                      </a:lnTo>
                      <a:lnTo>
                        <a:pt x="3024" y="2790"/>
                      </a:lnTo>
                      <a:lnTo>
                        <a:pt x="3155" y="2709"/>
                      </a:lnTo>
                      <a:lnTo>
                        <a:pt x="3283" y="2580"/>
                      </a:lnTo>
                      <a:lnTo>
                        <a:pt x="3373" y="2448"/>
                      </a:lnTo>
                      <a:lnTo>
                        <a:pt x="3434" y="2277"/>
                      </a:lnTo>
                      <a:lnTo>
                        <a:pt x="3460" y="2182"/>
                      </a:lnTo>
                      <a:lnTo>
                        <a:pt x="3800" y="910"/>
                      </a:lnTo>
                      <a:lnTo>
                        <a:pt x="405" y="0"/>
                      </a:lnTo>
                    </a:path>
                  </a:pathLst>
                </a:custGeom>
                <a:ln w="762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74" name="Group 77"/>
                <p:cNvGrpSpPr>
                  <a:grpSpLocks/>
                </p:cNvGrpSpPr>
                <p:nvPr/>
              </p:nvGrpSpPr>
              <p:grpSpPr bwMode="auto">
                <a:xfrm>
                  <a:off x="2182" y="3210"/>
                  <a:ext cx="280" cy="393"/>
                  <a:chOff x="2182" y="3210"/>
                  <a:chExt cx="280" cy="393"/>
                </a:xfrm>
              </p:grpSpPr>
              <p:sp>
                <p:nvSpPr>
                  <p:cNvPr id="88" name="Oval 78"/>
                  <p:cNvSpPr>
                    <a:spLocks noChangeArrowheads="1"/>
                  </p:cNvSpPr>
                  <p:nvPr/>
                </p:nvSpPr>
                <p:spPr bwMode="auto">
                  <a:xfrm rot="900000">
                    <a:off x="2324" y="3465"/>
                    <a:ext cx="138" cy="13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89" name="Rectangle 79"/>
                  <p:cNvSpPr>
                    <a:spLocks noChangeArrowheads="1"/>
                  </p:cNvSpPr>
                  <p:nvPr/>
                </p:nvSpPr>
                <p:spPr bwMode="auto">
                  <a:xfrm>
                    <a:off x="2182" y="3210"/>
                    <a:ext cx="233"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l" eaLnBrk="0" hangingPunct="0">
                      <a:lnSpc>
                        <a:spcPct val="85000"/>
                      </a:lnSpc>
                      <a:spcBef>
                        <a:spcPct val="30000"/>
                      </a:spcBef>
                    </a:pPr>
                    <a:r>
                      <a:rPr lang="en-US" altLang="el-GR" sz="2200" b="0" u="none" dirty="0">
                        <a:effectLst/>
                      </a:rPr>
                      <a:t>K</a:t>
                    </a:r>
                  </a:p>
                </p:txBody>
              </p:sp>
            </p:grpSp>
            <p:sp>
              <p:nvSpPr>
                <p:cNvPr id="75" name="Line 80"/>
                <p:cNvSpPr>
                  <a:spLocks noChangeShapeType="1"/>
                </p:cNvSpPr>
                <p:nvPr/>
              </p:nvSpPr>
              <p:spPr bwMode="auto">
                <a:xfrm flipH="1">
                  <a:off x="2280" y="698"/>
                  <a:ext cx="873" cy="325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76" name="Group 81"/>
                <p:cNvGrpSpPr>
                  <a:grpSpLocks/>
                </p:cNvGrpSpPr>
                <p:nvPr/>
              </p:nvGrpSpPr>
              <p:grpSpPr bwMode="auto">
                <a:xfrm>
                  <a:off x="2306" y="2557"/>
                  <a:ext cx="376" cy="237"/>
                  <a:chOff x="2306" y="2557"/>
                  <a:chExt cx="376" cy="237"/>
                </a:xfrm>
              </p:grpSpPr>
              <p:sp>
                <p:nvSpPr>
                  <p:cNvPr id="86" name="Oval 82"/>
                  <p:cNvSpPr>
                    <a:spLocks noChangeArrowheads="1"/>
                  </p:cNvSpPr>
                  <p:nvPr/>
                </p:nvSpPr>
                <p:spPr bwMode="auto">
                  <a:xfrm rot="900000">
                    <a:off x="2544" y="2643"/>
                    <a:ext cx="138" cy="14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87" name="Rectangle 83"/>
                  <p:cNvSpPr>
                    <a:spLocks noChangeArrowheads="1"/>
                  </p:cNvSpPr>
                  <p:nvPr/>
                </p:nvSpPr>
                <p:spPr bwMode="auto">
                  <a:xfrm>
                    <a:off x="2306" y="2557"/>
                    <a:ext cx="233"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l" eaLnBrk="0" hangingPunct="0">
                      <a:lnSpc>
                        <a:spcPct val="85000"/>
                      </a:lnSpc>
                      <a:spcBef>
                        <a:spcPct val="30000"/>
                      </a:spcBef>
                    </a:pPr>
                    <a:r>
                      <a:rPr lang="en-US" altLang="el-GR" sz="2200" b="0" u="none">
                        <a:solidFill>
                          <a:srgbClr val="FF0000"/>
                        </a:solidFill>
                        <a:effectLst/>
                      </a:rPr>
                      <a:t>B</a:t>
                    </a:r>
                  </a:p>
                </p:txBody>
              </p:sp>
            </p:grpSp>
            <p:grpSp>
              <p:nvGrpSpPr>
                <p:cNvPr id="77" name="Group 84"/>
                <p:cNvGrpSpPr>
                  <a:grpSpLocks/>
                </p:cNvGrpSpPr>
                <p:nvPr/>
              </p:nvGrpSpPr>
              <p:grpSpPr bwMode="auto">
                <a:xfrm>
                  <a:off x="2527" y="1773"/>
                  <a:ext cx="371" cy="237"/>
                  <a:chOff x="2527" y="1773"/>
                  <a:chExt cx="371" cy="237"/>
                </a:xfrm>
              </p:grpSpPr>
              <p:sp>
                <p:nvSpPr>
                  <p:cNvPr id="84" name="Oval 85"/>
                  <p:cNvSpPr>
                    <a:spLocks noChangeArrowheads="1"/>
                  </p:cNvSpPr>
                  <p:nvPr/>
                </p:nvSpPr>
                <p:spPr bwMode="auto">
                  <a:xfrm rot="900000">
                    <a:off x="2760" y="1837"/>
                    <a:ext cx="138" cy="140"/>
                  </a:xfrm>
                  <a:prstGeom prst="ellipse">
                    <a:avLst/>
                  </a:prstGeom>
                  <a:solidFill>
                    <a:srgbClr val="0000FF"/>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85" name="Rectangle 86"/>
                  <p:cNvSpPr>
                    <a:spLocks noChangeArrowheads="1"/>
                  </p:cNvSpPr>
                  <p:nvPr/>
                </p:nvSpPr>
                <p:spPr bwMode="auto">
                  <a:xfrm>
                    <a:off x="2527" y="1773"/>
                    <a:ext cx="253"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l" eaLnBrk="0" hangingPunct="0">
                      <a:lnSpc>
                        <a:spcPct val="85000"/>
                      </a:lnSpc>
                      <a:spcBef>
                        <a:spcPct val="30000"/>
                      </a:spcBef>
                    </a:pPr>
                    <a:r>
                      <a:rPr lang="en-US" altLang="el-GR" sz="2200" b="0" u="none">
                        <a:solidFill>
                          <a:srgbClr val="0000FF"/>
                        </a:solidFill>
                        <a:effectLst/>
                      </a:rPr>
                      <a:t>G</a:t>
                    </a:r>
                  </a:p>
                </p:txBody>
              </p:sp>
            </p:grpSp>
            <p:grpSp>
              <p:nvGrpSpPr>
                <p:cNvPr id="78" name="Group 87"/>
                <p:cNvGrpSpPr>
                  <a:grpSpLocks/>
                </p:cNvGrpSpPr>
                <p:nvPr/>
              </p:nvGrpSpPr>
              <p:grpSpPr bwMode="auto">
                <a:xfrm>
                  <a:off x="2704" y="974"/>
                  <a:ext cx="412" cy="237"/>
                  <a:chOff x="2704" y="974"/>
                  <a:chExt cx="412" cy="237"/>
                </a:xfrm>
              </p:grpSpPr>
              <p:sp>
                <p:nvSpPr>
                  <p:cNvPr id="82" name="Oval 88"/>
                  <p:cNvSpPr>
                    <a:spLocks noChangeArrowheads="1"/>
                  </p:cNvSpPr>
                  <p:nvPr/>
                </p:nvSpPr>
                <p:spPr bwMode="auto">
                  <a:xfrm rot="900000">
                    <a:off x="2978" y="1023"/>
                    <a:ext cx="138" cy="140"/>
                  </a:xfrm>
                  <a:prstGeom prst="ellipse">
                    <a:avLst/>
                  </a:prstGeom>
                  <a:solidFill>
                    <a:srgbClr val="FF00FF"/>
                  </a:solidFill>
                  <a:ln w="12700">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83" name="Rectangle 89"/>
                  <p:cNvSpPr>
                    <a:spLocks noChangeArrowheads="1"/>
                  </p:cNvSpPr>
                  <p:nvPr/>
                </p:nvSpPr>
                <p:spPr bwMode="auto">
                  <a:xfrm>
                    <a:off x="2704" y="974"/>
                    <a:ext cx="263"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l" eaLnBrk="0" hangingPunct="0">
                      <a:lnSpc>
                        <a:spcPct val="85000"/>
                      </a:lnSpc>
                      <a:spcBef>
                        <a:spcPct val="30000"/>
                      </a:spcBef>
                    </a:pPr>
                    <a:r>
                      <a:rPr lang="en-US" altLang="el-GR" sz="2200" b="0" u="none">
                        <a:solidFill>
                          <a:srgbClr val="FF00FF"/>
                        </a:solidFill>
                        <a:effectLst/>
                      </a:rPr>
                      <a:t>M</a:t>
                    </a:r>
                  </a:p>
                </p:txBody>
              </p:sp>
            </p:grpSp>
            <p:grpSp>
              <p:nvGrpSpPr>
                <p:cNvPr id="79" name="Group 90"/>
                <p:cNvGrpSpPr>
                  <a:grpSpLocks/>
                </p:cNvGrpSpPr>
                <p:nvPr/>
              </p:nvGrpSpPr>
              <p:grpSpPr bwMode="auto">
                <a:xfrm>
                  <a:off x="2984" y="2654"/>
                  <a:ext cx="458" cy="237"/>
                  <a:chOff x="2984" y="2654"/>
                  <a:chExt cx="458" cy="237"/>
                </a:xfrm>
              </p:grpSpPr>
              <p:sp>
                <p:nvSpPr>
                  <p:cNvPr id="80" name="Oval 91"/>
                  <p:cNvSpPr>
                    <a:spLocks noChangeArrowheads="1"/>
                  </p:cNvSpPr>
                  <p:nvPr/>
                </p:nvSpPr>
                <p:spPr bwMode="auto">
                  <a:xfrm rot="900000">
                    <a:off x="2984" y="2681"/>
                    <a:ext cx="138" cy="140"/>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81" name="Rectangle 92"/>
                  <p:cNvSpPr>
                    <a:spLocks noChangeArrowheads="1"/>
                  </p:cNvSpPr>
                  <p:nvPr/>
                </p:nvSpPr>
                <p:spPr bwMode="auto">
                  <a:xfrm>
                    <a:off x="3142" y="2654"/>
                    <a:ext cx="300"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l" eaLnBrk="0" hangingPunct="0">
                      <a:lnSpc>
                        <a:spcPct val="85000"/>
                      </a:lnSpc>
                      <a:spcBef>
                        <a:spcPct val="30000"/>
                      </a:spcBef>
                    </a:pPr>
                    <a:r>
                      <a:rPr lang="en-US" altLang="el-GR" sz="2200" b="0" u="none">
                        <a:solidFill>
                          <a:srgbClr val="FF0000"/>
                        </a:solidFill>
                        <a:effectLst/>
                      </a:rPr>
                      <a:t>B</a:t>
                    </a:r>
                    <a:r>
                      <a:rPr lang="en-US" altLang="el-GR" sz="2200" b="0" u="none" baseline="-25000">
                        <a:solidFill>
                          <a:srgbClr val="FF0000"/>
                        </a:solidFill>
                        <a:effectLst/>
                      </a:rPr>
                      <a:t>1</a:t>
                    </a:r>
                  </a:p>
                </p:txBody>
              </p:sp>
            </p:grpSp>
          </p:grpSp>
          <p:grpSp>
            <p:nvGrpSpPr>
              <p:cNvPr id="64" name="Group 93"/>
              <p:cNvGrpSpPr>
                <a:grpSpLocks/>
              </p:cNvGrpSpPr>
              <p:nvPr/>
            </p:nvGrpSpPr>
            <p:grpSpPr bwMode="auto">
              <a:xfrm>
                <a:off x="4827588" y="1409700"/>
                <a:ext cx="0" cy="4151313"/>
                <a:chOff x="3041" y="888"/>
                <a:chExt cx="0" cy="2615"/>
              </a:xfrm>
            </p:grpSpPr>
            <p:sp>
              <p:nvSpPr>
                <p:cNvPr id="68" name="Line 94"/>
                <p:cNvSpPr>
                  <a:spLocks noChangeShapeType="1"/>
                </p:cNvSpPr>
                <p:nvPr/>
              </p:nvSpPr>
              <p:spPr bwMode="auto">
                <a:xfrm flipV="1">
                  <a:off x="3041" y="2864"/>
                  <a:ext cx="0" cy="639"/>
                </a:xfrm>
                <a:prstGeom prst="line">
                  <a:avLst/>
                </a:prstGeom>
                <a:noFill/>
                <a:ln w="12700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9" name="Line 95"/>
                <p:cNvSpPr>
                  <a:spLocks noChangeShapeType="1"/>
                </p:cNvSpPr>
                <p:nvPr/>
              </p:nvSpPr>
              <p:spPr bwMode="auto">
                <a:xfrm flipV="1">
                  <a:off x="3041" y="888"/>
                  <a:ext cx="0" cy="260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pSp>
            <p:nvGrpSpPr>
              <p:cNvPr id="65" name="Group 96"/>
              <p:cNvGrpSpPr>
                <a:grpSpLocks/>
              </p:cNvGrpSpPr>
              <p:nvPr/>
            </p:nvGrpSpPr>
            <p:grpSpPr bwMode="auto">
              <a:xfrm>
                <a:off x="4486275" y="3048000"/>
                <a:ext cx="0" cy="1455738"/>
                <a:chOff x="2826" y="1920"/>
                <a:chExt cx="0" cy="917"/>
              </a:xfrm>
            </p:grpSpPr>
            <p:sp>
              <p:nvSpPr>
                <p:cNvPr id="66" name="Line 97"/>
                <p:cNvSpPr>
                  <a:spLocks noChangeShapeType="1"/>
                </p:cNvSpPr>
                <p:nvPr/>
              </p:nvSpPr>
              <p:spPr bwMode="auto">
                <a:xfrm>
                  <a:off x="2826" y="2130"/>
                  <a:ext cx="0" cy="707"/>
                </a:xfrm>
                <a:prstGeom prst="line">
                  <a:avLst/>
                </a:prstGeom>
                <a:noFill/>
                <a:ln w="127000">
                  <a:solidFill>
                    <a:srgbClr val="0000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7" name="Line 98"/>
                <p:cNvSpPr>
                  <a:spLocks noChangeShapeType="1"/>
                </p:cNvSpPr>
                <p:nvPr/>
              </p:nvSpPr>
              <p:spPr bwMode="auto">
                <a:xfrm>
                  <a:off x="2826" y="1920"/>
                  <a:ext cx="0" cy="90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pSp>
        <p:grpSp>
          <p:nvGrpSpPr>
            <p:cNvPr id="90" name="Group 99"/>
            <p:cNvGrpSpPr>
              <a:grpSpLocks/>
            </p:cNvGrpSpPr>
            <p:nvPr/>
          </p:nvGrpSpPr>
          <p:grpSpPr bwMode="auto">
            <a:xfrm>
              <a:off x="5401817" y="3086450"/>
              <a:ext cx="871524" cy="519112"/>
              <a:chOff x="2826" y="1737"/>
              <a:chExt cx="488" cy="327"/>
            </a:xfrm>
          </p:grpSpPr>
          <p:sp>
            <p:nvSpPr>
              <p:cNvPr id="91" name="Line 100"/>
              <p:cNvSpPr>
                <a:spLocks noChangeShapeType="1"/>
              </p:cNvSpPr>
              <p:nvPr/>
            </p:nvSpPr>
            <p:spPr bwMode="auto">
              <a:xfrm>
                <a:off x="2826" y="1920"/>
                <a:ext cx="22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useBgFill="1">
            <p:nvSpPr>
              <p:cNvPr id="92" name="Rectangle 101"/>
              <p:cNvSpPr>
                <a:spLocks noChangeArrowheads="1"/>
              </p:cNvSpPr>
              <p:nvPr/>
            </p:nvSpPr>
            <p:spPr bwMode="auto">
              <a:xfrm>
                <a:off x="2995" y="1868"/>
                <a:ext cx="52" cy="48"/>
              </a:xfrm>
              <a:prstGeom prst="rect">
                <a:avLst/>
              </a:prstGeom>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93" name="Rectangle 102"/>
              <p:cNvSpPr>
                <a:spLocks noChangeArrowheads="1"/>
              </p:cNvSpPr>
              <p:nvPr/>
            </p:nvSpPr>
            <p:spPr bwMode="auto">
              <a:xfrm>
                <a:off x="3037" y="1737"/>
                <a:ext cx="27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l" eaLnBrk="0" hangingPunct="0">
                  <a:lnSpc>
                    <a:spcPct val="85000"/>
                  </a:lnSpc>
                  <a:spcBef>
                    <a:spcPct val="30000"/>
                  </a:spcBef>
                </a:pPr>
                <a:r>
                  <a:rPr lang="en-US" altLang="el-GR" sz="3300" b="0" u="none" dirty="0">
                    <a:effectLst/>
                  </a:rPr>
                  <a:t>Z</a:t>
                </a:r>
              </a:p>
            </p:txBody>
          </p:sp>
        </p:grpSp>
      </p:grpSp>
      <p:sp>
        <p:nvSpPr>
          <p:cNvPr id="95" name="Ορθογώνιο 94"/>
          <p:cNvSpPr/>
          <p:nvPr/>
        </p:nvSpPr>
        <p:spPr>
          <a:xfrm>
            <a:off x="5903429" y="1602322"/>
            <a:ext cx="1734770" cy="461665"/>
          </a:xfrm>
          <a:prstGeom prst="rect">
            <a:avLst/>
          </a:prstGeom>
        </p:spPr>
        <p:txBody>
          <a:bodyPr wrap="none">
            <a:spAutoFit/>
          </a:bodyPr>
          <a:lstStyle/>
          <a:p>
            <a:r>
              <a:rPr lang="en-US" altLang="el-GR" sz="2400" b="1" dirty="0" smtClean="0"/>
              <a:t>Mt </a:t>
            </a:r>
            <a:r>
              <a:rPr lang="en-US" altLang="el-GR" sz="2400" b="1" dirty="0"/>
              <a:t>=</a:t>
            </a:r>
            <a:r>
              <a:rPr lang="el-GR" altLang="el-GR" sz="2400" b="1" dirty="0"/>
              <a:t> Δ</a:t>
            </a:r>
            <a:r>
              <a:rPr lang="en-US" altLang="el-GR" sz="2400" b="1" dirty="0"/>
              <a:t> * GZ </a:t>
            </a:r>
            <a:endParaRPr lang="el-GR" sz="2400" dirty="0"/>
          </a:p>
        </p:txBody>
      </p:sp>
    </p:spTree>
    <p:extLst>
      <p:ext uri="{BB962C8B-B14F-4D97-AF65-F5344CB8AC3E}">
        <p14:creationId xmlns:p14="http://schemas.microsoft.com/office/powerpoint/2010/main" val="3052318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11</a:t>
            </a:fld>
            <a:endParaRPr lang="el-GR"/>
          </a:p>
        </p:txBody>
      </p:sp>
      <p:sp>
        <p:nvSpPr>
          <p:cNvPr id="6"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grpSp>
        <p:nvGrpSpPr>
          <p:cNvPr id="7" name="Group 2"/>
          <p:cNvGrpSpPr>
            <a:grpSpLocks/>
          </p:cNvGrpSpPr>
          <p:nvPr/>
        </p:nvGrpSpPr>
        <p:grpSpPr bwMode="auto">
          <a:xfrm>
            <a:off x="5483225" y="349250"/>
            <a:ext cx="2176463" cy="6329363"/>
            <a:chOff x="3454" y="220"/>
            <a:chExt cx="1371" cy="3987"/>
          </a:xfrm>
        </p:grpSpPr>
        <p:sp>
          <p:nvSpPr>
            <p:cNvPr id="8" name="Line 3"/>
            <p:cNvSpPr>
              <a:spLocks noChangeShapeType="1"/>
            </p:cNvSpPr>
            <p:nvPr/>
          </p:nvSpPr>
          <p:spPr bwMode="auto">
            <a:xfrm>
              <a:off x="3812" y="3515"/>
              <a:ext cx="0" cy="692"/>
            </a:xfrm>
            <a:prstGeom prst="line">
              <a:avLst/>
            </a:prstGeom>
            <a:noFill/>
            <a:ln w="127000">
              <a:solidFill>
                <a:srgbClr val="0000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9" name="Line 4"/>
            <p:cNvSpPr>
              <a:spLocks noChangeShapeType="1"/>
            </p:cNvSpPr>
            <p:nvPr/>
          </p:nvSpPr>
          <p:spPr bwMode="auto">
            <a:xfrm flipV="1">
              <a:off x="4564" y="3420"/>
              <a:ext cx="0" cy="734"/>
            </a:xfrm>
            <a:prstGeom prst="line">
              <a:avLst/>
            </a:prstGeom>
            <a:noFill/>
            <a:ln w="12700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 name="Line 5"/>
            <p:cNvSpPr>
              <a:spLocks noChangeShapeType="1"/>
            </p:cNvSpPr>
            <p:nvPr/>
          </p:nvSpPr>
          <p:spPr bwMode="auto">
            <a:xfrm>
              <a:off x="4564" y="225"/>
              <a:ext cx="0" cy="375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 name="Line 6"/>
            <p:cNvSpPr>
              <a:spLocks noChangeShapeType="1"/>
            </p:cNvSpPr>
            <p:nvPr/>
          </p:nvSpPr>
          <p:spPr bwMode="auto">
            <a:xfrm flipH="1">
              <a:off x="3668" y="220"/>
              <a:ext cx="970" cy="362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 name="Line 7"/>
            <p:cNvSpPr>
              <a:spLocks noChangeShapeType="1"/>
            </p:cNvSpPr>
            <p:nvPr/>
          </p:nvSpPr>
          <p:spPr bwMode="auto">
            <a:xfrm>
              <a:off x="3809" y="3317"/>
              <a:ext cx="75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 name="Freeform 8"/>
            <p:cNvSpPr>
              <a:spLocks/>
            </p:cNvSpPr>
            <p:nvPr/>
          </p:nvSpPr>
          <p:spPr bwMode="auto">
            <a:xfrm>
              <a:off x="4446" y="3214"/>
              <a:ext cx="117" cy="102"/>
            </a:xfrm>
            <a:custGeom>
              <a:avLst/>
              <a:gdLst>
                <a:gd name="T0" fmla="*/ 0 w 117"/>
                <a:gd name="T1" fmla="*/ 101 h 102"/>
                <a:gd name="T2" fmla="*/ 0 w 117"/>
                <a:gd name="T3" fmla="*/ 0 h 102"/>
                <a:gd name="T4" fmla="*/ 116 w 117"/>
                <a:gd name="T5" fmla="*/ 0 h 102"/>
                <a:gd name="T6" fmla="*/ 116 w 117"/>
                <a:gd name="T7" fmla="*/ 101 h 102"/>
                <a:gd name="T8" fmla="*/ 0 w 117"/>
                <a:gd name="T9" fmla="*/ 101 h 102"/>
              </a:gdLst>
              <a:ahLst/>
              <a:cxnLst>
                <a:cxn ang="0">
                  <a:pos x="T0" y="T1"/>
                </a:cxn>
                <a:cxn ang="0">
                  <a:pos x="T2" y="T3"/>
                </a:cxn>
                <a:cxn ang="0">
                  <a:pos x="T4" y="T5"/>
                </a:cxn>
                <a:cxn ang="0">
                  <a:pos x="T6" y="T7"/>
                </a:cxn>
                <a:cxn ang="0">
                  <a:pos x="T8" y="T9"/>
                </a:cxn>
              </a:cxnLst>
              <a:rect l="0" t="0" r="r" b="b"/>
              <a:pathLst>
                <a:path w="117" h="102">
                  <a:moveTo>
                    <a:pt x="0" y="101"/>
                  </a:moveTo>
                  <a:lnTo>
                    <a:pt x="0" y="0"/>
                  </a:lnTo>
                  <a:lnTo>
                    <a:pt x="116" y="0"/>
                  </a:lnTo>
                  <a:lnTo>
                    <a:pt x="116" y="101"/>
                  </a:lnTo>
                  <a:lnTo>
                    <a:pt x="0" y="101"/>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 name="Oval 9"/>
            <p:cNvSpPr>
              <a:spLocks noChangeArrowheads="1"/>
            </p:cNvSpPr>
            <p:nvPr/>
          </p:nvSpPr>
          <p:spPr bwMode="auto">
            <a:xfrm>
              <a:off x="3727" y="3243"/>
              <a:ext cx="151" cy="150"/>
            </a:xfrm>
            <a:prstGeom prst="ellipse">
              <a:avLst/>
            </a:prstGeom>
            <a:solidFill>
              <a:srgbClr val="0000FF"/>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 name="Oval 10"/>
            <p:cNvSpPr>
              <a:spLocks noChangeArrowheads="1"/>
            </p:cNvSpPr>
            <p:nvPr/>
          </p:nvSpPr>
          <p:spPr bwMode="auto">
            <a:xfrm>
              <a:off x="4498" y="441"/>
              <a:ext cx="151" cy="149"/>
            </a:xfrm>
            <a:prstGeom prst="ellipse">
              <a:avLst/>
            </a:prstGeom>
            <a:solidFill>
              <a:srgbClr val="FF00FF"/>
            </a:solidFill>
            <a:ln w="12700">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6" name="Rectangle 11"/>
            <p:cNvSpPr>
              <a:spLocks noChangeArrowheads="1"/>
            </p:cNvSpPr>
            <p:nvPr/>
          </p:nvSpPr>
          <p:spPr bwMode="auto">
            <a:xfrm>
              <a:off x="4234" y="379"/>
              <a:ext cx="296"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l" eaLnBrk="0" hangingPunct="0">
                <a:lnSpc>
                  <a:spcPct val="85000"/>
                </a:lnSpc>
                <a:spcBef>
                  <a:spcPct val="30000"/>
                </a:spcBef>
              </a:pPr>
              <a:r>
                <a:rPr lang="en-US" altLang="el-GR" sz="2700" b="0" u="none">
                  <a:solidFill>
                    <a:srgbClr val="FF00FF"/>
                  </a:solidFill>
                  <a:effectLst/>
                </a:rPr>
                <a:t>M</a:t>
              </a:r>
            </a:p>
          </p:txBody>
        </p:sp>
        <p:sp>
          <p:nvSpPr>
            <p:cNvPr id="17" name="Rectangle 12"/>
            <p:cNvSpPr>
              <a:spLocks noChangeArrowheads="1"/>
            </p:cNvSpPr>
            <p:nvPr/>
          </p:nvSpPr>
          <p:spPr bwMode="auto">
            <a:xfrm>
              <a:off x="3454" y="3172"/>
              <a:ext cx="284"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l" eaLnBrk="0" hangingPunct="0">
                <a:lnSpc>
                  <a:spcPct val="85000"/>
                </a:lnSpc>
                <a:spcBef>
                  <a:spcPct val="30000"/>
                </a:spcBef>
              </a:pPr>
              <a:r>
                <a:rPr lang="en-US" altLang="el-GR" sz="2700" b="0" u="none">
                  <a:solidFill>
                    <a:srgbClr val="0000FF"/>
                  </a:solidFill>
                  <a:effectLst/>
                </a:rPr>
                <a:t>G</a:t>
              </a:r>
            </a:p>
          </p:txBody>
        </p:sp>
        <p:sp>
          <p:nvSpPr>
            <p:cNvPr id="18" name="Rectangle 13"/>
            <p:cNvSpPr>
              <a:spLocks noChangeArrowheads="1"/>
            </p:cNvSpPr>
            <p:nvPr/>
          </p:nvSpPr>
          <p:spPr bwMode="auto">
            <a:xfrm>
              <a:off x="4577" y="3195"/>
              <a:ext cx="248"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l" eaLnBrk="0" hangingPunct="0">
                <a:lnSpc>
                  <a:spcPct val="85000"/>
                </a:lnSpc>
                <a:spcBef>
                  <a:spcPct val="30000"/>
                </a:spcBef>
              </a:pPr>
              <a:r>
                <a:rPr lang="en-US" altLang="el-GR" sz="2700" b="0" u="none">
                  <a:effectLst/>
                </a:rPr>
                <a:t>Z</a:t>
              </a:r>
            </a:p>
          </p:txBody>
        </p:sp>
        <p:sp>
          <p:nvSpPr>
            <p:cNvPr id="19" name="Line 14"/>
            <p:cNvSpPr>
              <a:spLocks noChangeShapeType="1"/>
            </p:cNvSpPr>
            <p:nvPr/>
          </p:nvSpPr>
          <p:spPr bwMode="auto">
            <a:xfrm>
              <a:off x="3812" y="3314"/>
              <a:ext cx="0" cy="88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pSp>
        <p:nvGrpSpPr>
          <p:cNvPr id="20" name="Group 17"/>
          <p:cNvGrpSpPr>
            <a:grpSpLocks/>
          </p:cNvGrpSpPr>
          <p:nvPr/>
        </p:nvGrpSpPr>
        <p:grpSpPr bwMode="auto">
          <a:xfrm>
            <a:off x="6583363" y="3159125"/>
            <a:ext cx="665162" cy="288925"/>
            <a:chOff x="4147" y="1990"/>
            <a:chExt cx="419" cy="182"/>
          </a:xfrm>
        </p:grpSpPr>
        <p:grpSp>
          <p:nvGrpSpPr>
            <p:cNvPr id="21" name="Group 18"/>
            <p:cNvGrpSpPr>
              <a:grpSpLocks/>
            </p:cNvGrpSpPr>
            <p:nvPr/>
          </p:nvGrpSpPr>
          <p:grpSpPr bwMode="auto">
            <a:xfrm>
              <a:off x="4262" y="1990"/>
              <a:ext cx="165" cy="182"/>
              <a:chOff x="4262" y="1990"/>
              <a:chExt cx="165" cy="182"/>
            </a:xfrm>
          </p:grpSpPr>
          <p:sp>
            <p:nvSpPr>
              <p:cNvPr id="24" name="Oval 19"/>
              <p:cNvSpPr>
                <a:spLocks noChangeArrowheads="1"/>
              </p:cNvSpPr>
              <p:nvPr/>
            </p:nvSpPr>
            <p:spPr bwMode="auto">
              <a:xfrm>
                <a:off x="4266" y="1990"/>
                <a:ext cx="157" cy="182"/>
              </a:xfrm>
              <a:prstGeom prst="ellipse">
                <a:avLst/>
              </a:pr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 name="Line 20"/>
              <p:cNvSpPr>
                <a:spLocks noChangeShapeType="1"/>
              </p:cNvSpPr>
              <p:nvPr/>
            </p:nvSpPr>
            <p:spPr bwMode="auto">
              <a:xfrm>
                <a:off x="4262" y="2081"/>
                <a:ext cx="16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22" name="Freeform 21"/>
            <p:cNvSpPr>
              <a:spLocks/>
            </p:cNvSpPr>
            <p:nvPr/>
          </p:nvSpPr>
          <p:spPr bwMode="auto">
            <a:xfrm>
              <a:off x="4147" y="2054"/>
              <a:ext cx="65" cy="17"/>
            </a:xfrm>
            <a:custGeom>
              <a:avLst/>
              <a:gdLst>
                <a:gd name="T0" fmla="*/ 64 w 65"/>
                <a:gd name="T1" fmla="*/ 16 h 17"/>
                <a:gd name="T2" fmla="*/ 64 w 65"/>
                <a:gd name="T3" fmla="*/ 16 h 17"/>
                <a:gd name="T4" fmla="*/ 63 w 65"/>
                <a:gd name="T5" fmla="*/ 16 h 17"/>
                <a:gd name="T6" fmla="*/ 63 w 65"/>
                <a:gd name="T7" fmla="*/ 16 h 17"/>
                <a:gd name="T8" fmla="*/ 63 w 65"/>
                <a:gd name="T9" fmla="*/ 16 h 17"/>
                <a:gd name="T10" fmla="*/ 63 w 65"/>
                <a:gd name="T11" fmla="*/ 16 h 17"/>
                <a:gd name="T12" fmla="*/ 62 w 65"/>
                <a:gd name="T13" fmla="*/ 16 h 17"/>
                <a:gd name="T14" fmla="*/ 62 w 65"/>
                <a:gd name="T15" fmla="*/ 16 h 17"/>
                <a:gd name="T16" fmla="*/ 62 w 65"/>
                <a:gd name="T17" fmla="*/ 16 h 17"/>
                <a:gd name="T18" fmla="*/ 62 w 65"/>
                <a:gd name="T19" fmla="*/ 16 h 17"/>
                <a:gd name="T20" fmla="*/ 62 w 65"/>
                <a:gd name="T21" fmla="*/ 16 h 17"/>
                <a:gd name="T22" fmla="*/ 62 w 65"/>
                <a:gd name="T23" fmla="*/ 16 h 17"/>
                <a:gd name="T24" fmla="*/ 61 w 65"/>
                <a:gd name="T25" fmla="*/ 16 h 17"/>
                <a:gd name="T26" fmla="*/ 61 w 65"/>
                <a:gd name="T27" fmla="*/ 16 h 17"/>
                <a:gd name="T28" fmla="*/ 61 w 65"/>
                <a:gd name="T29" fmla="*/ 16 h 17"/>
                <a:gd name="T30" fmla="*/ 61 w 65"/>
                <a:gd name="T31" fmla="*/ 16 h 17"/>
                <a:gd name="T32" fmla="*/ 61 w 65"/>
                <a:gd name="T33" fmla="*/ 16 h 17"/>
                <a:gd name="T34" fmla="*/ 60 w 65"/>
                <a:gd name="T35" fmla="*/ 16 h 17"/>
                <a:gd name="T36" fmla="*/ 60 w 65"/>
                <a:gd name="T37" fmla="*/ 16 h 17"/>
                <a:gd name="T38" fmla="*/ 60 w 65"/>
                <a:gd name="T39" fmla="*/ 16 h 17"/>
                <a:gd name="T40" fmla="*/ 60 w 65"/>
                <a:gd name="T41" fmla="*/ 16 h 17"/>
                <a:gd name="T42" fmla="*/ 60 w 65"/>
                <a:gd name="T43" fmla="*/ 16 h 17"/>
                <a:gd name="T44" fmla="*/ 60 w 65"/>
                <a:gd name="T45" fmla="*/ 16 h 17"/>
                <a:gd name="T46" fmla="*/ 60 w 65"/>
                <a:gd name="T47" fmla="*/ 16 h 17"/>
                <a:gd name="T48" fmla="*/ 59 w 65"/>
                <a:gd name="T49" fmla="*/ 16 h 17"/>
                <a:gd name="T50" fmla="*/ 59 w 65"/>
                <a:gd name="T51" fmla="*/ 16 h 17"/>
                <a:gd name="T52" fmla="*/ 59 w 65"/>
                <a:gd name="T53" fmla="*/ 16 h 17"/>
                <a:gd name="T54" fmla="*/ 59 w 65"/>
                <a:gd name="T55" fmla="*/ 16 h 17"/>
                <a:gd name="T56" fmla="*/ 59 w 65"/>
                <a:gd name="T57" fmla="*/ 16 h 17"/>
                <a:gd name="T58" fmla="*/ 58 w 65"/>
                <a:gd name="T59" fmla="*/ 16 h 17"/>
                <a:gd name="T60" fmla="*/ 58 w 65"/>
                <a:gd name="T61" fmla="*/ 16 h 17"/>
                <a:gd name="T62" fmla="*/ 58 w 65"/>
                <a:gd name="T63" fmla="*/ 16 h 17"/>
                <a:gd name="T64" fmla="*/ 54 w 65"/>
                <a:gd name="T65" fmla="*/ 16 h 17"/>
                <a:gd name="T66" fmla="*/ 52 w 65"/>
                <a:gd name="T67" fmla="*/ 16 h 17"/>
                <a:gd name="T68" fmla="*/ 50 w 65"/>
                <a:gd name="T69" fmla="*/ 16 h 17"/>
                <a:gd name="T70" fmla="*/ 48 w 65"/>
                <a:gd name="T71" fmla="*/ 16 h 17"/>
                <a:gd name="T72" fmla="*/ 46 w 65"/>
                <a:gd name="T73" fmla="*/ 14 h 17"/>
                <a:gd name="T74" fmla="*/ 45 w 65"/>
                <a:gd name="T75" fmla="*/ 14 h 17"/>
                <a:gd name="T76" fmla="*/ 43 w 65"/>
                <a:gd name="T77" fmla="*/ 14 h 17"/>
                <a:gd name="T78" fmla="*/ 41 w 65"/>
                <a:gd name="T79" fmla="*/ 14 h 17"/>
                <a:gd name="T80" fmla="*/ 39 w 65"/>
                <a:gd name="T81" fmla="*/ 14 h 17"/>
                <a:gd name="T82" fmla="*/ 37 w 65"/>
                <a:gd name="T83" fmla="*/ 14 h 17"/>
                <a:gd name="T84" fmla="*/ 35 w 65"/>
                <a:gd name="T85" fmla="*/ 13 h 17"/>
                <a:gd name="T86" fmla="*/ 33 w 65"/>
                <a:gd name="T87" fmla="*/ 13 h 17"/>
                <a:gd name="T88" fmla="*/ 32 w 65"/>
                <a:gd name="T89" fmla="*/ 12 h 17"/>
                <a:gd name="T90" fmla="*/ 30 w 65"/>
                <a:gd name="T91" fmla="*/ 12 h 17"/>
                <a:gd name="T92" fmla="*/ 28 w 65"/>
                <a:gd name="T93" fmla="*/ 12 h 17"/>
                <a:gd name="T94" fmla="*/ 26 w 65"/>
                <a:gd name="T95" fmla="*/ 10 h 17"/>
                <a:gd name="T96" fmla="*/ 24 w 65"/>
                <a:gd name="T97" fmla="*/ 10 h 17"/>
                <a:gd name="T98" fmla="*/ 22 w 65"/>
                <a:gd name="T99" fmla="*/ 9 h 17"/>
                <a:gd name="T100" fmla="*/ 20 w 65"/>
                <a:gd name="T101" fmla="*/ 9 h 17"/>
                <a:gd name="T102" fmla="*/ 19 w 65"/>
                <a:gd name="T103" fmla="*/ 9 h 17"/>
                <a:gd name="T104" fmla="*/ 17 w 65"/>
                <a:gd name="T105" fmla="*/ 8 h 17"/>
                <a:gd name="T106" fmla="*/ 15 w 65"/>
                <a:gd name="T107" fmla="*/ 6 h 17"/>
                <a:gd name="T108" fmla="*/ 14 w 65"/>
                <a:gd name="T109" fmla="*/ 6 h 17"/>
                <a:gd name="T110" fmla="*/ 12 w 65"/>
                <a:gd name="T111" fmla="*/ 5 h 17"/>
                <a:gd name="T112" fmla="*/ 10 w 65"/>
                <a:gd name="T113" fmla="*/ 5 h 17"/>
                <a:gd name="T114" fmla="*/ 8 w 65"/>
                <a:gd name="T115" fmla="*/ 4 h 17"/>
                <a:gd name="T116" fmla="*/ 6 w 65"/>
                <a:gd name="T117" fmla="*/ 4 h 17"/>
                <a:gd name="T118" fmla="*/ 5 w 65"/>
                <a:gd name="T119" fmla="*/ 2 h 17"/>
                <a:gd name="T120" fmla="*/ 3 w 65"/>
                <a:gd name="T121" fmla="*/ 1 h 17"/>
                <a:gd name="T122" fmla="*/ 2 w 65"/>
                <a:gd name="T123" fmla="*/ 0 h 17"/>
                <a:gd name="T124" fmla="*/ 0 w 65"/>
                <a:gd name="T1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 h="17">
                  <a:moveTo>
                    <a:pt x="64" y="16"/>
                  </a:moveTo>
                  <a:lnTo>
                    <a:pt x="64" y="16"/>
                  </a:lnTo>
                  <a:lnTo>
                    <a:pt x="63" y="16"/>
                  </a:lnTo>
                  <a:lnTo>
                    <a:pt x="63" y="16"/>
                  </a:lnTo>
                  <a:lnTo>
                    <a:pt x="63" y="16"/>
                  </a:lnTo>
                  <a:lnTo>
                    <a:pt x="63" y="16"/>
                  </a:lnTo>
                  <a:lnTo>
                    <a:pt x="62" y="16"/>
                  </a:lnTo>
                  <a:lnTo>
                    <a:pt x="62" y="16"/>
                  </a:lnTo>
                  <a:lnTo>
                    <a:pt x="62" y="16"/>
                  </a:lnTo>
                  <a:lnTo>
                    <a:pt x="62" y="16"/>
                  </a:lnTo>
                  <a:lnTo>
                    <a:pt x="62" y="16"/>
                  </a:lnTo>
                  <a:lnTo>
                    <a:pt x="62" y="16"/>
                  </a:lnTo>
                  <a:lnTo>
                    <a:pt x="61" y="16"/>
                  </a:lnTo>
                  <a:lnTo>
                    <a:pt x="61" y="16"/>
                  </a:lnTo>
                  <a:lnTo>
                    <a:pt x="61" y="16"/>
                  </a:lnTo>
                  <a:lnTo>
                    <a:pt x="61" y="16"/>
                  </a:lnTo>
                  <a:lnTo>
                    <a:pt x="61" y="16"/>
                  </a:lnTo>
                  <a:lnTo>
                    <a:pt x="60" y="16"/>
                  </a:lnTo>
                  <a:lnTo>
                    <a:pt x="60" y="16"/>
                  </a:lnTo>
                  <a:lnTo>
                    <a:pt x="60" y="16"/>
                  </a:lnTo>
                  <a:lnTo>
                    <a:pt x="60" y="16"/>
                  </a:lnTo>
                  <a:lnTo>
                    <a:pt x="60" y="16"/>
                  </a:lnTo>
                  <a:lnTo>
                    <a:pt x="60" y="16"/>
                  </a:lnTo>
                  <a:lnTo>
                    <a:pt x="60" y="16"/>
                  </a:lnTo>
                  <a:lnTo>
                    <a:pt x="59" y="16"/>
                  </a:lnTo>
                  <a:lnTo>
                    <a:pt x="59" y="16"/>
                  </a:lnTo>
                  <a:lnTo>
                    <a:pt x="59" y="16"/>
                  </a:lnTo>
                  <a:lnTo>
                    <a:pt x="59" y="16"/>
                  </a:lnTo>
                  <a:lnTo>
                    <a:pt x="59" y="16"/>
                  </a:lnTo>
                  <a:lnTo>
                    <a:pt x="58" y="16"/>
                  </a:lnTo>
                  <a:lnTo>
                    <a:pt x="58" y="16"/>
                  </a:lnTo>
                  <a:lnTo>
                    <a:pt x="58" y="16"/>
                  </a:lnTo>
                  <a:lnTo>
                    <a:pt x="54" y="16"/>
                  </a:lnTo>
                  <a:lnTo>
                    <a:pt x="52" y="16"/>
                  </a:lnTo>
                  <a:lnTo>
                    <a:pt x="50" y="16"/>
                  </a:lnTo>
                  <a:lnTo>
                    <a:pt x="48" y="16"/>
                  </a:lnTo>
                  <a:lnTo>
                    <a:pt x="46" y="14"/>
                  </a:lnTo>
                  <a:lnTo>
                    <a:pt x="45" y="14"/>
                  </a:lnTo>
                  <a:lnTo>
                    <a:pt x="43" y="14"/>
                  </a:lnTo>
                  <a:lnTo>
                    <a:pt x="41" y="14"/>
                  </a:lnTo>
                  <a:lnTo>
                    <a:pt x="39" y="14"/>
                  </a:lnTo>
                  <a:lnTo>
                    <a:pt x="37" y="14"/>
                  </a:lnTo>
                  <a:lnTo>
                    <a:pt x="35" y="13"/>
                  </a:lnTo>
                  <a:lnTo>
                    <a:pt x="33" y="13"/>
                  </a:lnTo>
                  <a:lnTo>
                    <a:pt x="32" y="12"/>
                  </a:lnTo>
                  <a:lnTo>
                    <a:pt x="30" y="12"/>
                  </a:lnTo>
                  <a:lnTo>
                    <a:pt x="28" y="12"/>
                  </a:lnTo>
                  <a:lnTo>
                    <a:pt x="26" y="10"/>
                  </a:lnTo>
                  <a:lnTo>
                    <a:pt x="24" y="10"/>
                  </a:lnTo>
                  <a:lnTo>
                    <a:pt x="22" y="9"/>
                  </a:lnTo>
                  <a:lnTo>
                    <a:pt x="20" y="9"/>
                  </a:lnTo>
                  <a:lnTo>
                    <a:pt x="19" y="9"/>
                  </a:lnTo>
                  <a:lnTo>
                    <a:pt x="17" y="8"/>
                  </a:lnTo>
                  <a:lnTo>
                    <a:pt x="15" y="6"/>
                  </a:lnTo>
                  <a:lnTo>
                    <a:pt x="14" y="6"/>
                  </a:lnTo>
                  <a:lnTo>
                    <a:pt x="12" y="5"/>
                  </a:lnTo>
                  <a:lnTo>
                    <a:pt x="10" y="5"/>
                  </a:lnTo>
                  <a:lnTo>
                    <a:pt x="8" y="4"/>
                  </a:lnTo>
                  <a:lnTo>
                    <a:pt x="6" y="4"/>
                  </a:lnTo>
                  <a:lnTo>
                    <a:pt x="5" y="2"/>
                  </a:lnTo>
                  <a:lnTo>
                    <a:pt x="3" y="1"/>
                  </a:lnTo>
                  <a:lnTo>
                    <a:pt x="2" y="0"/>
                  </a:lnTo>
                  <a:lnTo>
                    <a:pt x="0" y="0"/>
                  </a:lnTo>
                </a:path>
              </a:pathLst>
            </a:custGeom>
            <a:noFill/>
            <a:ln w="12700" cap="rnd" cmpd="sng">
              <a:solidFill>
                <a:srgbClr val="000000"/>
              </a:solidFill>
              <a:prstDash val="solid"/>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 name="Freeform 22"/>
            <p:cNvSpPr>
              <a:spLocks/>
            </p:cNvSpPr>
            <p:nvPr/>
          </p:nvSpPr>
          <p:spPr bwMode="auto">
            <a:xfrm>
              <a:off x="4514" y="2053"/>
              <a:ext cx="52" cy="17"/>
            </a:xfrm>
            <a:custGeom>
              <a:avLst/>
              <a:gdLst>
                <a:gd name="T0" fmla="*/ 0 w 52"/>
                <a:gd name="T1" fmla="*/ 13 h 17"/>
                <a:gd name="T2" fmla="*/ 0 w 52"/>
                <a:gd name="T3" fmla="*/ 13 h 17"/>
                <a:gd name="T4" fmla="*/ 1 w 52"/>
                <a:gd name="T5" fmla="*/ 13 h 17"/>
                <a:gd name="T6" fmla="*/ 1 w 52"/>
                <a:gd name="T7" fmla="*/ 13 h 17"/>
                <a:gd name="T8" fmla="*/ 2 w 52"/>
                <a:gd name="T9" fmla="*/ 13 h 17"/>
                <a:gd name="T10" fmla="*/ 2 w 52"/>
                <a:gd name="T11" fmla="*/ 13 h 17"/>
                <a:gd name="T12" fmla="*/ 2 w 52"/>
                <a:gd name="T13" fmla="*/ 13 h 17"/>
                <a:gd name="T14" fmla="*/ 3 w 52"/>
                <a:gd name="T15" fmla="*/ 16 h 17"/>
                <a:gd name="T16" fmla="*/ 3 w 52"/>
                <a:gd name="T17" fmla="*/ 16 h 17"/>
                <a:gd name="T18" fmla="*/ 4 w 52"/>
                <a:gd name="T19" fmla="*/ 16 h 17"/>
                <a:gd name="T20" fmla="*/ 4 w 52"/>
                <a:gd name="T21" fmla="*/ 16 h 17"/>
                <a:gd name="T22" fmla="*/ 4 w 52"/>
                <a:gd name="T23" fmla="*/ 16 h 17"/>
                <a:gd name="T24" fmla="*/ 5 w 52"/>
                <a:gd name="T25" fmla="*/ 16 h 17"/>
                <a:gd name="T26" fmla="*/ 5 w 52"/>
                <a:gd name="T27" fmla="*/ 16 h 17"/>
                <a:gd name="T28" fmla="*/ 6 w 52"/>
                <a:gd name="T29" fmla="*/ 16 h 17"/>
                <a:gd name="T30" fmla="*/ 6 w 52"/>
                <a:gd name="T31" fmla="*/ 16 h 17"/>
                <a:gd name="T32" fmla="*/ 6 w 52"/>
                <a:gd name="T33" fmla="*/ 16 h 17"/>
                <a:gd name="T34" fmla="*/ 7 w 52"/>
                <a:gd name="T35" fmla="*/ 16 h 17"/>
                <a:gd name="T36" fmla="*/ 7 w 52"/>
                <a:gd name="T37" fmla="*/ 16 h 17"/>
                <a:gd name="T38" fmla="*/ 8 w 52"/>
                <a:gd name="T39" fmla="*/ 16 h 17"/>
                <a:gd name="T40" fmla="*/ 8 w 52"/>
                <a:gd name="T41" fmla="*/ 16 h 17"/>
                <a:gd name="T42" fmla="*/ 8 w 52"/>
                <a:gd name="T43" fmla="*/ 16 h 17"/>
                <a:gd name="T44" fmla="*/ 9 w 52"/>
                <a:gd name="T45" fmla="*/ 16 h 17"/>
                <a:gd name="T46" fmla="*/ 9 w 52"/>
                <a:gd name="T47" fmla="*/ 16 h 17"/>
                <a:gd name="T48" fmla="*/ 10 w 52"/>
                <a:gd name="T49" fmla="*/ 16 h 17"/>
                <a:gd name="T50" fmla="*/ 10 w 52"/>
                <a:gd name="T51" fmla="*/ 16 h 17"/>
                <a:gd name="T52" fmla="*/ 10 w 52"/>
                <a:gd name="T53" fmla="*/ 16 h 17"/>
                <a:gd name="T54" fmla="*/ 11 w 52"/>
                <a:gd name="T55" fmla="*/ 16 h 17"/>
                <a:gd name="T56" fmla="*/ 11 w 52"/>
                <a:gd name="T57" fmla="*/ 16 h 17"/>
                <a:gd name="T58" fmla="*/ 12 w 52"/>
                <a:gd name="T59" fmla="*/ 16 h 17"/>
                <a:gd name="T60" fmla="*/ 12 w 52"/>
                <a:gd name="T61" fmla="*/ 16 h 17"/>
                <a:gd name="T62" fmla="*/ 13 w 52"/>
                <a:gd name="T63" fmla="*/ 16 h 17"/>
                <a:gd name="T64" fmla="*/ 15 w 52"/>
                <a:gd name="T65" fmla="*/ 16 h 17"/>
                <a:gd name="T66" fmla="*/ 16 w 52"/>
                <a:gd name="T67" fmla="*/ 16 h 17"/>
                <a:gd name="T68" fmla="*/ 18 w 52"/>
                <a:gd name="T69" fmla="*/ 16 h 17"/>
                <a:gd name="T70" fmla="*/ 19 w 52"/>
                <a:gd name="T71" fmla="*/ 16 h 17"/>
                <a:gd name="T72" fmla="*/ 20 w 52"/>
                <a:gd name="T73" fmla="*/ 16 h 17"/>
                <a:gd name="T74" fmla="*/ 21 w 52"/>
                <a:gd name="T75" fmla="*/ 16 h 17"/>
                <a:gd name="T76" fmla="*/ 22 w 52"/>
                <a:gd name="T77" fmla="*/ 13 h 17"/>
                <a:gd name="T78" fmla="*/ 24 w 52"/>
                <a:gd name="T79" fmla="*/ 13 h 17"/>
                <a:gd name="T80" fmla="*/ 25 w 52"/>
                <a:gd name="T81" fmla="*/ 13 h 17"/>
                <a:gd name="T82" fmla="*/ 26 w 52"/>
                <a:gd name="T83" fmla="*/ 13 h 17"/>
                <a:gd name="T84" fmla="*/ 27 w 52"/>
                <a:gd name="T85" fmla="*/ 13 h 17"/>
                <a:gd name="T86" fmla="*/ 28 w 52"/>
                <a:gd name="T87" fmla="*/ 11 h 17"/>
                <a:gd name="T88" fmla="*/ 30 w 52"/>
                <a:gd name="T89" fmla="*/ 11 h 17"/>
                <a:gd name="T90" fmla="*/ 31 w 52"/>
                <a:gd name="T91" fmla="*/ 11 h 17"/>
                <a:gd name="T92" fmla="*/ 32 w 52"/>
                <a:gd name="T93" fmla="*/ 11 h 17"/>
                <a:gd name="T94" fmla="*/ 34 w 52"/>
                <a:gd name="T95" fmla="*/ 11 h 17"/>
                <a:gd name="T96" fmla="*/ 35 w 52"/>
                <a:gd name="T97" fmla="*/ 11 h 17"/>
                <a:gd name="T98" fmla="*/ 36 w 52"/>
                <a:gd name="T99" fmla="*/ 9 h 17"/>
                <a:gd name="T100" fmla="*/ 37 w 52"/>
                <a:gd name="T101" fmla="*/ 9 h 17"/>
                <a:gd name="T102" fmla="*/ 38 w 52"/>
                <a:gd name="T103" fmla="*/ 9 h 17"/>
                <a:gd name="T104" fmla="*/ 39 w 52"/>
                <a:gd name="T105" fmla="*/ 6 h 17"/>
                <a:gd name="T106" fmla="*/ 40 w 52"/>
                <a:gd name="T107" fmla="*/ 6 h 17"/>
                <a:gd name="T108" fmla="*/ 42 w 52"/>
                <a:gd name="T109" fmla="*/ 6 h 17"/>
                <a:gd name="T110" fmla="*/ 43 w 52"/>
                <a:gd name="T111" fmla="*/ 6 h 17"/>
                <a:gd name="T112" fmla="*/ 44 w 52"/>
                <a:gd name="T113" fmla="*/ 4 h 17"/>
                <a:gd name="T114" fmla="*/ 45 w 52"/>
                <a:gd name="T115" fmla="*/ 4 h 17"/>
                <a:gd name="T116" fmla="*/ 46 w 52"/>
                <a:gd name="T117" fmla="*/ 2 h 17"/>
                <a:gd name="T118" fmla="*/ 48 w 52"/>
                <a:gd name="T119" fmla="*/ 2 h 17"/>
                <a:gd name="T120" fmla="*/ 49 w 52"/>
                <a:gd name="T121" fmla="*/ 2 h 17"/>
                <a:gd name="T122" fmla="*/ 50 w 52"/>
                <a:gd name="T123" fmla="*/ 0 h 17"/>
                <a:gd name="T124" fmla="*/ 51 w 52"/>
                <a:gd name="T1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17">
                  <a:moveTo>
                    <a:pt x="0" y="13"/>
                  </a:moveTo>
                  <a:lnTo>
                    <a:pt x="0" y="13"/>
                  </a:lnTo>
                  <a:lnTo>
                    <a:pt x="1" y="13"/>
                  </a:lnTo>
                  <a:lnTo>
                    <a:pt x="1" y="13"/>
                  </a:lnTo>
                  <a:lnTo>
                    <a:pt x="2" y="13"/>
                  </a:lnTo>
                  <a:lnTo>
                    <a:pt x="2" y="13"/>
                  </a:lnTo>
                  <a:lnTo>
                    <a:pt x="2" y="13"/>
                  </a:lnTo>
                  <a:lnTo>
                    <a:pt x="3" y="16"/>
                  </a:lnTo>
                  <a:lnTo>
                    <a:pt x="3" y="16"/>
                  </a:lnTo>
                  <a:lnTo>
                    <a:pt x="4" y="16"/>
                  </a:lnTo>
                  <a:lnTo>
                    <a:pt x="4" y="16"/>
                  </a:lnTo>
                  <a:lnTo>
                    <a:pt x="4" y="16"/>
                  </a:lnTo>
                  <a:lnTo>
                    <a:pt x="5" y="16"/>
                  </a:lnTo>
                  <a:lnTo>
                    <a:pt x="5" y="16"/>
                  </a:lnTo>
                  <a:lnTo>
                    <a:pt x="6" y="16"/>
                  </a:lnTo>
                  <a:lnTo>
                    <a:pt x="6" y="16"/>
                  </a:lnTo>
                  <a:lnTo>
                    <a:pt x="6" y="16"/>
                  </a:lnTo>
                  <a:lnTo>
                    <a:pt x="7" y="16"/>
                  </a:lnTo>
                  <a:lnTo>
                    <a:pt x="7" y="16"/>
                  </a:lnTo>
                  <a:lnTo>
                    <a:pt x="8" y="16"/>
                  </a:lnTo>
                  <a:lnTo>
                    <a:pt x="8" y="16"/>
                  </a:lnTo>
                  <a:lnTo>
                    <a:pt x="8" y="16"/>
                  </a:lnTo>
                  <a:lnTo>
                    <a:pt x="9" y="16"/>
                  </a:lnTo>
                  <a:lnTo>
                    <a:pt x="9" y="16"/>
                  </a:lnTo>
                  <a:lnTo>
                    <a:pt x="10" y="16"/>
                  </a:lnTo>
                  <a:lnTo>
                    <a:pt x="10" y="16"/>
                  </a:lnTo>
                  <a:lnTo>
                    <a:pt x="10" y="16"/>
                  </a:lnTo>
                  <a:lnTo>
                    <a:pt x="11" y="16"/>
                  </a:lnTo>
                  <a:lnTo>
                    <a:pt x="11" y="16"/>
                  </a:lnTo>
                  <a:lnTo>
                    <a:pt x="12" y="16"/>
                  </a:lnTo>
                  <a:lnTo>
                    <a:pt x="12" y="16"/>
                  </a:lnTo>
                  <a:lnTo>
                    <a:pt x="13" y="16"/>
                  </a:lnTo>
                  <a:lnTo>
                    <a:pt x="15" y="16"/>
                  </a:lnTo>
                  <a:lnTo>
                    <a:pt x="16" y="16"/>
                  </a:lnTo>
                  <a:lnTo>
                    <a:pt x="18" y="16"/>
                  </a:lnTo>
                  <a:lnTo>
                    <a:pt x="19" y="16"/>
                  </a:lnTo>
                  <a:lnTo>
                    <a:pt x="20" y="16"/>
                  </a:lnTo>
                  <a:lnTo>
                    <a:pt x="21" y="16"/>
                  </a:lnTo>
                  <a:lnTo>
                    <a:pt x="22" y="13"/>
                  </a:lnTo>
                  <a:lnTo>
                    <a:pt x="24" y="13"/>
                  </a:lnTo>
                  <a:lnTo>
                    <a:pt x="25" y="13"/>
                  </a:lnTo>
                  <a:lnTo>
                    <a:pt x="26" y="13"/>
                  </a:lnTo>
                  <a:lnTo>
                    <a:pt x="27" y="13"/>
                  </a:lnTo>
                  <a:lnTo>
                    <a:pt x="28" y="11"/>
                  </a:lnTo>
                  <a:lnTo>
                    <a:pt x="30" y="11"/>
                  </a:lnTo>
                  <a:lnTo>
                    <a:pt x="31" y="11"/>
                  </a:lnTo>
                  <a:lnTo>
                    <a:pt x="32" y="11"/>
                  </a:lnTo>
                  <a:lnTo>
                    <a:pt x="34" y="11"/>
                  </a:lnTo>
                  <a:lnTo>
                    <a:pt x="35" y="11"/>
                  </a:lnTo>
                  <a:lnTo>
                    <a:pt x="36" y="9"/>
                  </a:lnTo>
                  <a:lnTo>
                    <a:pt x="37" y="9"/>
                  </a:lnTo>
                  <a:lnTo>
                    <a:pt x="38" y="9"/>
                  </a:lnTo>
                  <a:lnTo>
                    <a:pt x="39" y="6"/>
                  </a:lnTo>
                  <a:lnTo>
                    <a:pt x="40" y="6"/>
                  </a:lnTo>
                  <a:lnTo>
                    <a:pt x="42" y="6"/>
                  </a:lnTo>
                  <a:lnTo>
                    <a:pt x="43" y="6"/>
                  </a:lnTo>
                  <a:lnTo>
                    <a:pt x="44" y="4"/>
                  </a:lnTo>
                  <a:lnTo>
                    <a:pt x="45" y="4"/>
                  </a:lnTo>
                  <a:lnTo>
                    <a:pt x="46" y="2"/>
                  </a:lnTo>
                  <a:lnTo>
                    <a:pt x="48" y="2"/>
                  </a:lnTo>
                  <a:lnTo>
                    <a:pt x="49" y="2"/>
                  </a:lnTo>
                  <a:lnTo>
                    <a:pt x="50" y="0"/>
                  </a:lnTo>
                  <a:lnTo>
                    <a:pt x="51" y="0"/>
                  </a:lnTo>
                </a:path>
              </a:pathLst>
            </a:custGeom>
            <a:noFill/>
            <a:ln w="12700" cap="rnd" cmpd="sng">
              <a:solidFill>
                <a:srgbClr val="000000"/>
              </a:solidFill>
              <a:prstDash val="solid"/>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6" name="Rectangle 15"/>
          <p:cNvSpPr txBox="1">
            <a:spLocks noChangeArrowheads="1"/>
          </p:cNvSpPr>
          <p:nvPr/>
        </p:nvSpPr>
        <p:spPr>
          <a:xfrm>
            <a:off x="228600" y="1219199"/>
            <a:ext cx="5045075" cy="4360863"/>
          </a:xfrm>
          <a:prstGeom prst="rect">
            <a:avLst/>
          </a:prstGeom>
          <a:noFill/>
        </p:spPr>
        <p:txBody>
          <a:bodyPr vert="horz" lIns="92075" tIns="46038" rIns="92075" bIns="4603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l-GR" sz="2800" b="1" dirty="0" smtClean="0"/>
              <a:t>Sin </a:t>
            </a:r>
            <a:r>
              <a:rPr lang="en-US" altLang="el-GR" sz="2800" b="1" dirty="0" smtClean="0">
                <a:latin typeface="Symbol" pitchFamily="18" charset="2"/>
              </a:rPr>
              <a:t>q</a:t>
            </a:r>
            <a:r>
              <a:rPr lang="en-US" altLang="el-GR" sz="2800" b="1" dirty="0" smtClean="0"/>
              <a:t> = </a:t>
            </a:r>
            <a:r>
              <a:rPr lang="el-GR" altLang="el-GR" sz="2800" b="1" dirty="0" smtClean="0"/>
              <a:t>απέναντι</a:t>
            </a:r>
            <a:r>
              <a:rPr lang="en-US" altLang="el-GR" sz="2800" b="1" dirty="0" smtClean="0"/>
              <a:t> / </a:t>
            </a:r>
            <a:r>
              <a:rPr lang="el-GR" altLang="el-GR" sz="2800" b="1" dirty="0" smtClean="0"/>
              <a:t>υποτείνουσα</a:t>
            </a:r>
            <a:endParaRPr lang="en-US" altLang="el-GR" sz="2800" b="1" dirty="0" smtClean="0"/>
          </a:p>
          <a:p>
            <a:pPr lvl="1"/>
            <a:r>
              <a:rPr lang="el-GR" altLang="el-GR" b="1" dirty="0" smtClean="0"/>
              <a:t>(μοχλός επαναφοράς)</a:t>
            </a:r>
            <a:r>
              <a:rPr lang="en-US" altLang="el-GR" b="1" dirty="0" smtClean="0"/>
              <a:t> </a:t>
            </a:r>
            <a:r>
              <a:rPr lang="el-GR" altLang="el-GR" b="1" dirty="0" smtClean="0"/>
              <a:t>	</a:t>
            </a:r>
            <a:r>
              <a:rPr lang="en-US" altLang="el-GR" b="1" dirty="0" smtClean="0"/>
              <a:t>= GZ</a:t>
            </a:r>
          </a:p>
          <a:p>
            <a:pPr lvl="1"/>
            <a:r>
              <a:rPr lang="el-GR" altLang="el-GR" b="1" dirty="0" smtClean="0"/>
              <a:t>υποτείνουσα    </a:t>
            </a:r>
            <a:r>
              <a:rPr lang="en-US" altLang="el-GR" b="1" dirty="0" smtClean="0"/>
              <a:t> </a:t>
            </a:r>
            <a:r>
              <a:rPr lang="el-GR" altLang="el-GR" b="1" dirty="0" smtClean="0"/>
              <a:t>	</a:t>
            </a:r>
            <a:r>
              <a:rPr lang="en-US" altLang="el-GR" b="1" dirty="0" smtClean="0"/>
              <a:t>= GM</a:t>
            </a:r>
            <a:endParaRPr lang="el-GR" altLang="el-GR" b="1" dirty="0" smtClean="0"/>
          </a:p>
          <a:p>
            <a:pPr>
              <a:buFontTx/>
              <a:buNone/>
            </a:pPr>
            <a:r>
              <a:rPr lang="en-US" altLang="el-GR" sz="2800" b="1" dirty="0" smtClean="0"/>
              <a:t>						</a:t>
            </a:r>
          </a:p>
          <a:p>
            <a:r>
              <a:rPr lang="en-US" altLang="el-GR" sz="2800" b="1" dirty="0" smtClean="0"/>
              <a:t>Sin </a:t>
            </a:r>
            <a:r>
              <a:rPr lang="en-US" altLang="el-GR" sz="2800" b="1" dirty="0" smtClean="0">
                <a:latin typeface="Symbol" pitchFamily="18" charset="2"/>
              </a:rPr>
              <a:t>q</a:t>
            </a:r>
            <a:r>
              <a:rPr lang="en-US" altLang="el-GR" sz="2800" b="1" dirty="0" smtClean="0"/>
              <a:t> = GZ / GM</a:t>
            </a:r>
          </a:p>
          <a:p>
            <a:pPr>
              <a:buFontTx/>
              <a:buNone/>
            </a:pPr>
            <a:r>
              <a:rPr lang="en-US" altLang="el-GR" sz="2800" b="1" dirty="0" smtClean="0"/>
              <a:t>	GZ = GM x Sin </a:t>
            </a:r>
            <a:r>
              <a:rPr lang="en-US" altLang="el-GR" sz="2800" b="1" dirty="0" smtClean="0">
                <a:latin typeface="Symbol" pitchFamily="18" charset="2"/>
              </a:rPr>
              <a:t>q</a:t>
            </a:r>
          </a:p>
          <a:p>
            <a:pPr>
              <a:buFontTx/>
              <a:buNone/>
            </a:pPr>
            <a:endParaRPr lang="en-US" altLang="el-GR" sz="2800" b="1" dirty="0" smtClean="0">
              <a:latin typeface="Symbol" pitchFamily="18" charset="2"/>
            </a:endParaRPr>
          </a:p>
          <a:p>
            <a:r>
              <a:rPr lang="en-US" altLang="el-GR" sz="2800" b="1" dirty="0" smtClean="0"/>
              <a:t>Moment</a:t>
            </a:r>
            <a:r>
              <a:rPr lang="el-GR" altLang="el-GR" sz="2800" b="1" dirty="0" smtClean="0"/>
              <a:t> (</a:t>
            </a:r>
            <a:r>
              <a:rPr lang="en-US" altLang="el-GR" sz="2800" b="1" dirty="0" smtClean="0"/>
              <a:t>Mt) =</a:t>
            </a:r>
            <a:r>
              <a:rPr lang="el-GR" altLang="el-GR" sz="2800" b="1" dirty="0" smtClean="0"/>
              <a:t> Δ</a:t>
            </a:r>
            <a:r>
              <a:rPr lang="en-US" altLang="el-GR" sz="2800" b="1" dirty="0" smtClean="0"/>
              <a:t> * GM * sin</a:t>
            </a:r>
            <a:r>
              <a:rPr lang="el-GR" altLang="el-GR" sz="2800" b="1" dirty="0" smtClean="0"/>
              <a:t>θ</a:t>
            </a:r>
            <a:r>
              <a:rPr lang="en-US" altLang="el-GR" sz="2800" b="1" dirty="0" smtClean="0"/>
              <a:t>        (2)</a:t>
            </a:r>
            <a:endParaRPr lang="en-US" altLang="el-GR" sz="2800" b="1" dirty="0" smtClean="0">
              <a:latin typeface="Symbol" pitchFamily="18" charset="2"/>
            </a:endParaRPr>
          </a:p>
          <a:p>
            <a:pPr>
              <a:buFontTx/>
              <a:buNone/>
            </a:pPr>
            <a:r>
              <a:rPr lang="en-US" altLang="el-GR" sz="2800" b="1" dirty="0" smtClean="0">
                <a:latin typeface="Symbol" pitchFamily="18" charset="2"/>
              </a:rPr>
              <a:t>					</a:t>
            </a:r>
            <a:endParaRPr lang="el-GR" altLang="el-GR" sz="2800" b="1" dirty="0" smtClean="0">
              <a:latin typeface="Symbol" pitchFamily="18" charset="2"/>
            </a:endParaRPr>
          </a:p>
        </p:txBody>
      </p:sp>
    </p:spTree>
    <p:extLst>
      <p:ext uri="{BB962C8B-B14F-4D97-AF65-F5344CB8AC3E}">
        <p14:creationId xmlns:p14="http://schemas.microsoft.com/office/powerpoint/2010/main" val="3464986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12</a:t>
            </a:fld>
            <a:endParaRPr lang="el-GR"/>
          </a:p>
        </p:txBody>
      </p:sp>
      <p:sp>
        <p:nvSpPr>
          <p:cNvPr id="6"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
        <p:nvSpPr>
          <p:cNvPr id="7" name="Rectangle 3"/>
          <p:cNvSpPr>
            <a:spLocks noGrp="1" noChangeArrowheads="1"/>
          </p:cNvSpPr>
          <p:nvPr>
            <p:ph idx="1"/>
          </p:nvPr>
        </p:nvSpPr>
        <p:spPr/>
        <p:txBody>
          <a:bodyPr>
            <a:noAutofit/>
          </a:bodyPr>
          <a:lstStyle/>
          <a:p>
            <a:endParaRPr lang="en-US" altLang="el-GR" sz="2400" dirty="0" smtClean="0">
              <a:latin typeface="Arial" panose="020B0604020202020204" pitchFamily="34" charset="0"/>
              <a:cs typeface="Arial" panose="020B0604020202020204" pitchFamily="34" charset="0"/>
            </a:endParaRPr>
          </a:p>
          <a:p>
            <a:r>
              <a:rPr lang="en-US" altLang="el-GR" sz="2400" b="1" dirty="0" smtClean="0">
                <a:latin typeface="Arial" panose="020B0604020202020204" pitchFamily="34" charset="0"/>
                <a:cs typeface="Arial" panose="020B0604020202020204" pitchFamily="34" charset="0"/>
              </a:rPr>
              <a:t>Moment</a:t>
            </a:r>
            <a:r>
              <a:rPr lang="el-GR" altLang="el-GR" sz="2400" b="1" dirty="0" smtClean="0">
                <a:latin typeface="Arial" panose="020B0604020202020204" pitchFamily="34" charset="0"/>
                <a:cs typeface="Arial" panose="020B0604020202020204" pitchFamily="34" charset="0"/>
              </a:rPr>
              <a:t> (</a:t>
            </a:r>
            <a:r>
              <a:rPr lang="en-US" altLang="el-GR" sz="2400" b="1" dirty="0" smtClean="0">
                <a:latin typeface="Arial" panose="020B0604020202020204" pitchFamily="34" charset="0"/>
                <a:cs typeface="Arial" panose="020B0604020202020204" pitchFamily="34" charset="0"/>
              </a:rPr>
              <a:t>Mt) =</a:t>
            </a:r>
            <a:r>
              <a:rPr lang="el-GR" altLang="el-GR" sz="2400" b="1" dirty="0" smtClean="0">
                <a:latin typeface="Arial" panose="020B0604020202020204" pitchFamily="34" charset="0"/>
                <a:cs typeface="Arial" panose="020B0604020202020204" pitchFamily="34" charset="0"/>
              </a:rPr>
              <a:t> Δ</a:t>
            </a:r>
            <a:r>
              <a:rPr lang="en-US" altLang="el-GR" sz="2400" b="1" dirty="0" smtClean="0">
                <a:latin typeface="Arial" panose="020B0604020202020204" pitchFamily="34" charset="0"/>
                <a:cs typeface="Arial" panose="020B0604020202020204" pitchFamily="34" charset="0"/>
              </a:rPr>
              <a:t> * GM * sin</a:t>
            </a:r>
            <a:r>
              <a:rPr lang="el-GR" altLang="el-GR" sz="2400" b="1" dirty="0" smtClean="0">
                <a:latin typeface="Arial" panose="020B0604020202020204" pitchFamily="34" charset="0"/>
                <a:cs typeface="Arial" panose="020B0604020202020204" pitchFamily="34" charset="0"/>
              </a:rPr>
              <a:t>θ</a:t>
            </a:r>
            <a:r>
              <a:rPr lang="en-US" altLang="el-GR" sz="2400" b="1" dirty="0" smtClean="0">
                <a:latin typeface="Arial" panose="020B0604020202020204" pitchFamily="34" charset="0"/>
                <a:cs typeface="Arial" panose="020B0604020202020204" pitchFamily="34" charset="0"/>
              </a:rPr>
              <a:t>        (2)</a:t>
            </a:r>
          </a:p>
          <a:p>
            <a:pPr>
              <a:buFont typeface="Arial" charset="0"/>
              <a:buNone/>
            </a:pPr>
            <a:endParaRPr lang="en-US" altLang="el-GR" sz="2400" dirty="0" smtClean="0">
              <a:latin typeface="Arial" panose="020B0604020202020204" pitchFamily="34" charset="0"/>
              <a:cs typeface="Arial" panose="020B0604020202020204" pitchFamily="34" charset="0"/>
            </a:endParaRPr>
          </a:p>
          <a:p>
            <a:r>
              <a:rPr lang="el-GR" altLang="el-GR" sz="2400" dirty="0" smtClean="0">
                <a:latin typeface="Arial" panose="020B0604020202020204" pitchFamily="34" charset="0"/>
                <a:cs typeface="Arial" panose="020B0604020202020204" pitchFamily="34" charset="0"/>
              </a:rPr>
              <a:t>Ανάλογα με το αν το </a:t>
            </a:r>
            <a:r>
              <a:rPr lang="en-US" altLang="el-GR" sz="2400" dirty="0" smtClean="0">
                <a:latin typeface="Arial" panose="020B0604020202020204" pitchFamily="34" charset="0"/>
                <a:cs typeface="Arial" panose="020B0604020202020204" pitchFamily="34" charset="0"/>
              </a:rPr>
              <a:t>GM </a:t>
            </a:r>
            <a:r>
              <a:rPr lang="el-GR" altLang="el-GR" sz="2400" dirty="0" smtClean="0">
                <a:latin typeface="Arial" panose="020B0604020202020204" pitchFamily="34" charset="0"/>
                <a:cs typeface="Arial" panose="020B0604020202020204" pitchFamily="34" charset="0"/>
              </a:rPr>
              <a:t>είναι θετικό, αρνητικό ή μηδέν έχουμε αντίστοιχα</a:t>
            </a:r>
          </a:p>
          <a:p>
            <a:pPr lvl="1"/>
            <a:r>
              <a:rPr lang="el-GR" altLang="el-GR" sz="2400" b="1" dirty="0" smtClean="0">
                <a:latin typeface="Arial" panose="020B0604020202020204" pitchFamily="34" charset="0"/>
                <a:cs typeface="Arial" panose="020B0604020202020204" pitchFamily="34" charset="0"/>
              </a:rPr>
              <a:t>θετική ευστάθεια</a:t>
            </a:r>
            <a:r>
              <a:rPr lang="en-US" altLang="el-GR" sz="2400" b="1" dirty="0" smtClean="0">
                <a:latin typeface="Arial" panose="020B0604020202020204" pitchFamily="34" charset="0"/>
                <a:cs typeface="Arial" panose="020B0604020202020204" pitchFamily="34" charset="0"/>
              </a:rPr>
              <a:t> GM&gt;0</a:t>
            </a:r>
            <a:endParaRPr lang="el-GR" altLang="el-GR" sz="2400" b="1" dirty="0" smtClean="0">
              <a:latin typeface="Arial" panose="020B0604020202020204" pitchFamily="34" charset="0"/>
              <a:cs typeface="Arial" panose="020B0604020202020204" pitchFamily="34" charset="0"/>
            </a:endParaRPr>
          </a:p>
          <a:p>
            <a:pPr lvl="1"/>
            <a:r>
              <a:rPr lang="el-GR" altLang="el-GR" sz="2400" b="1" dirty="0" smtClean="0">
                <a:latin typeface="Arial" panose="020B0604020202020204" pitchFamily="34" charset="0"/>
                <a:cs typeface="Arial" panose="020B0604020202020204" pitchFamily="34" charset="0"/>
              </a:rPr>
              <a:t>αρνητική ευστάθεια</a:t>
            </a:r>
            <a:r>
              <a:rPr lang="en-US" altLang="el-GR" sz="2400" b="1" dirty="0" smtClean="0">
                <a:latin typeface="Arial" panose="020B0604020202020204" pitchFamily="34" charset="0"/>
                <a:cs typeface="Arial" panose="020B0604020202020204" pitchFamily="34" charset="0"/>
              </a:rPr>
              <a:t> GM&lt;0</a:t>
            </a:r>
            <a:endParaRPr lang="el-GR" altLang="el-GR" sz="2400" b="1" dirty="0" smtClean="0">
              <a:latin typeface="Arial" panose="020B0604020202020204" pitchFamily="34" charset="0"/>
              <a:cs typeface="Arial" panose="020B0604020202020204" pitchFamily="34" charset="0"/>
            </a:endParaRPr>
          </a:p>
          <a:p>
            <a:pPr lvl="1"/>
            <a:r>
              <a:rPr lang="el-GR" altLang="el-GR" sz="2400" b="1" dirty="0" smtClean="0">
                <a:latin typeface="Arial" panose="020B0604020202020204" pitchFamily="34" charset="0"/>
                <a:cs typeface="Arial" panose="020B0604020202020204" pitchFamily="34" charset="0"/>
              </a:rPr>
              <a:t>ουδέτερη ευστάθεια</a:t>
            </a:r>
            <a:r>
              <a:rPr lang="en-US" altLang="el-GR" sz="2400" b="1" dirty="0" smtClean="0">
                <a:latin typeface="Arial" panose="020B0604020202020204" pitchFamily="34" charset="0"/>
                <a:cs typeface="Arial" panose="020B0604020202020204" pitchFamily="34" charset="0"/>
              </a:rPr>
              <a:t> GM=0</a:t>
            </a:r>
            <a:endParaRPr lang="el-GR" altLang="el-GR" sz="2400" b="1" dirty="0" smtClean="0">
              <a:latin typeface="Arial" panose="020B0604020202020204" pitchFamily="34" charset="0"/>
              <a:cs typeface="Arial" panose="020B0604020202020204" pitchFamily="34" charset="0"/>
            </a:endParaRPr>
          </a:p>
          <a:p>
            <a:endParaRPr lang="el-GR" altLang="el-GR" sz="2400" dirty="0" smtClean="0">
              <a:latin typeface="Arial" panose="020B0604020202020204" pitchFamily="34" charset="0"/>
              <a:cs typeface="Arial" panose="020B0604020202020204" pitchFamily="34" charset="0"/>
            </a:endParaRPr>
          </a:p>
          <a:p>
            <a:r>
              <a:rPr lang="el-GR" altLang="el-GR" sz="2400" dirty="0" smtClean="0">
                <a:latin typeface="Arial" panose="020B0604020202020204" pitchFamily="34" charset="0"/>
                <a:cs typeface="Arial" panose="020B0604020202020204" pitchFamily="34" charset="0"/>
              </a:rPr>
              <a:t>Το </a:t>
            </a:r>
            <a:r>
              <a:rPr lang="en-US" altLang="el-GR" sz="2400" dirty="0" smtClean="0">
                <a:latin typeface="Arial" panose="020B0604020202020204" pitchFamily="34" charset="0"/>
                <a:cs typeface="Arial" panose="020B0604020202020204" pitchFamily="34" charset="0"/>
              </a:rPr>
              <a:t>GM </a:t>
            </a:r>
            <a:r>
              <a:rPr lang="el-GR" altLang="el-GR" sz="2400" dirty="0" smtClean="0">
                <a:latin typeface="Arial" panose="020B0604020202020204" pitchFamily="34" charset="0"/>
                <a:cs typeface="Arial" panose="020B0604020202020204" pitchFamily="34" charset="0"/>
              </a:rPr>
              <a:t>αποτελεί κριτήριο ευστάθειας</a:t>
            </a:r>
            <a:r>
              <a:rPr lang="en-US" altLang="el-GR" sz="2400" dirty="0" smtClean="0">
                <a:latin typeface="Arial" panose="020B0604020202020204" pitchFamily="34" charset="0"/>
                <a:cs typeface="Arial" panose="020B0604020202020204" pitchFamily="34" charset="0"/>
              </a:rPr>
              <a:t> </a:t>
            </a:r>
            <a:r>
              <a:rPr lang="el-GR" altLang="el-GR" sz="2400" dirty="0" smtClean="0">
                <a:latin typeface="Arial" panose="020B0604020202020204" pitchFamily="34" charset="0"/>
                <a:cs typeface="Arial" panose="020B0604020202020204" pitchFamily="34" charset="0"/>
              </a:rPr>
              <a:t>για μικρές γωνίες κλίσης</a:t>
            </a:r>
          </a:p>
          <a:p>
            <a:endParaRPr lang="el-GR" altLang="el-GR" sz="2400" dirty="0" smtClean="0">
              <a:latin typeface="Arial" panose="020B0604020202020204" pitchFamily="34" charset="0"/>
              <a:cs typeface="Arial" panose="020B0604020202020204" pitchFamily="34" charset="0"/>
            </a:endParaRPr>
          </a:p>
          <a:p>
            <a:endParaRPr lang="el-GR" altLang="el-GR"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475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endParaRPr lang="el-GR"/>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13</a:t>
            </a:fld>
            <a:endParaRPr lang="el-GR"/>
          </a:p>
        </p:txBody>
      </p:sp>
      <p:sp>
        <p:nvSpPr>
          <p:cNvPr id="6"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pic>
        <p:nvPicPr>
          <p:cNvPr id="7" name="Picture 10"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82" y="1600200"/>
            <a:ext cx="8111235" cy="47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Ορθογώνιο 7"/>
          <p:cNvSpPr/>
          <p:nvPr/>
        </p:nvSpPr>
        <p:spPr>
          <a:xfrm>
            <a:off x="6588224" y="3790709"/>
            <a:ext cx="1292341" cy="400110"/>
          </a:xfrm>
          <a:prstGeom prst="rect">
            <a:avLst/>
          </a:prstGeom>
        </p:spPr>
        <p:txBody>
          <a:bodyPr wrap="none">
            <a:spAutoFit/>
          </a:bodyPr>
          <a:lstStyle/>
          <a:p>
            <a:pPr lvl="1"/>
            <a:r>
              <a:rPr lang="en-US" altLang="el-GR" sz="2000" b="1" dirty="0"/>
              <a:t>GM&gt;0</a:t>
            </a:r>
            <a:endParaRPr lang="el-GR" altLang="el-GR" sz="2000" b="1" dirty="0"/>
          </a:p>
        </p:txBody>
      </p:sp>
    </p:spTree>
    <p:extLst>
      <p:ext uri="{BB962C8B-B14F-4D97-AF65-F5344CB8AC3E}">
        <p14:creationId xmlns:p14="http://schemas.microsoft.com/office/powerpoint/2010/main" val="1330107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14</a:t>
            </a:fld>
            <a:endParaRPr lang="el-GR"/>
          </a:p>
        </p:txBody>
      </p:sp>
      <p:sp>
        <p:nvSpPr>
          <p:cNvPr id="7"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pic>
        <p:nvPicPr>
          <p:cNvPr id="8" name="Picture 11" descr="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6382" y="1600200"/>
            <a:ext cx="811123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Ορθογώνιο 8"/>
          <p:cNvSpPr/>
          <p:nvPr/>
        </p:nvSpPr>
        <p:spPr>
          <a:xfrm>
            <a:off x="6588224" y="4293096"/>
            <a:ext cx="1292341" cy="400110"/>
          </a:xfrm>
          <a:prstGeom prst="rect">
            <a:avLst/>
          </a:prstGeom>
        </p:spPr>
        <p:txBody>
          <a:bodyPr wrap="none">
            <a:spAutoFit/>
          </a:bodyPr>
          <a:lstStyle/>
          <a:p>
            <a:pPr lvl="1"/>
            <a:r>
              <a:rPr lang="en-US" altLang="el-GR" sz="2000" b="1" dirty="0"/>
              <a:t>GM=0</a:t>
            </a:r>
            <a:endParaRPr lang="el-GR" altLang="el-GR" sz="2000" b="1" dirty="0"/>
          </a:p>
        </p:txBody>
      </p:sp>
    </p:spTree>
    <p:extLst>
      <p:ext uri="{BB962C8B-B14F-4D97-AF65-F5344CB8AC3E}">
        <p14:creationId xmlns:p14="http://schemas.microsoft.com/office/powerpoint/2010/main" val="2443921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15</a:t>
            </a:fld>
            <a:endParaRPr lang="el-GR"/>
          </a:p>
        </p:txBody>
      </p:sp>
      <p:pic>
        <p:nvPicPr>
          <p:cNvPr id="6" name="Picture 12" descr="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6382" y="1600200"/>
            <a:ext cx="811123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
        <p:nvSpPr>
          <p:cNvPr id="8" name="Ορθογώνιο 7"/>
          <p:cNvSpPr/>
          <p:nvPr/>
        </p:nvSpPr>
        <p:spPr>
          <a:xfrm>
            <a:off x="6732240" y="4149080"/>
            <a:ext cx="1292341" cy="400110"/>
          </a:xfrm>
          <a:prstGeom prst="rect">
            <a:avLst/>
          </a:prstGeom>
        </p:spPr>
        <p:txBody>
          <a:bodyPr wrap="none">
            <a:spAutoFit/>
          </a:bodyPr>
          <a:lstStyle/>
          <a:p>
            <a:pPr lvl="1"/>
            <a:r>
              <a:rPr lang="en-US" altLang="el-GR" sz="2000" b="1" dirty="0"/>
              <a:t>GM&lt;0</a:t>
            </a:r>
            <a:endParaRPr lang="el-GR" altLang="el-GR" sz="2000" b="1" dirty="0"/>
          </a:p>
        </p:txBody>
      </p:sp>
    </p:spTree>
    <p:extLst>
      <p:ext uri="{BB962C8B-B14F-4D97-AF65-F5344CB8AC3E}">
        <p14:creationId xmlns:p14="http://schemas.microsoft.com/office/powerpoint/2010/main" val="3221376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16</a:t>
            </a:fld>
            <a:endParaRPr lang="el-GR"/>
          </a:p>
        </p:txBody>
      </p:sp>
      <p:sp>
        <p:nvSpPr>
          <p:cNvPr id="6"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pic>
        <p:nvPicPr>
          <p:cNvPr id="7" name="Picture 2" descr="File:Metacent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2922" y="1066800"/>
            <a:ext cx="4553441" cy="401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8"/>
          <p:cNvSpPr txBox="1">
            <a:spLocks/>
          </p:cNvSpPr>
          <p:nvPr/>
        </p:nvSpPr>
        <p:spPr>
          <a:xfrm>
            <a:off x="0" y="990600"/>
            <a:ext cx="4876800" cy="586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altLang="el-GR" dirty="0" smtClean="0"/>
              <a:t>Η Ροπή Επαναφοράς είναι</a:t>
            </a:r>
          </a:p>
          <a:p>
            <a:pPr algn="ctr">
              <a:buFont typeface="Arial" charset="0"/>
              <a:buNone/>
            </a:pPr>
            <a:r>
              <a:rPr lang="el-GR" altLang="el-GR" dirty="0" smtClean="0"/>
              <a:t> </a:t>
            </a:r>
            <a:r>
              <a:rPr lang="en-US" altLang="el-GR" dirty="0" smtClean="0"/>
              <a:t> </a:t>
            </a:r>
            <a:r>
              <a:rPr lang="en-US" altLang="el-GR" b="1" dirty="0" smtClean="0"/>
              <a:t>Mt</a:t>
            </a:r>
            <a:r>
              <a:rPr lang="el-GR" altLang="el-GR" b="1" dirty="0" smtClean="0"/>
              <a:t> </a:t>
            </a:r>
            <a:r>
              <a:rPr lang="en-US" altLang="el-GR" b="1" dirty="0" smtClean="0"/>
              <a:t>=</a:t>
            </a:r>
            <a:r>
              <a:rPr lang="el-GR" altLang="el-GR" b="1" dirty="0" smtClean="0"/>
              <a:t> Δ</a:t>
            </a:r>
            <a:r>
              <a:rPr lang="en-US" altLang="el-GR" b="1" dirty="0" smtClean="0"/>
              <a:t> * GM * sin</a:t>
            </a:r>
            <a:r>
              <a:rPr lang="el-GR" altLang="el-GR" b="1" dirty="0" smtClean="0"/>
              <a:t>θ</a:t>
            </a:r>
          </a:p>
          <a:p>
            <a:r>
              <a:rPr lang="el-GR" altLang="el-GR" dirty="0" smtClean="0"/>
              <a:t>Από γεωμετρία</a:t>
            </a:r>
          </a:p>
          <a:p>
            <a:pPr algn="ctr">
              <a:buFont typeface="Arial" charset="0"/>
              <a:buNone/>
            </a:pPr>
            <a:r>
              <a:rPr lang="en-US" altLang="el-GR" b="1" dirty="0" smtClean="0"/>
              <a:t>GM</a:t>
            </a:r>
            <a:r>
              <a:rPr lang="el-GR" altLang="el-GR" b="1" dirty="0" smtClean="0"/>
              <a:t> </a:t>
            </a:r>
            <a:r>
              <a:rPr lang="en-US" altLang="el-GR" b="1" dirty="0" smtClean="0"/>
              <a:t>=</a:t>
            </a:r>
            <a:r>
              <a:rPr lang="el-GR" altLang="el-GR" b="1" dirty="0" smtClean="0"/>
              <a:t> </a:t>
            </a:r>
            <a:r>
              <a:rPr lang="en-US" altLang="el-GR" b="1" dirty="0" smtClean="0"/>
              <a:t>KB</a:t>
            </a:r>
            <a:r>
              <a:rPr lang="el-GR" altLang="el-GR" b="1" dirty="0" smtClean="0"/>
              <a:t> </a:t>
            </a:r>
            <a:r>
              <a:rPr lang="en-US" altLang="el-GR" b="1" dirty="0" smtClean="0"/>
              <a:t>+</a:t>
            </a:r>
            <a:r>
              <a:rPr lang="el-GR" altLang="el-GR" b="1" dirty="0" smtClean="0"/>
              <a:t> </a:t>
            </a:r>
            <a:r>
              <a:rPr lang="en-US" altLang="el-GR" b="1" dirty="0" smtClean="0"/>
              <a:t>BM</a:t>
            </a:r>
            <a:r>
              <a:rPr lang="el-GR" altLang="el-GR" b="1" dirty="0" smtClean="0"/>
              <a:t> </a:t>
            </a:r>
            <a:r>
              <a:rPr lang="en-US" altLang="el-GR" b="1" dirty="0" smtClean="0"/>
              <a:t>–</a:t>
            </a:r>
            <a:r>
              <a:rPr lang="el-GR" altLang="el-GR" b="1" dirty="0" smtClean="0"/>
              <a:t> </a:t>
            </a:r>
            <a:r>
              <a:rPr lang="en-US" altLang="el-GR" b="1" dirty="0" smtClean="0"/>
              <a:t>KG</a:t>
            </a:r>
            <a:endParaRPr lang="el-GR" altLang="el-GR" b="1" dirty="0" smtClean="0"/>
          </a:p>
          <a:p>
            <a:pPr algn="ctr">
              <a:buFont typeface="Arial" charset="0"/>
              <a:buNone/>
            </a:pPr>
            <a:r>
              <a:rPr lang="en-US" altLang="el-GR" b="1" dirty="0" smtClean="0"/>
              <a:t>GM=KM-KG</a:t>
            </a:r>
          </a:p>
          <a:p>
            <a:pPr lvl="1"/>
            <a:endParaRPr lang="el-GR" altLang="el-GR" sz="3200" dirty="0" smtClean="0"/>
          </a:p>
          <a:p>
            <a:pPr>
              <a:buFont typeface="Arial" charset="0"/>
              <a:buNone/>
            </a:pPr>
            <a:endParaRPr lang="en-US" altLang="el-GR" dirty="0" smtClean="0"/>
          </a:p>
        </p:txBody>
      </p:sp>
    </p:spTree>
    <p:extLst>
      <p:ext uri="{BB962C8B-B14F-4D97-AF65-F5344CB8AC3E}">
        <p14:creationId xmlns:p14="http://schemas.microsoft.com/office/powerpoint/2010/main" val="2617748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07504" y="836712"/>
                <a:ext cx="8579296" cy="5289451"/>
              </a:xfrm>
            </p:spPr>
            <p:txBody>
              <a:bodyPr>
                <a:normAutofit fontScale="70000" lnSpcReduction="20000"/>
              </a:bodyPr>
              <a:lstStyle/>
              <a:p>
                <a:pPr marL="0" indent="0">
                  <a:buNone/>
                </a:pPr>
                <a:r>
                  <a:rPr lang="el-GR" b="1" dirty="0" smtClean="0"/>
                  <a:t>Υπολογισμός ΚΒ:</a:t>
                </a:r>
                <a:endParaRPr lang="el-GR" sz="2800" b="1" dirty="0"/>
              </a:p>
              <a:p>
                <a:pPr marL="0" indent="0">
                  <a:buNone/>
                </a:pPr>
                <a:r>
                  <a:rPr lang="el-GR" dirty="0"/>
                  <a:t>α. Από το υδροστατικό διάγραμμα</a:t>
                </a:r>
                <a:endParaRPr lang="el-GR" sz="2800" dirty="0"/>
              </a:p>
              <a:p>
                <a:pPr marL="0" indent="0">
                  <a:buNone/>
                </a:pPr>
                <a:r>
                  <a:rPr lang="el-GR" dirty="0"/>
                  <a:t>β. Από τον τύπο του </a:t>
                </a:r>
                <a:r>
                  <a:rPr lang="en-US" dirty="0"/>
                  <a:t>Moorish</a:t>
                </a:r>
                <a:r>
                  <a:rPr lang="el-GR" dirty="0"/>
                  <a:t> (εμπειρική προσέγγιση) </a:t>
                </a:r>
                <a:endParaRPr lang="el-GR" sz="2800" dirty="0"/>
              </a:p>
              <a:p>
                <a:pPr marL="0" indent="0">
                  <a:buNone/>
                </a:pPr>
                <a:r>
                  <a:rPr lang="en-US" sz="2800" dirty="0"/>
                  <a:t>	</a:t>
                </a:r>
                <a14:m>
                  <m:oMath xmlns:m="http://schemas.openxmlformats.org/officeDocument/2006/math">
                    <m:r>
                      <a:rPr lang="el-GR" b="1" i="1">
                        <a:latin typeface="Cambria Math"/>
                      </a:rPr>
                      <m:t>𝜥𝜝</m:t>
                    </m:r>
                    <m:r>
                      <a:rPr lang="el-GR" b="1" i="1">
                        <a:latin typeface="Cambria Math"/>
                      </a:rPr>
                      <m:t>=</m:t>
                    </m:r>
                    <m:f>
                      <m:fPr>
                        <m:ctrlPr>
                          <a:rPr lang="el-GR" b="1" i="1">
                            <a:latin typeface="Cambria Math"/>
                          </a:rPr>
                        </m:ctrlPr>
                      </m:fPr>
                      <m:num>
                        <m:r>
                          <a:rPr lang="el-GR" b="1" i="1">
                            <a:latin typeface="Cambria Math"/>
                          </a:rPr>
                          <m:t>𝟓</m:t>
                        </m:r>
                      </m:num>
                      <m:den>
                        <m:r>
                          <a:rPr lang="el-GR" b="1" i="1">
                            <a:latin typeface="Cambria Math"/>
                          </a:rPr>
                          <m:t>𝟔</m:t>
                        </m:r>
                      </m:den>
                    </m:f>
                    <m:r>
                      <a:rPr lang="el-GR" b="1" i="1">
                        <a:latin typeface="Cambria Math"/>
                      </a:rPr>
                      <m:t>𝜯</m:t>
                    </m:r>
                    <m:r>
                      <a:rPr lang="el-GR" b="1" i="1">
                        <a:latin typeface="Cambria Math"/>
                      </a:rPr>
                      <m:t>−</m:t>
                    </m:r>
                    <m:f>
                      <m:fPr>
                        <m:ctrlPr>
                          <a:rPr lang="el-GR" b="1" i="1">
                            <a:latin typeface="Cambria Math"/>
                          </a:rPr>
                        </m:ctrlPr>
                      </m:fPr>
                      <m:num>
                        <m:r>
                          <a:rPr lang="el-GR" b="1" i="1">
                            <a:latin typeface="Cambria Math"/>
                          </a:rPr>
                          <m:t>𝜵</m:t>
                        </m:r>
                      </m:num>
                      <m:den>
                        <m:r>
                          <a:rPr lang="el-GR" b="1" i="1">
                            <a:latin typeface="Cambria Math"/>
                          </a:rPr>
                          <m:t>𝟑</m:t>
                        </m:r>
                        <m:r>
                          <a:rPr lang="el-GR" b="1" i="1">
                            <a:latin typeface="Cambria Math"/>
                          </a:rPr>
                          <m:t>𝜜</m:t>
                        </m:r>
                      </m:den>
                    </m:f>
                  </m:oMath>
                </a14:m>
                <a:r>
                  <a:rPr lang="el-GR" dirty="0"/>
                  <a:t>   όπου</a:t>
                </a:r>
                <a:endParaRPr lang="el-GR" sz="2800" dirty="0"/>
              </a:p>
              <a:p>
                <a:pPr marL="0" indent="0">
                  <a:buNone/>
                </a:pPr>
                <a:endParaRPr lang="el-GR" sz="2800" dirty="0"/>
              </a:p>
              <a:p>
                <a:pPr marL="0" indent="0">
                  <a:buNone/>
                </a:pPr>
                <a:r>
                  <a:rPr lang="en-US" dirty="0" smtClean="0"/>
                  <a:t>	</a:t>
                </a:r>
                <a14:m>
                  <m:oMath xmlns:m="http://schemas.openxmlformats.org/officeDocument/2006/math">
                    <m:r>
                      <a:rPr lang="el-GR" i="1">
                        <a:latin typeface="Cambria Math"/>
                      </a:rPr>
                      <m:t>𝛵</m:t>
                    </m:r>
                  </m:oMath>
                </a14:m>
                <a:r>
                  <a:rPr lang="el-GR" dirty="0"/>
                  <a:t> το μέσο βύθισμα</a:t>
                </a:r>
                <a:endParaRPr lang="el-GR" sz="2800" dirty="0"/>
              </a:p>
              <a:p>
                <a:pPr marL="0" indent="0">
                  <a:buNone/>
                </a:pPr>
                <a:r>
                  <a:rPr lang="en-US" dirty="0" smtClean="0"/>
                  <a:t>	</a:t>
                </a:r>
                <a14:m>
                  <m:oMath xmlns:m="http://schemas.openxmlformats.org/officeDocument/2006/math">
                    <m:r>
                      <a:rPr lang="el-GR">
                        <a:latin typeface="Cambria Math"/>
                      </a:rPr>
                      <m:t>𝛻</m:t>
                    </m:r>
                  </m:oMath>
                </a14:m>
                <a:r>
                  <a:rPr lang="el-GR" dirty="0"/>
                  <a:t> ο βυθισμένος όγκος (όγκος εκτοπίσματος)</a:t>
                </a:r>
                <a:endParaRPr lang="el-GR" sz="2800" dirty="0"/>
              </a:p>
              <a:p>
                <a:pPr marL="0" indent="0">
                  <a:buNone/>
                </a:pPr>
                <a:r>
                  <a:rPr lang="en-US" dirty="0" smtClean="0"/>
                  <a:t>	</a:t>
                </a:r>
                <a14:m>
                  <m:oMath xmlns:m="http://schemas.openxmlformats.org/officeDocument/2006/math">
                    <m:r>
                      <a:rPr lang="el-GR" i="1">
                        <a:latin typeface="Cambria Math"/>
                      </a:rPr>
                      <m:t>𝛢</m:t>
                    </m:r>
                  </m:oMath>
                </a14:m>
                <a:r>
                  <a:rPr lang="el-GR" dirty="0"/>
                  <a:t> η επιφάνεια </a:t>
                </a:r>
                <a:r>
                  <a:rPr lang="el-GR" dirty="0" smtClean="0"/>
                  <a:t>ισάλου</a:t>
                </a:r>
                <a:endParaRPr lang="en-US" sz="2800" dirty="0"/>
              </a:p>
              <a:p>
                <a:pPr marL="0" indent="0">
                  <a:buNone/>
                </a:pPr>
                <a:endParaRPr lang="en-US" sz="2800" b="1" dirty="0"/>
              </a:p>
              <a:p>
                <a:pPr marL="0" indent="0">
                  <a:buNone/>
                </a:pPr>
                <a:r>
                  <a:rPr lang="el-GR" sz="3100" b="1" dirty="0" smtClean="0"/>
                  <a:t>Υπολογισμός </a:t>
                </a:r>
                <a:r>
                  <a:rPr lang="en-US" altLang="el-GR" sz="3100" b="1" dirty="0" smtClean="0"/>
                  <a:t>KM</a:t>
                </a:r>
                <a:r>
                  <a:rPr lang="en-US" altLang="el-GR" sz="3100" b="1" dirty="0"/>
                  <a:t>, BM</a:t>
                </a:r>
                <a:r>
                  <a:rPr lang="en-US" altLang="el-GR" sz="3100" dirty="0"/>
                  <a:t>: </a:t>
                </a:r>
                <a:r>
                  <a:rPr lang="el-GR" altLang="el-GR" sz="3100" dirty="0"/>
                  <a:t>Υδροστατικό Διάγραμμα ή</a:t>
                </a:r>
              </a:p>
              <a:p>
                <a:pPr marL="0" indent="0">
                  <a:buNone/>
                </a:pPr>
                <a:r>
                  <a:rPr lang="en-US" sz="3100" dirty="0" smtClean="0"/>
                  <a:t>	</a:t>
                </a:r>
                <a14:m>
                  <m:oMath xmlns:m="http://schemas.openxmlformats.org/officeDocument/2006/math">
                    <m:r>
                      <a:rPr lang="el-GR" sz="3100" i="1">
                        <a:latin typeface="Cambria Math"/>
                      </a:rPr>
                      <m:t>𝛣𝛭</m:t>
                    </m:r>
                    <m:r>
                      <a:rPr lang="el-GR" sz="3100" i="1">
                        <a:latin typeface="Cambria Math"/>
                      </a:rPr>
                      <m:t>=</m:t>
                    </m:r>
                    <m:f>
                      <m:fPr>
                        <m:ctrlPr>
                          <a:rPr lang="el-GR" sz="3100" i="1">
                            <a:latin typeface="Cambria Math"/>
                          </a:rPr>
                        </m:ctrlPr>
                      </m:fPr>
                      <m:num>
                        <m:r>
                          <a:rPr lang="el-GR" sz="3100" i="1">
                            <a:latin typeface="Cambria Math"/>
                          </a:rPr>
                          <m:t>𝛪</m:t>
                        </m:r>
                      </m:num>
                      <m:den>
                        <m:r>
                          <a:rPr lang="el-GR" sz="3100">
                            <a:latin typeface="Cambria Math"/>
                          </a:rPr>
                          <m:t>𝛻</m:t>
                        </m:r>
                      </m:den>
                    </m:f>
                  </m:oMath>
                </a14:m>
                <a:r>
                  <a:rPr lang="en-US" altLang="el-GR" sz="3100" dirty="0" smtClean="0"/>
                  <a:t>   </a:t>
                </a:r>
                <a:r>
                  <a:rPr lang="el-GR" dirty="0" smtClean="0"/>
                  <a:t>όπου</a:t>
                </a:r>
                <a:endParaRPr lang="el-GR" sz="2800" dirty="0"/>
              </a:p>
              <a:p>
                <a:pPr marL="0" indent="0">
                  <a:buNone/>
                </a:pPr>
                <a:r>
                  <a:rPr lang="el-GR" dirty="0"/>
                  <a:t> </a:t>
                </a:r>
                <a:endParaRPr lang="el-GR" sz="2800" dirty="0"/>
              </a:p>
              <a:p>
                <a:pPr marL="0" indent="0">
                  <a:buNone/>
                </a:pPr>
                <a:r>
                  <a:rPr lang="en-US" dirty="0" smtClean="0"/>
                  <a:t>	</a:t>
                </a:r>
                <a14:m>
                  <m:oMath xmlns:m="http://schemas.openxmlformats.org/officeDocument/2006/math">
                    <m:r>
                      <a:rPr lang="el-GR" i="1">
                        <a:latin typeface="Cambria Math"/>
                      </a:rPr>
                      <m:t>𝛪</m:t>
                    </m:r>
                  </m:oMath>
                </a14:m>
                <a:r>
                  <a:rPr lang="el-GR" dirty="0"/>
                  <a:t> η ροπή αδρανείας της ισάλου επιφάνειας περί τον διαμήκη άξονα</a:t>
                </a:r>
                <a:endParaRPr lang="el-GR" sz="2800" dirty="0"/>
              </a:p>
              <a:p>
                <a:pPr marL="0" indent="0">
                  <a:buNone/>
                </a:pPr>
                <a:r>
                  <a:rPr lang="en-US" dirty="0" smtClean="0"/>
                  <a:t>	</a:t>
                </a:r>
                <a14:m>
                  <m:oMath xmlns:m="http://schemas.openxmlformats.org/officeDocument/2006/math">
                    <m:r>
                      <a:rPr lang="el-GR">
                        <a:latin typeface="Cambria Math"/>
                      </a:rPr>
                      <m:t>𝛻</m:t>
                    </m:r>
                  </m:oMath>
                </a14:m>
                <a:r>
                  <a:rPr lang="el-GR" dirty="0"/>
                  <a:t> ο βυθισμένος όγκος (όγκος εκτοπίσματος)</a:t>
                </a:r>
                <a:endParaRPr lang="el-GR" sz="2800" dirty="0"/>
              </a:p>
              <a:p>
                <a:pPr marL="457200" lvl="1" indent="0">
                  <a:buNone/>
                </a:pPr>
                <a:endParaRPr lang="el-GR" altLang="el-GR" sz="3100" dirty="0"/>
              </a:p>
              <a:p>
                <a:pPr lvl="1">
                  <a:buFont typeface="Arial" charset="0"/>
                  <a:buNone/>
                </a:pPr>
                <a:endParaRPr lang="en-US" altLang="el-GR" sz="3100"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07504" y="836712"/>
                <a:ext cx="8579296" cy="5289451"/>
              </a:xfrm>
              <a:blipFill rotWithShape="1">
                <a:blip r:embed="rId2"/>
                <a:stretch>
                  <a:fillRect l="-924" t="-1843" b="-1152"/>
                </a:stretch>
              </a:blipFill>
            </p:spPr>
            <p:txBody>
              <a:bodyPr/>
              <a:lstStyle/>
              <a:p>
                <a:r>
                  <a:rPr lang="el-GR">
                    <a:noFill/>
                  </a:rPr>
                  <a:t> </a:t>
                </a:r>
              </a:p>
            </p:txBody>
          </p:sp>
        </mc:Fallback>
      </mc:AlternateContent>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17</a:t>
            </a:fld>
            <a:endParaRPr lang="el-GR"/>
          </a:p>
        </p:txBody>
      </p:sp>
      <p:pic>
        <p:nvPicPr>
          <p:cNvPr id="6" name="Picture 2" descr="File:Metacent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013" y="764704"/>
            <a:ext cx="2774265"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2990987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18</a:t>
            </a:fld>
            <a:endParaRPr lang="el-GR"/>
          </a:p>
        </p:txBody>
      </p:sp>
      <mc:AlternateContent xmlns:mc="http://schemas.openxmlformats.org/markup-compatibility/2006" xmlns:a14="http://schemas.microsoft.com/office/drawing/2010/main">
        <mc:Choice Requires="a14">
          <p:sp>
            <p:nvSpPr>
              <p:cNvPr id="7" name="Θέση περιεχομένου 6"/>
              <p:cNvSpPr>
                <a:spLocks noGrp="1"/>
              </p:cNvSpPr>
              <p:nvPr>
                <p:ph idx="1"/>
              </p:nvPr>
            </p:nvSpPr>
            <p:spPr/>
            <p:txBody>
              <a:bodyPr>
                <a:normAutofit fontScale="85000" lnSpcReduction="20000"/>
              </a:bodyPr>
              <a:lstStyle/>
              <a:p>
                <a:r>
                  <a:rPr lang="el-GR" b="1" dirty="0"/>
                  <a:t>Εφαρμογή</a:t>
                </a:r>
                <a:endParaRPr lang="el-GR" dirty="0"/>
              </a:p>
              <a:p>
                <a:pPr marL="0" indent="0">
                  <a:buNone/>
                </a:pPr>
                <a:r>
                  <a:rPr lang="el-GR" b="1" dirty="0"/>
                  <a:t> </a:t>
                </a:r>
                <a:endParaRPr lang="el-GR" dirty="0"/>
              </a:p>
              <a:p>
                <a:pPr marL="0" indent="0">
                  <a:buNone/>
                </a:pPr>
                <a:r>
                  <a:rPr lang="el-GR" dirty="0"/>
                  <a:t>Ροπή αδρανείας </a:t>
                </a:r>
                <a:r>
                  <a:rPr lang="el-GR" dirty="0" err="1"/>
                  <a:t>ορθογωνικής</a:t>
                </a:r>
                <a:r>
                  <a:rPr lang="el-GR" dirty="0"/>
                  <a:t> ισάλου επιφανείας περί τον διαμήκη άξονα:</a:t>
                </a:r>
              </a:p>
              <a:p>
                <a:pPr marL="0" indent="0">
                  <a:buNone/>
                </a:pPr>
                <a14:m>
                  <m:oMathPara xmlns:m="http://schemas.openxmlformats.org/officeDocument/2006/math">
                    <m:oMathParaPr>
                      <m:jc m:val="centerGroup"/>
                    </m:oMathParaPr>
                    <m:oMath xmlns:m="http://schemas.openxmlformats.org/officeDocument/2006/math">
                      <m:r>
                        <a:rPr lang="el-GR" i="1">
                          <a:latin typeface="Cambria Math"/>
                        </a:rPr>
                        <m:t>𝐼</m:t>
                      </m:r>
                      <m:r>
                        <a:rPr lang="el-GR" i="1">
                          <a:latin typeface="Cambria Math"/>
                        </a:rPr>
                        <m:t>=</m:t>
                      </m:r>
                      <m:f>
                        <m:fPr>
                          <m:ctrlPr>
                            <a:rPr lang="el-GR" i="1">
                              <a:latin typeface="Cambria Math"/>
                            </a:rPr>
                          </m:ctrlPr>
                        </m:fPr>
                        <m:num>
                          <m:r>
                            <a:rPr lang="el-GR" i="1">
                              <a:latin typeface="Cambria Math"/>
                            </a:rPr>
                            <m:t>𝐿</m:t>
                          </m:r>
                          <m:r>
                            <a:rPr lang="el-GR" i="1">
                              <a:latin typeface="Cambria Math"/>
                            </a:rPr>
                            <m:t>×</m:t>
                          </m:r>
                          <m:sSup>
                            <m:sSupPr>
                              <m:ctrlPr>
                                <a:rPr lang="el-GR" i="1">
                                  <a:latin typeface="Cambria Math"/>
                                </a:rPr>
                              </m:ctrlPr>
                            </m:sSupPr>
                            <m:e>
                              <m:r>
                                <a:rPr lang="el-GR" i="1">
                                  <a:latin typeface="Cambria Math"/>
                                </a:rPr>
                                <m:t>𝐵</m:t>
                              </m:r>
                            </m:e>
                            <m:sup>
                              <m:r>
                                <a:rPr lang="el-GR" i="1">
                                  <a:latin typeface="Cambria Math"/>
                                </a:rPr>
                                <m:t>3</m:t>
                              </m:r>
                            </m:sup>
                          </m:sSup>
                        </m:num>
                        <m:den>
                          <m:r>
                            <a:rPr lang="el-GR" i="1">
                              <a:latin typeface="Cambria Math"/>
                            </a:rPr>
                            <m:t>12</m:t>
                          </m:r>
                        </m:den>
                      </m:f>
                    </m:oMath>
                  </m:oMathPara>
                </a14:m>
                <a:endParaRPr lang="el-GR" dirty="0"/>
              </a:p>
              <a:p>
                <a:pPr marL="0" indent="0">
                  <a:buNone/>
                </a:pPr>
                <a:r>
                  <a:rPr lang="el-GR" dirty="0"/>
                  <a:t> </a:t>
                </a:r>
              </a:p>
              <a:p>
                <a:pPr marL="0" indent="0">
                  <a:buNone/>
                </a:pPr>
                <a:r>
                  <a:rPr lang="el-GR" dirty="0"/>
                  <a:t> </a:t>
                </a:r>
                <a:r>
                  <a:rPr lang="el-GR" dirty="0">
                    <a:effectLst/>
                  </a:rPr>
                  <a:t> </a:t>
                </a:r>
                <a:r>
                  <a:rPr lang="el-GR" dirty="0"/>
                  <a:t> </a:t>
                </a:r>
              </a:p>
              <a:p>
                <a:pPr marL="0" indent="0">
                  <a:buNone/>
                </a:pPr>
                <a:r>
                  <a:rPr lang="el-GR" dirty="0"/>
                  <a:t> </a:t>
                </a:r>
              </a:p>
              <a:p>
                <a:pPr marL="0" indent="0">
                  <a:buNone/>
                </a:pPr>
                <a:r>
                  <a:rPr lang="el-GR" dirty="0"/>
                  <a:t> </a:t>
                </a:r>
              </a:p>
              <a:p>
                <a:pPr marL="0" indent="0">
                  <a:buNone/>
                </a:pPr>
                <a:r>
                  <a:rPr lang="en-US" dirty="0"/>
                  <a:t> </a:t>
                </a:r>
                <a:endParaRPr lang="el-GR" dirty="0"/>
              </a:p>
              <a:p>
                <a:endParaRPr lang="el-GR" dirty="0"/>
              </a:p>
            </p:txBody>
          </p:sp>
        </mc:Choice>
        <mc:Fallback xmlns="">
          <p:sp>
            <p:nvSpPr>
              <p:cNvPr id="7" name="Θέση περιεχομένου 6"/>
              <p:cNvSpPr>
                <a:spLocks noGrp="1" noRot="1" noChangeAspect="1" noMove="1" noResize="1" noEditPoints="1" noAdjustHandles="1" noChangeArrowheads="1" noChangeShapeType="1" noTextEdit="1"/>
              </p:cNvSpPr>
              <p:nvPr>
                <p:ph idx="1"/>
              </p:nvPr>
            </p:nvSpPr>
            <p:spPr>
              <a:blipFill rotWithShape="1">
                <a:blip r:embed="rId2"/>
                <a:stretch>
                  <a:fillRect l="-1333" t="-2695"/>
                </a:stretch>
              </a:blipFill>
            </p:spPr>
            <p:txBody>
              <a:bodyPr/>
              <a:lstStyle/>
              <a:p>
                <a:r>
                  <a:rPr lang="el-GR">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975" y="4077072"/>
            <a:ext cx="66675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3556558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457200" lvl="1" indent="0">
              <a:buNone/>
            </a:pPr>
            <a:r>
              <a:rPr lang="en-US" altLang="el-GR" sz="3100" b="1" dirty="0"/>
              <a:t>KG</a:t>
            </a:r>
            <a:r>
              <a:rPr lang="en-US" altLang="el-GR" sz="3100" dirty="0"/>
              <a:t>: </a:t>
            </a:r>
            <a:r>
              <a:rPr lang="el-GR" altLang="el-GR" sz="3100" dirty="0"/>
              <a:t>Αναλυτικός Υπολογισμός / Πείραμα </a:t>
            </a:r>
            <a:r>
              <a:rPr lang="el-GR" altLang="el-GR" sz="3100" dirty="0" smtClean="0"/>
              <a:t>Ευστάθειας</a:t>
            </a:r>
            <a:endParaRPr lang="en-US" altLang="el-GR" sz="3100" dirty="0" smtClean="0"/>
          </a:p>
          <a:p>
            <a:pPr lvl="1"/>
            <a:endParaRPr lang="en-US" altLang="el-GR" sz="3100" dirty="0"/>
          </a:p>
          <a:p>
            <a:pPr lvl="1"/>
            <a:endParaRPr lang="el-GR" altLang="el-GR" sz="3100" dirty="0"/>
          </a:p>
          <a:p>
            <a:pPr marL="457200" lvl="1" indent="0">
              <a:buNone/>
            </a:pPr>
            <a:r>
              <a:rPr lang="en-US" altLang="el-GR" sz="3100" b="1" dirty="0"/>
              <a:t>GM</a:t>
            </a:r>
            <a:r>
              <a:rPr lang="en-US" altLang="el-GR" sz="3100" dirty="0"/>
              <a:t>: </a:t>
            </a:r>
            <a:r>
              <a:rPr lang="el-GR" altLang="el-GR" sz="3100" dirty="0"/>
              <a:t>Πείραμα Ευστάθειας</a:t>
            </a:r>
            <a:endParaRPr lang="en-US" altLang="el-GR" sz="3100" dirty="0"/>
          </a:p>
          <a:p>
            <a:endParaRPr lang="el-GR" dirty="0"/>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19</a:t>
            </a:fld>
            <a:endParaRPr lang="el-GR"/>
          </a:p>
        </p:txBody>
      </p:sp>
      <p:sp>
        <p:nvSpPr>
          <p:cNvPr id="6"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1000388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txBox="1">
            <a:spLocks noChangeArrowheads="1"/>
          </p:cNvSpPr>
          <p:nvPr/>
        </p:nvSpPr>
        <p:spPr bwMode="auto">
          <a:xfrm>
            <a:off x="755576" y="569709"/>
            <a:ext cx="777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4000" dirty="0" smtClean="0">
                <a:latin typeface="Calibri" pitchFamily="34" charset="0"/>
              </a:rPr>
              <a:t>ΕΥΣΤΑΘΕΙΑ ΑΘΙΚΤΟΥ ΠΛΟΙΟΥ</a:t>
            </a:r>
            <a:r>
              <a:rPr lang="en-US" altLang="el-GR" sz="4000" dirty="0" smtClean="0">
                <a:latin typeface="Calibri" pitchFamily="34" charset="0"/>
              </a:rPr>
              <a:t> I</a:t>
            </a:r>
            <a:endParaRPr lang="en-US" altLang="el-GR" sz="4000" dirty="0">
              <a:latin typeface="Calibri" pitchFamily="34" charset="0"/>
            </a:endParaRPr>
          </a:p>
        </p:txBody>
      </p:sp>
      <p:sp>
        <p:nvSpPr>
          <p:cNvPr id="6" name="Θέση υποσέλιδου 5"/>
          <p:cNvSpPr>
            <a:spLocks noGrp="1"/>
          </p:cNvSpPr>
          <p:nvPr>
            <p:ph type="ftr" sz="quarter" idx="11"/>
          </p:nvPr>
        </p:nvSpPr>
        <p:spPr/>
        <p:txBody>
          <a:bodyPr/>
          <a:lstStyle/>
          <a:p>
            <a:r>
              <a:rPr lang="el-GR" smtClean="0"/>
              <a:t>Αντχος (Μ) Γ. Πετρόπουλος Π.Ν.</a:t>
            </a:r>
            <a:endParaRPr lang="el-GR"/>
          </a:p>
        </p:txBody>
      </p:sp>
      <p:sp>
        <p:nvSpPr>
          <p:cNvPr id="7" name="Θέση αριθμού διαφάνειας 6"/>
          <p:cNvSpPr>
            <a:spLocks noGrp="1"/>
          </p:cNvSpPr>
          <p:nvPr>
            <p:ph type="sldNum" sz="quarter" idx="12"/>
          </p:nvPr>
        </p:nvSpPr>
        <p:spPr/>
        <p:txBody>
          <a:bodyPr/>
          <a:lstStyle/>
          <a:p>
            <a:fld id="{3DF53439-851E-44AD-84B1-B6BFC3D0C743}" type="slidenum">
              <a:rPr lang="el-GR" smtClean="0"/>
              <a:t>2</a:t>
            </a:fld>
            <a:endParaRPr lang="el-GR"/>
          </a:p>
        </p:txBody>
      </p:sp>
    </p:spTree>
    <p:extLst>
      <p:ext uri="{BB962C8B-B14F-4D97-AF65-F5344CB8AC3E}">
        <p14:creationId xmlns:p14="http://schemas.microsoft.com/office/powerpoint/2010/main" val="3958406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3127" y="538609"/>
                <a:ext cx="9144000" cy="6202759"/>
              </a:xfrm>
            </p:spPr>
            <p:txBody>
              <a:bodyPr>
                <a:noAutofit/>
              </a:bodyPr>
              <a:lstStyle/>
              <a:p>
                <a:pPr algn="just"/>
                <a:r>
                  <a:rPr lang="el-GR" sz="2400" b="1" dirty="0"/>
                  <a:t>Παρατηρήσεις</a:t>
                </a:r>
                <a:endParaRPr lang="el-GR" sz="2400" dirty="0"/>
              </a:p>
              <a:p>
                <a:pPr marL="0" indent="0" algn="just">
                  <a:buNone/>
                </a:pPr>
                <a:r>
                  <a:rPr lang="el-GR" sz="2400" dirty="0"/>
                  <a:t>Όταν το πλοίο παίρνει κλίση εξαιτίας κάποιου εξωτερικού αιτίου </a:t>
                </a:r>
                <a:r>
                  <a:rPr lang="el-GR" sz="2400" b="1" dirty="0"/>
                  <a:t>η θέση του Β μεταβάλλετα</a:t>
                </a:r>
                <a:r>
                  <a:rPr lang="el-GR" sz="2400" dirty="0"/>
                  <a:t>ι. Η θέση του </a:t>
                </a:r>
                <a:r>
                  <a:rPr lang="en-US" sz="2400" dirty="0"/>
                  <a:t>G </a:t>
                </a:r>
                <a:r>
                  <a:rPr lang="el-GR" sz="2400" dirty="0"/>
                  <a:t>δεν μεταβάλλεται, εκτός κι αν προκληθεί μετακίνηση βάρους λόγω κλίσης</a:t>
                </a:r>
                <a:r>
                  <a:rPr lang="el-GR" sz="2400" dirty="0" smtClean="0"/>
                  <a:t>.</a:t>
                </a:r>
                <a:endParaRPr lang="en-US" sz="2400" dirty="0" smtClean="0"/>
              </a:p>
              <a:p>
                <a:pPr marL="0" indent="0" algn="just">
                  <a:buNone/>
                </a:pPr>
                <a:endParaRPr lang="el-GR" sz="2400" dirty="0"/>
              </a:p>
              <a:p>
                <a:pPr marL="0" indent="0" algn="just">
                  <a:buNone/>
                </a:pPr>
                <a:r>
                  <a:rPr lang="el-GR" sz="2400" dirty="0"/>
                  <a:t>Η μετακίνηση της θέσης του Β είναι η αιτία που το πλοίο εμφανίζει (λογικά) την τάση να επανέλθει στην αρχική του θέση</a:t>
                </a:r>
                <a:r>
                  <a:rPr lang="el-GR" sz="2400" dirty="0" smtClean="0"/>
                  <a:t>.</a:t>
                </a:r>
                <a:endParaRPr lang="en-US" sz="2400" dirty="0" smtClean="0"/>
              </a:p>
              <a:p>
                <a:pPr marL="0" indent="0" algn="just">
                  <a:buNone/>
                </a:pPr>
                <a:r>
                  <a:rPr lang="el-GR" sz="2400" dirty="0" smtClean="0"/>
                  <a:t>Η </a:t>
                </a:r>
                <a:r>
                  <a:rPr lang="el-GR" sz="2400" dirty="0"/>
                  <a:t>θέση του μετακέντρου Μ θεωρείται σταθερή μόνο για μικρές γωνίες κλίσης. Συνεπώς, το ίδιο ισχύει και για τη σχέση </a:t>
                </a:r>
              </a:p>
              <a:p>
                <a:pPr marL="0" indent="0" algn="just">
                  <a:buNone/>
                </a:pPr>
                <a:r>
                  <a:rPr lang="el-GR" sz="2400" dirty="0"/>
                  <a:t> </a:t>
                </a:r>
              </a:p>
              <a:p>
                <a:pPr marL="0" indent="0" algn="just">
                  <a:buNone/>
                </a:pPr>
                <a14:m>
                  <m:oMathPara xmlns:m="http://schemas.openxmlformats.org/officeDocument/2006/math">
                    <m:oMathParaPr>
                      <m:jc m:val="centerGroup"/>
                    </m:oMathParaPr>
                    <m:oMath xmlns:m="http://schemas.openxmlformats.org/officeDocument/2006/math">
                      <m:r>
                        <a:rPr lang="en-US" sz="2400" i="1">
                          <a:latin typeface="Cambria Math"/>
                        </a:rPr>
                        <m:t>𝐺𝑍</m:t>
                      </m:r>
                      <m:r>
                        <a:rPr lang="el-GR" sz="2400" i="1">
                          <a:latin typeface="Cambria Math"/>
                        </a:rPr>
                        <m:t>=</m:t>
                      </m:r>
                      <m:r>
                        <a:rPr lang="en-US" sz="2400" i="1">
                          <a:latin typeface="Cambria Math"/>
                        </a:rPr>
                        <m:t>𝐺𝑀</m:t>
                      </m:r>
                      <m:func>
                        <m:funcPr>
                          <m:ctrlPr>
                            <a:rPr lang="el-GR" sz="2400" i="1">
                              <a:latin typeface="Cambria Math"/>
                            </a:rPr>
                          </m:ctrlPr>
                        </m:funcPr>
                        <m:fName>
                          <m:r>
                            <m:rPr>
                              <m:sty m:val="p"/>
                            </m:rPr>
                            <a:rPr lang="en-US" sz="2400">
                              <a:latin typeface="Cambria Math"/>
                            </a:rPr>
                            <m:t>sin</m:t>
                          </m:r>
                        </m:fName>
                        <m:e>
                          <m:r>
                            <a:rPr lang="el-GR" sz="2400" i="1">
                              <a:latin typeface="Cambria Math"/>
                            </a:rPr>
                            <m:t>𝜃</m:t>
                          </m:r>
                        </m:e>
                      </m:func>
                    </m:oMath>
                  </m:oMathPara>
                </a14:m>
                <a:endParaRPr lang="el-GR" sz="2400" dirty="0"/>
              </a:p>
              <a:p>
                <a:pPr marL="0" indent="0" algn="just">
                  <a:buNone/>
                </a:pPr>
                <a:r>
                  <a:rPr lang="el-GR" sz="2400" dirty="0"/>
                  <a:t> </a:t>
                </a:r>
                <a:r>
                  <a:rPr lang="el-GR" sz="2400" dirty="0" smtClean="0"/>
                  <a:t>Άρα </a:t>
                </a:r>
                <a:r>
                  <a:rPr lang="el-GR" sz="2400" dirty="0"/>
                  <a:t>το </a:t>
                </a:r>
                <a14:m>
                  <m:oMath xmlns:m="http://schemas.openxmlformats.org/officeDocument/2006/math">
                    <m:r>
                      <a:rPr lang="en-US" sz="2400" i="1">
                        <a:latin typeface="Cambria Math"/>
                      </a:rPr>
                      <m:t>𝐺𝑀</m:t>
                    </m:r>
                  </m:oMath>
                </a14:m>
                <a:r>
                  <a:rPr lang="el-GR" sz="2400" dirty="0"/>
                  <a:t> </a:t>
                </a:r>
                <a:r>
                  <a:rPr lang="el-GR" sz="2400" dirty="0" smtClean="0"/>
                  <a:t>αποτελεί </a:t>
                </a:r>
                <a:r>
                  <a:rPr lang="el-GR" sz="2400" dirty="0"/>
                  <a:t>κριτήριο ευστάθειας </a:t>
                </a:r>
                <a:r>
                  <a:rPr lang="el-GR" sz="2400" u="sng" dirty="0"/>
                  <a:t>μόνο σε μικρές γωνίες κλίσης</a:t>
                </a:r>
                <a:r>
                  <a:rPr lang="el-GR" sz="2400" dirty="0"/>
                  <a:t>.</a:t>
                </a:r>
              </a:p>
              <a:p>
                <a:pPr marL="0" indent="0" algn="just">
                  <a:buNone/>
                </a:pPr>
                <a:r>
                  <a:rPr lang="el-GR" sz="2400" dirty="0"/>
                  <a:t> </a:t>
                </a:r>
                <a:r>
                  <a:rPr lang="el-GR" sz="2400" dirty="0" smtClean="0"/>
                  <a:t>Το </a:t>
                </a:r>
                <a:r>
                  <a:rPr lang="el-GR" sz="2400" dirty="0"/>
                  <a:t>κριτήριο ευστάθειας </a:t>
                </a:r>
                <a:r>
                  <a:rPr lang="el-GR" sz="2400" u="sng" dirty="0"/>
                  <a:t>για όλες τις γωνίες κλίσης </a:t>
                </a:r>
                <a:r>
                  <a:rPr lang="el-GR" sz="2400" dirty="0"/>
                  <a:t>είναι το </a:t>
                </a:r>
                <a14:m>
                  <m:oMath xmlns:m="http://schemas.openxmlformats.org/officeDocument/2006/math">
                    <m:r>
                      <a:rPr lang="en-US" sz="2400" i="1">
                        <a:latin typeface="Cambria Math"/>
                      </a:rPr>
                      <m:t>𝐺𝑍</m:t>
                    </m:r>
                  </m:oMath>
                </a14:m>
                <a:r>
                  <a:rPr lang="el-GR" sz="2400" dirty="0"/>
                  <a:t> ή το </a:t>
                </a:r>
                <a14:m>
                  <m:oMath xmlns:m="http://schemas.openxmlformats.org/officeDocument/2006/math">
                    <m:r>
                      <a:rPr lang="el-GR" sz="2400" i="1">
                        <a:latin typeface="Cambria Math"/>
                      </a:rPr>
                      <m:t>𝛥</m:t>
                    </m:r>
                    <m:r>
                      <a:rPr lang="el-GR" sz="2400" i="1">
                        <a:latin typeface="Cambria Math"/>
                      </a:rPr>
                      <m:t>×</m:t>
                    </m:r>
                    <m:r>
                      <a:rPr lang="en-US" sz="2400" i="1">
                        <a:latin typeface="Cambria Math"/>
                      </a:rPr>
                      <m:t>𝐺𝑍</m:t>
                    </m:r>
                  </m:oMath>
                </a14:m>
                <a:r>
                  <a:rPr lang="el-GR" sz="2400" dirty="0"/>
                  <a:t>.</a:t>
                </a:r>
              </a:p>
              <a:p>
                <a:pPr algn="just"/>
                <a:endParaRPr lang="el-GR"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3127" y="538609"/>
                <a:ext cx="9144000" cy="6202759"/>
              </a:xfrm>
              <a:blipFill rotWithShape="1">
                <a:blip r:embed="rId2"/>
                <a:stretch>
                  <a:fillRect l="-1067" t="-786" r="-1000" b="-393"/>
                </a:stretch>
              </a:blipFill>
            </p:spPr>
            <p:txBody>
              <a:bodyPr/>
              <a:lstStyle/>
              <a:p>
                <a:r>
                  <a:rPr lang="el-GR">
                    <a:noFill/>
                  </a:rPr>
                  <a:t> </a:t>
                </a:r>
              </a:p>
            </p:txBody>
          </p:sp>
        </mc:Fallback>
      </mc:AlternateContent>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20</a:t>
            </a:fld>
            <a:endParaRPr lang="el-GR"/>
          </a:p>
        </p:txBody>
      </p:sp>
      <p:sp>
        <p:nvSpPr>
          <p:cNvPr id="6"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929644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26976" y="980728"/>
            <a:ext cx="8229600" cy="4525963"/>
          </a:xfrm>
        </p:spPr>
        <p:txBody>
          <a:bodyPr>
            <a:normAutofit/>
          </a:bodyPr>
          <a:lstStyle/>
          <a:p>
            <a:pPr marL="0" indent="0" algn="ctr">
              <a:buNone/>
            </a:pPr>
            <a:endParaRPr lang="en-US" sz="5400" b="1" dirty="0" smtClean="0"/>
          </a:p>
          <a:p>
            <a:pPr marL="0" indent="0" algn="ctr">
              <a:buNone/>
            </a:pPr>
            <a:endParaRPr lang="en-US" sz="5400" b="1" dirty="0"/>
          </a:p>
          <a:p>
            <a:pPr marL="0" indent="0" algn="ctr">
              <a:buNone/>
            </a:pPr>
            <a:r>
              <a:rPr lang="en-US" sz="5400" b="1" dirty="0" smtClean="0"/>
              <a:t>GM=KB+BM-KG</a:t>
            </a:r>
            <a:endParaRPr lang="el-GR" sz="5400" b="1" dirty="0"/>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21</a:t>
            </a:fld>
            <a:endParaRPr lang="el-GR"/>
          </a:p>
        </p:txBody>
      </p:sp>
      <p:sp>
        <p:nvSpPr>
          <p:cNvPr id="6"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3848165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i="1" dirty="0"/>
              <a:t>Η Φ/Γ ΥΔΡΑ σε εκτόπισμα Δ=3478 </a:t>
            </a:r>
            <a:r>
              <a:rPr lang="el-GR" i="1" dirty="0" err="1"/>
              <a:t>Tns</a:t>
            </a:r>
            <a:r>
              <a:rPr lang="el-GR" i="1" dirty="0"/>
              <a:t> έχει ΚΒ=2,625 m, ΒΜ= 4,67 m και GM=1,307 m. </a:t>
            </a:r>
            <a:r>
              <a:rPr lang="el-GR" i="1" dirty="0" err="1"/>
              <a:t>Yπολογίστε</a:t>
            </a:r>
            <a:r>
              <a:rPr lang="el-GR" i="1" dirty="0"/>
              <a:t> την κατακόρυφη θέση του κ. βάρους KG. </a:t>
            </a:r>
            <a:endParaRPr lang="el-GR" dirty="0"/>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22</a:t>
            </a:fld>
            <a:endParaRPr lang="el-GR"/>
          </a:p>
        </p:txBody>
      </p:sp>
      <p:sp>
        <p:nvSpPr>
          <p:cNvPr id="6"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819208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23</a:t>
            </a:fld>
            <a:endParaRPr lang="el-G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317014"/>
            <a:ext cx="8229600" cy="3092334"/>
          </a:xfrm>
          <a:prstGeom prst="rect">
            <a:avLst/>
          </a:prstGeom>
          <a:noFill/>
          <a:ln>
            <a:noFill/>
          </a:ln>
        </p:spPr>
      </p:pic>
      <p:sp>
        <p:nvSpPr>
          <p:cNvPr id="7"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1593614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lnSpcReduction="10000"/>
          </a:bodyPr>
          <a:lstStyle/>
          <a:p>
            <a:pPr algn="just"/>
            <a:r>
              <a:rPr lang="el-GR" b="1" dirty="0"/>
              <a:t>Το πείραμα ευσταθείας</a:t>
            </a:r>
            <a:endParaRPr lang="el-GR" dirty="0"/>
          </a:p>
          <a:p>
            <a:pPr algn="just"/>
            <a:r>
              <a:rPr lang="en-US" dirty="0" smtClean="0"/>
              <a:t>M</a:t>
            </a:r>
            <a:r>
              <a:rPr lang="el-GR" dirty="0" err="1" smtClean="0"/>
              <a:t>έθοδο</a:t>
            </a:r>
            <a:r>
              <a:rPr lang="el-GR" dirty="0" err="1"/>
              <a:t>ς</a:t>
            </a:r>
            <a:r>
              <a:rPr lang="el-GR" dirty="0" smtClean="0"/>
              <a:t> </a:t>
            </a:r>
            <a:r>
              <a:rPr lang="el-GR" dirty="0"/>
              <a:t>προσδιορισμού της θέσης (εγκάρσιας και διαμήκους) του κέντρου βάρους </a:t>
            </a:r>
            <a:r>
              <a:rPr lang="en-US" dirty="0"/>
              <a:t>G</a:t>
            </a:r>
            <a:r>
              <a:rPr lang="el-GR" dirty="0"/>
              <a:t> (</a:t>
            </a:r>
            <a:r>
              <a:rPr lang="en-US" dirty="0"/>
              <a:t>VCG</a:t>
            </a:r>
            <a:r>
              <a:rPr lang="el-GR" dirty="0"/>
              <a:t>,</a:t>
            </a:r>
            <a:r>
              <a:rPr lang="en-US" dirty="0"/>
              <a:t>LCG</a:t>
            </a:r>
            <a:r>
              <a:rPr lang="el-GR" dirty="0"/>
              <a:t>) ενός πλοίου, συνήθως στην κατάσταση </a:t>
            </a:r>
            <a:r>
              <a:rPr lang="en-US" dirty="0"/>
              <a:t>Light Ship Condition</a:t>
            </a:r>
            <a:r>
              <a:rPr lang="el-GR" dirty="0" smtClean="0"/>
              <a:t>.</a:t>
            </a:r>
          </a:p>
          <a:p>
            <a:pPr algn="just"/>
            <a:r>
              <a:rPr lang="el-GR" dirty="0" smtClean="0"/>
              <a:t> </a:t>
            </a:r>
            <a:r>
              <a:rPr lang="el-GR" dirty="0"/>
              <a:t>Το πλοίο παίρνει μικρή κλίση χάρη στη μετακίνηση κατά γνωστή απόσταση ενός γνωστού βάρους </a:t>
            </a:r>
            <a:r>
              <a:rPr lang="en-US" dirty="0"/>
              <a:t>w</a:t>
            </a:r>
            <a:r>
              <a:rPr lang="el-GR" dirty="0"/>
              <a:t>, σε διεύθυνση κάθετη στην </a:t>
            </a:r>
            <a:r>
              <a:rPr lang="en-US" dirty="0"/>
              <a:t>CL</a:t>
            </a:r>
            <a:r>
              <a:rPr lang="el-GR" dirty="0"/>
              <a:t> (εγκάρσια μετακίνηση).</a:t>
            </a:r>
          </a:p>
          <a:p>
            <a:pPr marL="0" indent="0" algn="just">
              <a:buNone/>
            </a:pPr>
            <a:endParaRPr lang="el-GR" dirty="0"/>
          </a:p>
          <a:p>
            <a:pPr algn="just"/>
            <a:endParaRPr lang="el-GR" dirty="0"/>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24</a:t>
            </a:fld>
            <a:endParaRPr lang="el-GR"/>
          </a:p>
        </p:txBody>
      </p:sp>
      <p:sp>
        <p:nvSpPr>
          <p:cNvPr id="6"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2692960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25</a:t>
            </a:fld>
            <a:endParaRPr lang="el-GR"/>
          </a:p>
        </p:txBody>
      </p:sp>
      <p:pic>
        <p:nvPicPr>
          <p:cNvPr id="6" name="Θέση περιεχομένου 5"/>
          <p:cNvPicPr>
            <a:picLocks noGrp="1"/>
          </p:cNvPicPr>
          <p:nvPr>
            <p:ph idx="1"/>
          </p:nvPr>
        </p:nvPicPr>
        <p:blipFill>
          <a:blip r:embed="rId2"/>
          <a:stretch>
            <a:fillRect/>
          </a:stretch>
        </p:blipFill>
        <p:spPr>
          <a:xfrm>
            <a:off x="3059832" y="2537520"/>
            <a:ext cx="4566617" cy="4320480"/>
          </a:xfrm>
          <a:prstGeom prst="rect">
            <a:avLst/>
          </a:prstGeom>
        </p:spPr>
      </p:pic>
      <p:sp>
        <p:nvSpPr>
          <p:cNvPr id="7"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
        <p:nvSpPr>
          <p:cNvPr id="8" name="Ορθογώνιο 7"/>
          <p:cNvSpPr/>
          <p:nvPr/>
        </p:nvSpPr>
        <p:spPr>
          <a:xfrm>
            <a:off x="-26384" y="764704"/>
            <a:ext cx="9144000" cy="1938992"/>
          </a:xfrm>
          <a:prstGeom prst="rect">
            <a:avLst/>
          </a:prstGeom>
        </p:spPr>
        <p:txBody>
          <a:bodyPr wrap="square">
            <a:spAutoFit/>
          </a:bodyPr>
          <a:lstStyle/>
          <a:p>
            <a:r>
              <a:rPr lang="el-GR" sz="2400" dirty="0"/>
              <a:t>Αφού το πλοίο ηρεμήσει στη νέα κεκλιμένη θέση ισορροπίας, μετράται η γωνία κλίσης και τα βυθίσματα. Η διαδικασία επαναλαμβάνεται αρκετές φορές για διάφορες μικρές γωνίες και προς τις δύο πλευρές.</a:t>
            </a:r>
          </a:p>
          <a:p>
            <a:r>
              <a:rPr lang="el-GR" sz="2400" dirty="0"/>
              <a:t>Αντίστοιχα εκτελείται το πείραμα όταν αναζητείται η διαμήκης θέση του κέντρου βάρους.</a:t>
            </a:r>
          </a:p>
        </p:txBody>
      </p:sp>
    </p:spTree>
    <p:extLst>
      <p:ext uri="{BB962C8B-B14F-4D97-AF65-F5344CB8AC3E}">
        <p14:creationId xmlns:p14="http://schemas.microsoft.com/office/powerpoint/2010/main" val="459259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323528" y="1628800"/>
                <a:ext cx="8229600" cy="4525963"/>
              </a:xfrm>
            </p:spPr>
            <p:txBody>
              <a:bodyPr>
                <a:normAutofit fontScale="92500" lnSpcReduction="10000"/>
              </a:bodyPr>
              <a:lstStyle/>
              <a:p>
                <a:pPr algn="just"/>
                <a14:m>
                  <m:oMath xmlns:m="http://schemas.openxmlformats.org/officeDocument/2006/math">
                    <m:r>
                      <a:rPr lang="en-US" i="1" smtClean="0">
                        <a:latin typeface="Cambria Math"/>
                      </a:rPr>
                      <m:t>𝐺𝑍</m:t>
                    </m:r>
                    <m:r>
                      <a:rPr lang="el-GR" i="1">
                        <a:latin typeface="Cambria Math"/>
                      </a:rPr>
                      <m:t>=</m:t>
                    </m:r>
                    <m:r>
                      <a:rPr lang="en-US" i="1">
                        <a:latin typeface="Cambria Math"/>
                      </a:rPr>
                      <m:t>𝐺𝑀</m:t>
                    </m:r>
                    <m:func>
                      <m:funcPr>
                        <m:ctrlPr>
                          <a:rPr lang="el-GR" i="1">
                            <a:latin typeface="Cambria Math"/>
                          </a:rPr>
                        </m:ctrlPr>
                      </m:funcPr>
                      <m:fName>
                        <m:r>
                          <m:rPr>
                            <m:sty m:val="p"/>
                          </m:rPr>
                          <a:rPr lang="en-US">
                            <a:latin typeface="Cambria Math"/>
                          </a:rPr>
                          <m:t>sin</m:t>
                        </m:r>
                      </m:fName>
                      <m:e>
                        <m:r>
                          <a:rPr lang="el-GR" i="1">
                            <a:latin typeface="Cambria Math"/>
                          </a:rPr>
                          <m:t>𝜃</m:t>
                        </m:r>
                      </m:e>
                    </m:func>
                  </m:oMath>
                </a14:m>
                <a:endParaRPr lang="el-GR" dirty="0" smtClean="0"/>
              </a:p>
              <a:p>
                <a:pPr algn="just"/>
                <a14:m>
                  <m:oMath xmlns:m="http://schemas.openxmlformats.org/officeDocument/2006/math">
                    <m:r>
                      <a:rPr lang="el-GR" i="1">
                        <a:latin typeface="Cambria Math"/>
                      </a:rPr>
                      <m:t> </m:t>
                    </m:r>
                    <m:r>
                      <a:rPr lang="el-GR" i="1">
                        <a:latin typeface="Cambria Math"/>
                      </a:rPr>
                      <m:t>𝛥</m:t>
                    </m:r>
                    <m:r>
                      <a:rPr lang="el-GR" i="1">
                        <a:latin typeface="Cambria Math"/>
                      </a:rPr>
                      <m:t>×</m:t>
                    </m:r>
                    <m:r>
                      <a:rPr lang="en-US" i="1">
                        <a:latin typeface="Cambria Math"/>
                      </a:rPr>
                      <m:t>𝐺𝑍</m:t>
                    </m:r>
                    <m:r>
                      <a:rPr lang="en-US" i="1">
                        <a:latin typeface="Cambria Math"/>
                      </a:rPr>
                      <m:t>=</m:t>
                    </m:r>
                    <m:r>
                      <a:rPr lang="el-GR" i="1">
                        <a:latin typeface="Cambria Math"/>
                      </a:rPr>
                      <m:t>𝛥</m:t>
                    </m:r>
                    <m:r>
                      <a:rPr lang="el-GR" i="1">
                        <a:latin typeface="Cambria Math"/>
                      </a:rPr>
                      <m:t>×</m:t>
                    </m:r>
                    <m:r>
                      <a:rPr lang="en-US" i="1">
                        <a:latin typeface="Cambria Math"/>
                      </a:rPr>
                      <m:t>𝐺𝑀</m:t>
                    </m:r>
                    <m:func>
                      <m:funcPr>
                        <m:ctrlPr>
                          <a:rPr lang="el-GR" i="1">
                            <a:latin typeface="Cambria Math"/>
                          </a:rPr>
                        </m:ctrlPr>
                      </m:funcPr>
                      <m:fName>
                        <m:r>
                          <m:rPr>
                            <m:sty m:val="p"/>
                          </m:rPr>
                          <a:rPr lang="en-US">
                            <a:latin typeface="Cambria Math"/>
                          </a:rPr>
                          <m:t>sin</m:t>
                        </m:r>
                      </m:fName>
                      <m:e>
                        <m:r>
                          <a:rPr lang="el-GR" i="1">
                            <a:latin typeface="Cambria Math"/>
                          </a:rPr>
                          <m:t>𝜃</m:t>
                        </m:r>
                      </m:e>
                    </m:func>
                  </m:oMath>
                </a14:m>
                <a:endParaRPr lang="el-GR" dirty="0" smtClean="0"/>
              </a:p>
              <a:p>
                <a:pPr marL="0" indent="0" algn="just">
                  <a:buNone/>
                </a:pPr>
                <a:r>
                  <a:rPr lang="el-GR" dirty="0"/>
                  <a:t>(Το Δ υπολογίζεται από το υδροστατικό διάγραμμα μέσω των βυθισμάτων, περιλαμβάνει το βάρος </a:t>
                </a:r>
                <a:r>
                  <a:rPr lang="en-US" dirty="0"/>
                  <a:t>w</a:t>
                </a:r>
                <a:r>
                  <a:rPr lang="el-GR" dirty="0"/>
                  <a:t>)</a:t>
                </a:r>
              </a:p>
              <a:p>
                <a:pPr algn="just"/>
                <a:r>
                  <a:rPr lang="el-GR" dirty="0"/>
                  <a:t>Η ροπή που προκαλείται από την κλίση είναι:</a:t>
                </a:r>
              </a:p>
              <a:p>
                <a:pPr marL="0" indent="0" algn="just">
                  <a:buNone/>
                </a:pPr>
                <a14:m>
                  <m:oMathPara xmlns:m="http://schemas.openxmlformats.org/officeDocument/2006/math">
                    <m:oMathParaPr>
                      <m:jc m:val="centerGroup"/>
                    </m:oMathParaPr>
                    <m:oMath xmlns:m="http://schemas.openxmlformats.org/officeDocument/2006/math">
                      <m:r>
                        <a:rPr lang="el-GR" i="1">
                          <a:latin typeface="Cambria Math"/>
                        </a:rPr>
                        <m:t>𝑀</m:t>
                      </m:r>
                      <m:r>
                        <a:rPr lang="el-GR" i="1">
                          <a:latin typeface="Cambria Math"/>
                        </a:rPr>
                        <m:t>=</m:t>
                      </m:r>
                      <m:r>
                        <a:rPr lang="el-GR" i="1">
                          <a:latin typeface="Cambria Math"/>
                        </a:rPr>
                        <m:t>𝑤</m:t>
                      </m:r>
                      <m:r>
                        <a:rPr lang="el-GR" i="1">
                          <a:latin typeface="Cambria Math"/>
                        </a:rPr>
                        <m:t>×</m:t>
                      </m:r>
                      <m:r>
                        <a:rPr lang="el-GR" i="1">
                          <a:latin typeface="Cambria Math"/>
                        </a:rPr>
                        <m:t>𝑑</m:t>
                      </m:r>
                      <m:r>
                        <a:rPr lang="el-GR" i="1">
                          <a:latin typeface="Cambria Math"/>
                        </a:rPr>
                        <m:t>×</m:t>
                      </m:r>
                      <m:func>
                        <m:funcPr>
                          <m:ctrlPr>
                            <a:rPr lang="el-GR" i="1">
                              <a:latin typeface="Cambria Math"/>
                            </a:rPr>
                          </m:ctrlPr>
                        </m:funcPr>
                        <m:fName>
                          <m:r>
                            <m:rPr>
                              <m:sty m:val="p"/>
                            </m:rPr>
                            <a:rPr lang="el-GR">
                              <a:latin typeface="Cambria Math"/>
                            </a:rPr>
                            <m:t>cos</m:t>
                          </m:r>
                        </m:fName>
                        <m:e>
                          <m:r>
                            <a:rPr lang="el-GR" i="1">
                              <a:latin typeface="Cambria Math"/>
                            </a:rPr>
                            <m:t>𝜃</m:t>
                          </m:r>
                        </m:e>
                      </m:func>
                    </m:oMath>
                  </m:oMathPara>
                </a14:m>
                <a:endParaRPr lang="el-GR" dirty="0"/>
              </a:p>
              <a:p>
                <a:pPr marL="0" indent="0" algn="just">
                  <a:buNone/>
                </a:pPr>
                <a:r>
                  <a:rPr lang="el-GR" dirty="0" smtClean="0"/>
                  <a:t>	</a:t>
                </a:r>
                <a14:m>
                  <m:oMath xmlns:m="http://schemas.openxmlformats.org/officeDocument/2006/math">
                    <m:r>
                      <a:rPr lang="el-GR" i="1">
                        <a:latin typeface="Cambria Math"/>
                      </a:rPr>
                      <m:t>𝑤</m:t>
                    </m:r>
                  </m:oMath>
                </a14:m>
                <a:r>
                  <a:rPr lang="el-GR" dirty="0"/>
                  <a:t>: το βάρος που μετακινείται (γνωστό)</a:t>
                </a:r>
              </a:p>
              <a:p>
                <a:pPr marL="0" indent="0" algn="just">
                  <a:buNone/>
                </a:pPr>
                <a:r>
                  <a:rPr lang="el-GR" dirty="0" smtClean="0"/>
                  <a:t>	</a:t>
                </a:r>
                <a14:m>
                  <m:oMath xmlns:m="http://schemas.openxmlformats.org/officeDocument/2006/math">
                    <m:r>
                      <a:rPr lang="el-GR" i="1">
                        <a:latin typeface="Cambria Math"/>
                      </a:rPr>
                      <m:t>𝑑</m:t>
                    </m:r>
                  </m:oMath>
                </a14:m>
                <a:r>
                  <a:rPr lang="el-GR" dirty="0"/>
                  <a:t>: η απόσταση μετακίνησης (γνωστή)</a:t>
                </a:r>
              </a:p>
              <a:p>
                <a:pPr marL="0" indent="0" algn="just">
                  <a:buNone/>
                </a:pPr>
                <a:r>
                  <a:rPr lang="el-GR" dirty="0" smtClean="0"/>
                  <a:t>	</a:t>
                </a:r>
                <a14:m>
                  <m:oMath xmlns:m="http://schemas.openxmlformats.org/officeDocument/2006/math">
                    <m:r>
                      <a:rPr lang="el-GR" i="1">
                        <a:latin typeface="Cambria Math"/>
                      </a:rPr>
                      <m:t>𝜃</m:t>
                    </m:r>
                  </m:oMath>
                </a14:m>
                <a:r>
                  <a:rPr lang="el-GR" dirty="0"/>
                  <a:t>: η γωνία κλίσης (γνωστή)</a:t>
                </a:r>
              </a:p>
              <a:p>
                <a:pPr algn="just"/>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323528" y="1628800"/>
                <a:ext cx="8229600" cy="4525963"/>
              </a:xfrm>
              <a:blipFill rotWithShape="1">
                <a:blip r:embed="rId2"/>
                <a:stretch>
                  <a:fillRect l="-1704" r="-1778" b="-3230"/>
                </a:stretch>
              </a:blipFill>
            </p:spPr>
            <p:txBody>
              <a:bodyPr/>
              <a:lstStyle/>
              <a:p>
                <a:r>
                  <a:rPr lang="el-GR">
                    <a:noFill/>
                  </a:rPr>
                  <a:t> </a:t>
                </a:r>
              </a:p>
            </p:txBody>
          </p:sp>
        </mc:Fallback>
      </mc:AlternateContent>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26</a:t>
            </a:fld>
            <a:endParaRPr lang="el-GR"/>
          </a:p>
        </p:txBody>
      </p:sp>
      <p:pic>
        <p:nvPicPr>
          <p:cNvPr id="6" name="Picture 9" desc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88641"/>
            <a:ext cx="3563887" cy="260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3922207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526976" y="961677"/>
                <a:ext cx="8229600" cy="4525963"/>
              </a:xfrm>
            </p:spPr>
            <p:txBody>
              <a:bodyPr/>
              <a:lstStyle/>
              <a:p>
                <a:pPr marL="0" indent="0" algn="just">
                  <a:buNone/>
                </a:pPr>
                <a14:m>
                  <m:oMathPara xmlns:m="http://schemas.openxmlformats.org/officeDocument/2006/math">
                    <m:oMathParaPr>
                      <m:jc m:val="centerGroup"/>
                    </m:oMathParaPr>
                    <m:oMath xmlns:m="http://schemas.openxmlformats.org/officeDocument/2006/math">
                      <m:r>
                        <a:rPr lang="el-GR" i="1" smtClean="0">
                          <a:latin typeface="Cambria Math"/>
                        </a:rPr>
                        <m:t>𝛥</m:t>
                      </m:r>
                      <m:r>
                        <a:rPr lang="el-GR" i="1" smtClean="0">
                          <a:latin typeface="Cambria Math"/>
                        </a:rPr>
                        <m:t>×</m:t>
                      </m:r>
                      <m:r>
                        <a:rPr lang="en-US" i="1">
                          <a:latin typeface="Cambria Math"/>
                        </a:rPr>
                        <m:t>𝐺𝑀</m:t>
                      </m:r>
                      <m:func>
                        <m:funcPr>
                          <m:ctrlPr>
                            <a:rPr lang="el-GR" i="1">
                              <a:latin typeface="Cambria Math"/>
                            </a:rPr>
                          </m:ctrlPr>
                        </m:funcPr>
                        <m:fName>
                          <m:r>
                            <m:rPr>
                              <m:sty m:val="p"/>
                            </m:rPr>
                            <a:rPr lang="en-US">
                              <a:latin typeface="Cambria Math"/>
                            </a:rPr>
                            <m:t>sin</m:t>
                          </m:r>
                        </m:fName>
                        <m:e>
                          <m:r>
                            <a:rPr lang="el-GR" i="1">
                              <a:latin typeface="Cambria Math"/>
                            </a:rPr>
                            <m:t>𝜃</m:t>
                          </m:r>
                        </m:e>
                      </m:func>
                      <m:r>
                        <a:rPr lang="en-US" i="1">
                          <a:latin typeface="Cambria Math"/>
                        </a:rPr>
                        <m:t>=</m:t>
                      </m:r>
                      <m:r>
                        <a:rPr lang="en-US" i="1">
                          <a:latin typeface="Cambria Math"/>
                        </a:rPr>
                        <m:t>𝑤</m:t>
                      </m:r>
                      <m:r>
                        <a:rPr lang="en-US" i="1">
                          <a:latin typeface="Cambria Math"/>
                        </a:rPr>
                        <m:t>×</m:t>
                      </m:r>
                      <m:r>
                        <a:rPr lang="en-US" i="1">
                          <a:latin typeface="Cambria Math"/>
                        </a:rPr>
                        <m:t>𝑑</m:t>
                      </m:r>
                      <m:r>
                        <a:rPr lang="en-US" i="1">
                          <a:latin typeface="Cambria Math"/>
                        </a:rPr>
                        <m:t>×</m:t>
                      </m:r>
                      <m:func>
                        <m:funcPr>
                          <m:ctrlPr>
                            <a:rPr lang="el-GR" i="1">
                              <a:latin typeface="Cambria Math"/>
                            </a:rPr>
                          </m:ctrlPr>
                        </m:funcPr>
                        <m:fName>
                          <m:r>
                            <m:rPr>
                              <m:sty m:val="p"/>
                            </m:rPr>
                            <a:rPr lang="el-GR">
                              <a:latin typeface="Cambria Math"/>
                            </a:rPr>
                            <m:t>cos</m:t>
                          </m:r>
                        </m:fName>
                        <m:e>
                          <m:r>
                            <a:rPr lang="el-GR" i="1">
                              <a:latin typeface="Cambria Math"/>
                            </a:rPr>
                            <m:t>𝜃</m:t>
                          </m:r>
                        </m:e>
                      </m:func>
                    </m:oMath>
                  </m:oMathPara>
                </a14:m>
                <a:endParaRPr lang="el-GR" i="1" dirty="0" smtClean="0"/>
              </a:p>
              <a:p>
                <a:pPr marL="0" indent="0" algn="just">
                  <a:buNone/>
                </a:pPr>
                <a14:m>
                  <m:oMathPara xmlns:m="http://schemas.openxmlformats.org/officeDocument/2006/math">
                    <m:oMathParaPr>
                      <m:jc m:val="centerGroup"/>
                    </m:oMathParaPr>
                    <m:oMath xmlns:m="http://schemas.openxmlformats.org/officeDocument/2006/math">
                      <m:r>
                        <a:rPr lang="el-GR" i="1">
                          <a:latin typeface="Cambria Math"/>
                        </a:rPr>
                        <m:t>⇒</m:t>
                      </m:r>
                      <m:r>
                        <a:rPr lang="en-US" b="1" i="1">
                          <a:latin typeface="Cambria Math"/>
                        </a:rPr>
                        <m:t>𝑮𝑴</m:t>
                      </m:r>
                      <m:r>
                        <a:rPr lang="en-US" b="1" i="1">
                          <a:latin typeface="Cambria Math"/>
                        </a:rPr>
                        <m:t>=</m:t>
                      </m:r>
                      <m:f>
                        <m:fPr>
                          <m:ctrlPr>
                            <a:rPr lang="el-GR" b="1" i="1">
                              <a:latin typeface="Cambria Math"/>
                            </a:rPr>
                          </m:ctrlPr>
                        </m:fPr>
                        <m:num>
                          <m:r>
                            <a:rPr lang="en-US" b="1" i="1">
                              <a:latin typeface="Cambria Math"/>
                            </a:rPr>
                            <m:t>𝒘</m:t>
                          </m:r>
                          <m:r>
                            <a:rPr lang="en-US" b="1" i="1">
                              <a:latin typeface="Cambria Math"/>
                            </a:rPr>
                            <m:t>×</m:t>
                          </m:r>
                          <m:r>
                            <a:rPr lang="en-US" b="1" i="1">
                              <a:latin typeface="Cambria Math"/>
                            </a:rPr>
                            <m:t>𝒅</m:t>
                          </m:r>
                        </m:num>
                        <m:den>
                          <m:r>
                            <a:rPr lang="el-GR" b="1" i="1">
                              <a:latin typeface="Cambria Math"/>
                            </a:rPr>
                            <m:t>𝜟</m:t>
                          </m:r>
                          <m:r>
                            <a:rPr lang="el-GR" b="1" i="1">
                              <a:latin typeface="Cambria Math"/>
                            </a:rPr>
                            <m:t>×</m:t>
                          </m:r>
                          <m:func>
                            <m:funcPr>
                              <m:ctrlPr>
                                <a:rPr lang="el-GR" b="1" i="1">
                                  <a:latin typeface="Cambria Math"/>
                                </a:rPr>
                              </m:ctrlPr>
                            </m:funcPr>
                            <m:fName>
                              <m:r>
                                <a:rPr lang="el-GR" b="1" i="1">
                                  <a:latin typeface="Cambria Math"/>
                                </a:rPr>
                                <m:t>𝐭𝐚𝐧</m:t>
                              </m:r>
                            </m:fName>
                            <m:e>
                              <m:r>
                                <a:rPr lang="el-GR" b="1" i="1">
                                  <a:latin typeface="Cambria Math"/>
                                </a:rPr>
                                <m:t>𝜽</m:t>
                              </m:r>
                            </m:e>
                          </m:func>
                        </m:den>
                      </m:f>
                    </m:oMath>
                  </m:oMathPara>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526976" y="961677"/>
                <a:ext cx="8229600" cy="4525963"/>
              </a:xfrm>
              <a:blipFill rotWithShape="1">
                <a:blip r:embed="rId2"/>
                <a:stretch>
                  <a:fillRect/>
                </a:stretch>
              </a:blipFill>
            </p:spPr>
            <p:txBody>
              <a:bodyPr/>
              <a:lstStyle/>
              <a:p>
                <a:r>
                  <a:rPr lang="el-GR">
                    <a:noFill/>
                  </a:rPr>
                  <a:t> </a:t>
                </a:r>
              </a:p>
            </p:txBody>
          </p:sp>
        </mc:Fallback>
      </mc:AlternateContent>
      <p:pic>
        <p:nvPicPr>
          <p:cNvPr id="6" name="Picture 9" desc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2" y="2824257"/>
            <a:ext cx="5481202" cy="401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υποσέλιδου 3"/>
          <p:cNvSpPr>
            <a:spLocks noGrp="1"/>
          </p:cNvSpPr>
          <p:nvPr>
            <p:ph type="ftr" sz="quarter" idx="11"/>
          </p:nvPr>
        </p:nvSpPr>
        <p:spPr/>
        <p:txBody>
          <a:bodyPr/>
          <a:lstStyle/>
          <a:p>
            <a:r>
              <a:rPr lang="el-GR" dirty="0" err="1" smtClean="0"/>
              <a:t>Αντχος</a:t>
            </a:r>
            <a:r>
              <a:rPr lang="el-GR" dirty="0" smtClean="0"/>
              <a:t> (Μ) Γ. Πετρόπουλος Π.Ν.</a:t>
            </a:r>
            <a:endParaRPr lang="el-GR" dirty="0"/>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27</a:t>
            </a:fld>
            <a:endParaRPr lang="el-GR"/>
          </a:p>
        </p:txBody>
      </p:sp>
      <p:sp>
        <p:nvSpPr>
          <p:cNvPr id="7"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3901075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600200"/>
            <a:ext cx="9144000" cy="4525963"/>
          </a:xfrm>
        </p:spPr>
        <p:txBody>
          <a:bodyPr>
            <a:normAutofit/>
          </a:bodyPr>
          <a:lstStyle/>
          <a:p>
            <a:r>
              <a:rPr lang="el-GR" dirty="0"/>
              <a:t>Κατά τη διάρκεια πειράματος ευστάθειας </a:t>
            </a:r>
            <a:r>
              <a:rPr lang="el-GR" dirty="0" err="1"/>
              <a:t>σ’ένα</a:t>
            </a:r>
            <a:r>
              <a:rPr lang="el-GR" dirty="0"/>
              <a:t> πλοίο εκτοπίσματος Δ=3700 </a:t>
            </a:r>
            <a:r>
              <a:rPr lang="en-US" dirty="0" err="1"/>
              <a:t>tn</a:t>
            </a:r>
            <a:r>
              <a:rPr lang="el-GR" dirty="0"/>
              <a:t>, μετακινείται βάρος </a:t>
            </a:r>
            <a:r>
              <a:rPr lang="en-US" dirty="0"/>
              <a:t>w</a:t>
            </a:r>
            <a:r>
              <a:rPr lang="el-GR" dirty="0"/>
              <a:t>=20 </a:t>
            </a:r>
            <a:r>
              <a:rPr lang="en-US" dirty="0" err="1"/>
              <a:t>tn</a:t>
            </a:r>
            <a:r>
              <a:rPr lang="en-US" dirty="0"/>
              <a:t> </a:t>
            </a:r>
            <a:r>
              <a:rPr lang="el-GR" dirty="0"/>
              <a:t>από τον κατακόρυφο άξονα συμμετρίας σε απόσταση </a:t>
            </a:r>
            <a:r>
              <a:rPr lang="en-US" dirty="0"/>
              <a:t>d</a:t>
            </a:r>
            <a:r>
              <a:rPr lang="el-GR" dirty="0"/>
              <a:t>=25 </a:t>
            </a:r>
            <a:r>
              <a:rPr lang="en-US" dirty="0" err="1"/>
              <a:t>ft</a:t>
            </a:r>
            <a:r>
              <a:rPr lang="el-GR" dirty="0"/>
              <a:t> από τον εγκάρσιο άξονα συμμετρίας. </a:t>
            </a:r>
            <a:r>
              <a:rPr lang="en-US" dirty="0"/>
              <a:t>H</a:t>
            </a:r>
            <a:r>
              <a:rPr lang="el-GR" dirty="0"/>
              <a:t> μετακίνηση που μετρήθηκε σε εκκρεμές μήκους </a:t>
            </a:r>
            <a:r>
              <a:rPr lang="en-US" dirty="0"/>
              <a:t>l</a:t>
            </a:r>
            <a:r>
              <a:rPr lang="el-GR" dirty="0"/>
              <a:t>=30 </a:t>
            </a:r>
            <a:r>
              <a:rPr lang="en-US" dirty="0" err="1"/>
              <a:t>ft</a:t>
            </a:r>
            <a:r>
              <a:rPr lang="el-GR" dirty="0"/>
              <a:t> τοποθετημένο για το σκοπό αυτό ήταν λ=13 </a:t>
            </a:r>
            <a:r>
              <a:rPr lang="en-US" dirty="0"/>
              <a:t>inches</a:t>
            </a:r>
            <a:r>
              <a:rPr lang="el-GR" dirty="0"/>
              <a:t>. Από τα υδροστατικά του πλοίου γνωρίζουμε ότι ΚΜ=27,87 </a:t>
            </a:r>
            <a:r>
              <a:rPr lang="en-US" dirty="0" err="1"/>
              <a:t>ft</a:t>
            </a:r>
            <a:r>
              <a:rPr lang="el-GR" dirty="0"/>
              <a:t>. </a:t>
            </a:r>
            <a:r>
              <a:rPr lang="en-US" dirty="0"/>
              <a:t>Z</a:t>
            </a:r>
            <a:r>
              <a:rPr lang="el-GR" dirty="0" err="1"/>
              <a:t>ητείται</a:t>
            </a:r>
            <a:r>
              <a:rPr lang="el-GR" dirty="0"/>
              <a:t> ο υπολογισμός του </a:t>
            </a:r>
            <a:r>
              <a:rPr lang="en-US" dirty="0"/>
              <a:t>KG</a:t>
            </a:r>
            <a:r>
              <a:rPr lang="el-GR" dirty="0"/>
              <a:t>. Δίνεται ότι 1 </a:t>
            </a:r>
            <a:r>
              <a:rPr lang="en-US" dirty="0" err="1"/>
              <a:t>ft</a:t>
            </a:r>
            <a:r>
              <a:rPr lang="el-GR" dirty="0"/>
              <a:t>=12 </a:t>
            </a:r>
            <a:r>
              <a:rPr lang="en-US" dirty="0"/>
              <a:t>inches</a:t>
            </a:r>
            <a:r>
              <a:rPr lang="el-GR" dirty="0"/>
              <a:t>.</a:t>
            </a:r>
          </a:p>
          <a:p>
            <a:endParaRPr lang="el-GR" dirty="0"/>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28</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3610642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29</a:t>
            </a:fld>
            <a:endParaRPr lang="el-GR"/>
          </a:p>
        </p:txBody>
      </p:sp>
      <p:pic>
        <p:nvPicPr>
          <p:cNvPr id="6" name="Εικόνα 5"/>
          <p:cNvPicPr/>
          <p:nvPr/>
        </p:nvPicPr>
        <p:blipFill>
          <a:blip r:embed="rId2"/>
          <a:stretch>
            <a:fillRect/>
          </a:stretch>
        </p:blipFill>
        <p:spPr>
          <a:xfrm>
            <a:off x="395536" y="476672"/>
            <a:ext cx="8280920" cy="6381328"/>
          </a:xfrm>
          <a:prstGeom prst="rect">
            <a:avLst/>
          </a:prstGeom>
        </p:spPr>
      </p:pic>
      <p:sp>
        <p:nvSpPr>
          <p:cNvPr id="7"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3380574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2276872"/>
            <a:ext cx="8964488" cy="41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3</a:t>
            </a:fld>
            <a:endParaRPr lang="el-GR"/>
          </a:p>
        </p:txBody>
      </p:sp>
    </p:spTree>
    <p:extLst>
      <p:ext uri="{BB962C8B-B14F-4D97-AF65-F5344CB8AC3E}">
        <p14:creationId xmlns:p14="http://schemas.microsoft.com/office/powerpoint/2010/main" val="2449396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2305689"/>
                <a:ext cx="9144000" cy="4525963"/>
              </a:xfrm>
            </p:spPr>
            <p:txBody>
              <a:bodyPr>
                <a:normAutofit fontScale="92500"/>
              </a:bodyPr>
              <a:lstStyle/>
              <a:p>
                <a:r>
                  <a:rPr lang="el-GR" b="1" i="1" u="sng" dirty="0"/>
                  <a:t>ΣΚΕΠΤΙΚΟ</a:t>
                </a:r>
                <a:endParaRPr lang="el-GR" dirty="0"/>
              </a:p>
              <a:p>
                <a:pPr marL="0" indent="0">
                  <a:buNone/>
                </a:pPr>
                <a:r>
                  <a:rPr lang="el-GR" dirty="0"/>
                  <a:t>Για να υπολογίσω το </a:t>
                </a:r>
                <a:r>
                  <a:rPr lang="en-US" dirty="0"/>
                  <a:t>KG</a:t>
                </a:r>
                <a:r>
                  <a:rPr lang="el-GR" dirty="0"/>
                  <a:t> πρέπει να χρησιμοποιήσω τον τύπο:</a:t>
                </a:r>
              </a:p>
              <a:p>
                <a:pPr marL="0" indent="0">
                  <a:buNone/>
                </a:pPr>
                <a:r>
                  <a:rPr lang="el-GR" dirty="0"/>
                  <a:t> </a:t>
                </a:r>
                <a14:m>
                  <m:oMath xmlns:m="http://schemas.openxmlformats.org/officeDocument/2006/math">
                    <m:r>
                      <a:rPr lang="el-GR" i="1">
                        <a:latin typeface="Cambria Math"/>
                      </a:rPr>
                      <m:t>𝐺𝑀</m:t>
                    </m:r>
                    <m:r>
                      <a:rPr lang="el-GR" i="1">
                        <a:latin typeface="Cambria Math"/>
                      </a:rPr>
                      <m:t>=</m:t>
                    </m:r>
                    <m:r>
                      <a:rPr lang="el-GR" i="1">
                        <a:latin typeface="Cambria Math"/>
                      </a:rPr>
                      <m:t>𝐾𝐵</m:t>
                    </m:r>
                    <m:r>
                      <a:rPr lang="el-GR" i="1">
                        <a:latin typeface="Cambria Math"/>
                      </a:rPr>
                      <m:t>+</m:t>
                    </m:r>
                    <m:r>
                      <a:rPr lang="el-GR" i="1">
                        <a:latin typeface="Cambria Math"/>
                      </a:rPr>
                      <m:t>𝐵𝑀</m:t>
                    </m:r>
                    <m:r>
                      <a:rPr lang="el-GR" i="1">
                        <a:latin typeface="Cambria Math"/>
                      </a:rPr>
                      <m:t>−</m:t>
                    </m:r>
                    <m:r>
                      <a:rPr lang="el-GR" i="1">
                        <a:latin typeface="Cambria Math"/>
                      </a:rPr>
                      <m:t>𝐾𝐺</m:t>
                    </m:r>
                    <m:r>
                      <a:rPr lang="el-GR" i="1">
                        <a:latin typeface="Cambria Math"/>
                      </a:rPr>
                      <m:t>=&gt;</m:t>
                    </m:r>
                    <m:r>
                      <a:rPr lang="el-GR" i="1">
                        <a:latin typeface="Cambria Math"/>
                      </a:rPr>
                      <m:t>𝐾𝐺</m:t>
                    </m:r>
                    <m:r>
                      <a:rPr lang="el-GR" i="1">
                        <a:latin typeface="Cambria Math"/>
                      </a:rPr>
                      <m:t>=</m:t>
                    </m:r>
                    <m:r>
                      <a:rPr lang="el-GR" i="1">
                        <a:latin typeface="Cambria Math"/>
                      </a:rPr>
                      <m:t>𝐾𝐵</m:t>
                    </m:r>
                    <m:r>
                      <a:rPr lang="el-GR" i="1">
                        <a:latin typeface="Cambria Math"/>
                      </a:rPr>
                      <m:t>+</m:t>
                    </m:r>
                    <m:r>
                      <a:rPr lang="el-GR" i="1">
                        <a:latin typeface="Cambria Math"/>
                      </a:rPr>
                      <m:t>𝐵𝑀</m:t>
                    </m:r>
                    <m:r>
                      <a:rPr lang="el-GR" i="1">
                        <a:latin typeface="Cambria Math"/>
                      </a:rPr>
                      <m:t>−</m:t>
                    </m:r>
                    <m:r>
                      <a:rPr lang="el-GR" i="1">
                        <a:latin typeface="Cambria Math"/>
                      </a:rPr>
                      <m:t>𝐺𝑀</m:t>
                    </m:r>
                  </m:oMath>
                </a14:m>
                <a:r>
                  <a:rPr lang="el-GR" dirty="0"/>
                  <a:t> </a:t>
                </a:r>
                <a:r>
                  <a:rPr lang="el-GR" b="1" dirty="0"/>
                  <a:t>(1)</a:t>
                </a:r>
                <a:endParaRPr lang="el-GR" dirty="0"/>
              </a:p>
              <a:p>
                <a:pPr marL="0" indent="0">
                  <a:buNone/>
                </a:pPr>
                <a:r>
                  <a:rPr lang="el-GR" dirty="0"/>
                  <a:t>Από το υδροστατικό διάγραμμα </a:t>
                </a:r>
                <a:r>
                  <a:rPr lang="el-GR" dirty="0" smtClean="0"/>
                  <a:t>σύμφωνα </a:t>
                </a:r>
                <a:r>
                  <a:rPr lang="el-GR" dirty="0"/>
                  <a:t>με την εκφώνηση ξέρω το </a:t>
                </a:r>
                <a:r>
                  <a:rPr lang="en-US" dirty="0"/>
                  <a:t>KM</a:t>
                </a:r>
                <a:r>
                  <a:rPr lang="el-GR" dirty="0"/>
                  <a:t>.</a:t>
                </a:r>
              </a:p>
              <a:p>
                <a:pPr marL="0" indent="0">
                  <a:buNone/>
                </a:pPr>
                <a:r>
                  <a:rPr lang="el-GR" dirty="0"/>
                  <a:t>Δηλαδή ξέρω το άθροισμα  </a:t>
                </a:r>
                <a14:m>
                  <m:oMath xmlns:m="http://schemas.openxmlformats.org/officeDocument/2006/math">
                    <m:r>
                      <a:rPr lang="el-GR" i="1">
                        <a:latin typeface="Cambria Math"/>
                      </a:rPr>
                      <m:t>𝐾𝐵</m:t>
                    </m:r>
                    <m:r>
                      <a:rPr lang="el-GR" i="1">
                        <a:latin typeface="Cambria Math"/>
                      </a:rPr>
                      <m:t>+</m:t>
                    </m:r>
                    <m:r>
                      <a:rPr lang="el-GR" i="1">
                        <a:latin typeface="Cambria Math"/>
                      </a:rPr>
                      <m:t>𝐵𝑀</m:t>
                    </m:r>
                  </m:oMath>
                </a14:m>
                <a:r>
                  <a:rPr lang="el-GR" dirty="0"/>
                  <a:t> στη σχέση </a:t>
                </a:r>
                <a:r>
                  <a:rPr lang="el-GR" b="1" dirty="0"/>
                  <a:t>(1)</a:t>
                </a:r>
                <a:r>
                  <a:rPr lang="el-GR" dirty="0"/>
                  <a:t>. </a:t>
                </a:r>
              </a:p>
              <a:p>
                <a:pPr marL="0" indent="0">
                  <a:buNone/>
                </a:pPr>
                <a:r>
                  <a:rPr lang="el-GR" dirty="0"/>
                  <a:t>Επομένως, μένει να υπολογίσω το </a:t>
                </a:r>
                <a14:m>
                  <m:oMath xmlns:m="http://schemas.openxmlformats.org/officeDocument/2006/math">
                    <m:r>
                      <a:rPr lang="el-GR" i="1">
                        <a:latin typeface="Cambria Math"/>
                      </a:rPr>
                      <m:t>𝐺𝑀</m:t>
                    </m:r>
                  </m:oMath>
                </a14:m>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2305689"/>
                <a:ext cx="9144000" cy="4525963"/>
              </a:xfrm>
              <a:blipFill rotWithShape="1">
                <a:blip r:embed="rId2"/>
                <a:stretch>
                  <a:fillRect l="-1533" t="-1615"/>
                </a:stretch>
              </a:blipFill>
            </p:spPr>
            <p:txBody>
              <a:bodyPr/>
              <a:lstStyle/>
              <a:p>
                <a:r>
                  <a:rPr lang="el-GR">
                    <a:noFill/>
                  </a:rPr>
                  <a:t> </a:t>
                </a:r>
              </a:p>
            </p:txBody>
          </p:sp>
        </mc:Fallback>
      </mc:AlternateContent>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30</a:t>
            </a:fld>
            <a:endParaRPr lang="el-GR" dirty="0"/>
          </a:p>
        </p:txBody>
      </p:sp>
      <p:pic>
        <p:nvPicPr>
          <p:cNvPr id="6" name="Εικόνα 5"/>
          <p:cNvPicPr/>
          <p:nvPr/>
        </p:nvPicPr>
        <p:blipFill>
          <a:blip r:embed="rId3"/>
          <a:stretch>
            <a:fillRect/>
          </a:stretch>
        </p:blipFill>
        <p:spPr>
          <a:xfrm>
            <a:off x="5724128" y="23294"/>
            <a:ext cx="3419872" cy="2901650"/>
          </a:xfrm>
          <a:prstGeom prst="rect">
            <a:avLst/>
          </a:prstGeom>
        </p:spPr>
      </p:pic>
      <p:sp>
        <p:nvSpPr>
          <p:cNvPr id="7"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4072237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31</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mc:AlternateContent xmlns:mc="http://schemas.openxmlformats.org/markup-compatibility/2006" xmlns:a14="http://schemas.microsoft.com/office/drawing/2010/main">
        <mc:Choice Requires="a14">
          <p:sp>
            <p:nvSpPr>
              <p:cNvPr id="7" name="Ορθογώνιο 6"/>
              <p:cNvSpPr/>
              <p:nvPr/>
            </p:nvSpPr>
            <p:spPr>
              <a:xfrm>
                <a:off x="38601" y="761578"/>
                <a:ext cx="9144000" cy="721031"/>
              </a:xfrm>
              <a:prstGeom prst="rect">
                <a:avLst/>
              </a:prstGeom>
            </p:spPr>
            <p:txBody>
              <a:bodyPr wrap="square">
                <a:spAutoFit/>
              </a:bodyPr>
              <a:lstStyle/>
              <a:p>
                <a:r>
                  <a:rPr lang="el-GR" sz="2800" dirty="0"/>
                  <a:t>Από το εκκρεμές </a:t>
                </a:r>
                <a14:m>
                  <m:oMath xmlns:m="http://schemas.openxmlformats.org/officeDocument/2006/math">
                    <m:r>
                      <a:rPr lang="el-GR" sz="2800" i="1">
                        <a:latin typeface="Cambria Math"/>
                      </a:rPr>
                      <m:t>𝑡𝑎𝑛</m:t>
                    </m:r>
                    <m:r>
                      <a:rPr lang="el-GR" sz="2800" i="1">
                        <a:latin typeface="Cambria Math"/>
                      </a:rPr>
                      <m:t>𝜃</m:t>
                    </m:r>
                    <m:r>
                      <a:rPr lang="el-GR" sz="2800" i="1">
                        <a:latin typeface="Cambria Math"/>
                      </a:rPr>
                      <m:t>=</m:t>
                    </m:r>
                    <m:f>
                      <m:fPr>
                        <m:ctrlPr>
                          <a:rPr lang="el-GR" sz="2800" i="1">
                            <a:latin typeface="Cambria Math"/>
                          </a:rPr>
                        </m:ctrlPr>
                      </m:fPr>
                      <m:num>
                        <m:r>
                          <a:rPr lang="el-GR" sz="2800" i="1">
                            <a:latin typeface="Cambria Math"/>
                          </a:rPr>
                          <m:t>𝜆</m:t>
                        </m:r>
                      </m:num>
                      <m:den>
                        <m:r>
                          <a:rPr lang="en-US" sz="2800" i="1">
                            <a:latin typeface="Cambria Math"/>
                          </a:rPr>
                          <m:t>𝑙</m:t>
                        </m:r>
                      </m:den>
                    </m:f>
                    <m:r>
                      <a:rPr lang="el-GR" sz="2800" i="1">
                        <a:latin typeface="Cambria Math"/>
                      </a:rPr>
                      <m:t>=</m:t>
                    </m:r>
                    <m:f>
                      <m:fPr>
                        <m:ctrlPr>
                          <a:rPr lang="el-GR" sz="2800" i="1">
                            <a:latin typeface="Cambria Math"/>
                          </a:rPr>
                        </m:ctrlPr>
                      </m:fPr>
                      <m:num>
                        <m:r>
                          <a:rPr lang="el-GR" sz="2800" i="1">
                            <a:latin typeface="Cambria Math"/>
                          </a:rPr>
                          <m:t>13</m:t>
                        </m:r>
                      </m:num>
                      <m:den>
                        <m:r>
                          <a:rPr lang="el-GR" sz="2800" i="1">
                            <a:latin typeface="Cambria Math"/>
                          </a:rPr>
                          <m:t>30×12</m:t>
                        </m:r>
                      </m:den>
                    </m:f>
                    <m:r>
                      <a:rPr lang="el-GR" sz="2800" i="1">
                        <a:latin typeface="Cambria Math"/>
                      </a:rPr>
                      <m:t>=0,0361</m:t>
                    </m:r>
                  </m:oMath>
                </a14:m>
                <a:r>
                  <a:rPr lang="el-GR" sz="2800" dirty="0"/>
                  <a:t> </a:t>
                </a:r>
              </a:p>
            </p:txBody>
          </p:sp>
        </mc:Choice>
        <mc:Fallback xmlns="">
          <p:sp>
            <p:nvSpPr>
              <p:cNvPr id="7" name="Ορθογώνιο 6"/>
              <p:cNvSpPr>
                <a:spLocks noRot="1" noChangeAspect="1" noMove="1" noResize="1" noEditPoints="1" noAdjustHandles="1" noChangeArrowheads="1" noChangeShapeType="1" noTextEdit="1"/>
              </p:cNvSpPr>
              <p:nvPr/>
            </p:nvSpPr>
            <p:spPr>
              <a:xfrm>
                <a:off x="38601" y="761578"/>
                <a:ext cx="9144000" cy="721031"/>
              </a:xfrm>
              <a:prstGeom prst="rect">
                <a:avLst/>
              </a:prstGeom>
              <a:blipFill rotWithShape="1">
                <a:blip r:embed="rId2"/>
                <a:stretch>
                  <a:fillRect l="-1333" b="-11017"/>
                </a:stretch>
              </a:blipFill>
            </p:spPr>
            <p:txBody>
              <a:bodyPr/>
              <a:lstStyle/>
              <a:p>
                <a:r>
                  <a:rPr lang="el-GR">
                    <a:noFill/>
                  </a:rPr>
                  <a:t> </a:t>
                </a:r>
              </a:p>
            </p:txBody>
          </p:sp>
        </mc:Fallback>
      </mc:AlternateContent>
      <p:pic>
        <p:nvPicPr>
          <p:cNvPr id="8" name="Εικόνα 7"/>
          <p:cNvPicPr/>
          <p:nvPr/>
        </p:nvPicPr>
        <p:blipFill>
          <a:blip r:embed="rId3"/>
          <a:stretch>
            <a:fillRect/>
          </a:stretch>
        </p:blipFill>
        <p:spPr>
          <a:xfrm>
            <a:off x="1187624" y="1628801"/>
            <a:ext cx="7056783" cy="5229200"/>
          </a:xfrm>
          <a:prstGeom prst="rect">
            <a:avLst/>
          </a:prstGeom>
        </p:spPr>
      </p:pic>
    </p:spTree>
    <p:extLst>
      <p:ext uri="{BB962C8B-B14F-4D97-AF65-F5344CB8AC3E}">
        <p14:creationId xmlns:p14="http://schemas.microsoft.com/office/powerpoint/2010/main" val="112100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32</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
        <p:nvSpPr>
          <p:cNvPr id="7" name="Ορθογώνιο 6"/>
          <p:cNvSpPr/>
          <p:nvPr/>
        </p:nvSpPr>
        <p:spPr>
          <a:xfrm>
            <a:off x="0" y="1340768"/>
            <a:ext cx="9144000" cy="5016758"/>
          </a:xfrm>
          <a:prstGeom prst="rect">
            <a:avLst/>
          </a:prstGeom>
        </p:spPr>
        <p:txBody>
          <a:bodyPr wrap="square">
            <a:spAutoFit/>
          </a:bodyPr>
          <a:lstStyle/>
          <a:p>
            <a:r>
              <a:rPr lang="el-GR" sz="3200" dirty="0"/>
              <a:t>Η μετακίνηση του βάρους, προκαλεί κλίση στο πλοίο. Το πλοίο θα </a:t>
            </a:r>
            <a:r>
              <a:rPr lang="el-GR" sz="3200" dirty="0" smtClean="0"/>
              <a:t>ισορροπήσει </a:t>
            </a:r>
            <a:r>
              <a:rPr lang="el-GR" sz="3200" dirty="0"/>
              <a:t>σε μια νέα θέση, υπό γωνία θ. </a:t>
            </a:r>
            <a:endParaRPr lang="el-GR" sz="3200" dirty="0" smtClean="0"/>
          </a:p>
          <a:p>
            <a:r>
              <a:rPr lang="el-GR" sz="3200" dirty="0" smtClean="0"/>
              <a:t>Όμως </a:t>
            </a:r>
            <a:r>
              <a:rPr lang="el-GR" sz="3200" dirty="0"/>
              <a:t>η μετακίνηση του βάρους προκαλεί και μετακίνηση του κέντρου βάρους, το οποίο από τη θέση </a:t>
            </a:r>
            <a:r>
              <a:rPr lang="en-US" sz="3200" dirty="0"/>
              <a:t>G</a:t>
            </a:r>
            <a:r>
              <a:rPr lang="el-GR" sz="3200" dirty="0"/>
              <a:t> μετατοπίζεται (παράλληλα στη μετακίνηση του βάρους) στη θέση </a:t>
            </a:r>
            <a:r>
              <a:rPr lang="en-US" sz="3200" dirty="0"/>
              <a:t>G</a:t>
            </a:r>
            <a:r>
              <a:rPr lang="el-GR" sz="3200" dirty="0"/>
              <a:t>’. </a:t>
            </a:r>
            <a:endParaRPr lang="el-GR" sz="3200" dirty="0" smtClean="0"/>
          </a:p>
          <a:p>
            <a:r>
              <a:rPr lang="el-GR" sz="3200" dirty="0" smtClean="0"/>
              <a:t>Λόγω </a:t>
            </a:r>
            <a:r>
              <a:rPr lang="el-GR" sz="3200" dirty="0"/>
              <a:t>της </a:t>
            </a:r>
            <a:r>
              <a:rPr lang="el-GR" sz="3200" dirty="0" smtClean="0"/>
              <a:t>ισορροπίας, </a:t>
            </a:r>
            <a:r>
              <a:rPr lang="el-GR" sz="3200" dirty="0"/>
              <a:t>η ροπή που προκάλεσε την κλίση θα ισούται με τη ροπή επαναφοράς του πλοίου, δηλαδή:</a:t>
            </a:r>
          </a:p>
        </p:txBody>
      </p:sp>
    </p:spTree>
    <p:extLst>
      <p:ext uri="{BB962C8B-B14F-4D97-AF65-F5344CB8AC3E}">
        <p14:creationId xmlns:p14="http://schemas.microsoft.com/office/powerpoint/2010/main" val="1198128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33</a:t>
            </a:fld>
            <a:endParaRPr lang="el-GR"/>
          </a:p>
        </p:txBody>
      </p:sp>
      <p:pic>
        <p:nvPicPr>
          <p:cNvPr id="6" name="Θέση περιεχομένου 5"/>
          <p:cNvPicPr>
            <a:picLocks noGrp="1"/>
          </p:cNvPicPr>
          <p:nvPr>
            <p:ph idx="1"/>
          </p:nvPr>
        </p:nvPicPr>
        <p:blipFill>
          <a:blip r:embed="rId2"/>
          <a:stretch>
            <a:fillRect/>
          </a:stretch>
        </p:blipFill>
        <p:spPr>
          <a:xfrm>
            <a:off x="28207" y="1700808"/>
            <a:ext cx="3535681" cy="4824536"/>
          </a:xfrm>
          <a:prstGeom prst="rect">
            <a:avLst/>
          </a:prstGeom>
        </p:spPr>
      </p:pic>
      <mc:AlternateContent xmlns:mc="http://schemas.openxmlformats.org/markup-compatibility/2006" xmlns:a14="http://schemas.microsoft.com/office/drawing/2010/main">
        <mc:Choice Requires="a14">
          <p:sp>
            <p:nvSpPr>
              <p:cNvPr id="7" name="Ορθογώνιο 6"/>
              <p:cNvSpPr/>
              <p:nvPr/>
            </p:nvSpPr>
            <p:spPr>
              <a:xfrm>
                <a:off x="3707904" y="1695648"/>
                <a:ext cx="5436096" cy="4472763"/>
              </a:xfrm>
              <a:prstGeom prst="rect">
                <a:avLst/>
              </a:prstGeom>
            </p:spPr>
            <p:txBody>
              <a:bodyPr wrap="square">
                <a:spAutoFit/>
              </a:bodyPr>
              <a:lstStyle/>
              <a:p>
                <a14:m>
                  <m:oMath xmlns:m="http://schemas.openxmlformats.org/officeDocument/2006/math">
                    <m:r>
                      <a:rPr lang="el-GR" sz="3200" i="1" smtClean="0">
                        <a:latin typeface="Cambria Math"/>
                      </a:rPr>
                      <m:t>𝑤</m:t>
                    </m:r>
                    <m:r>
                      <a:rPr lang="el-GR" sz="3200" i="1" smtClean="0">
                        <a:latin typeface="Cambria Math"/>
                      </a:rPr>
                      <m:t>×</m:t>
                    </m:r>
                    <m:r>
                      <a:rPr lang="el-GR" sz="3200" i="1" smtClean="0">
                        <a:latin typeface="Cambria Math"/>
                      </a:rPr>
                      <m:t>𝑑</m:t>
                    </m:r>
                    <m:r>
                      <a:rPr lang="el-GR" sz="3200" i="1" smtClean="0">
                        <a:latin typeface="Cambria Math"/>
                      </a:rPr>
                      <m:t>=</m:t>
                    </m:r>
                    <m:r>
                      <a:rPr lang="el-GR" sz="3200" i="1" smtClean="0">
                        <a:latin typeface="Cambria Math"/>
                      </a:rPr>
                      <m:t>𝛥</m:t>
                    </m:r>
                    <m:r>
                      <a:rPr lang="el-GR" sz="3200" i="1" smtClean="0">
                        <a:latin typeface="Cambria Math"/>
                      </a:rPr>
                      <m:t>×</m:t>
                    </m:r>
                    <m:r>
                      <a:rPr lang="en-US" sz="3200" i="1">
                        <a:latin typeface="Cambria Math"/>
                      </a:rPr>
                      <m:t>𝐺𝐺</m:t>
                    </m:r>
                    <m:r>
                      <a:rPr lang="el-GR" sz="3200" i="1">
                        <a:latin typeface="Cambria Math"/>
                      </a:rPr>
                      <m:t>′</m:t>
                    </m:r>
                  </m:oMath>
                </a14:m>
                <a:r>
                  <a:rPr lang="el-GR" sz="3200" i="1" dirty="0"/>
                  <a:t>   </a:t>
                </a:r>
                <a:r>
                  <a:rPr lang="el-GR" sz="3200" b="1" dirty="0"/>
                  <a:t>(2)</a:t>
                </a:r>
                <a:endParaRPr lang="el-GR" sz="3200" dirty="0"/>
              </a:p>
              <a:p>
                <a:r>
                  <a:rPr lang="el-GR" sz="3200" dirty="0"/>
                  <a:t>Από το ορθογώνιο τρίγωνο </a:t>
                </a:r>
                <a14:m>
                  <m:oMath xmlns:m="http://schemas.openxmlformats.org/officeDocument/2006/math">
                    <m:r>
                      <a:rPr lang="el-GR" sz="3200" i="1">
                        <a:latin typeface="Cambria Math"/>
                      </a:rPr>
                      <m:t>𝐺𝑍𝐺</m:t>
                    </m:r>
                    <m:r>
                      <a:rPr lang="el-GR" sz="3200" i="1">
                        <a:latin typeface="Cambria Math"/>
                      </a:rPr>
                      <m:t>′</m:t>
                    </m:r>
                  </m:oMath>
                </a14:m>
                <a:r>
                  <a:rPr lang="el-GR" sz="3200" dirty="0"/>
                  <a:t> ισχύει: </a:t>
                </a:r>
                <a:endParaRPr lang="el-GR" sz="3200" dirty="0" smtClean="0"/>
              </a:p>
              <a:p>
                <a:r>
                  <a:rPr lang="el-GR" sz="3200" dirty="0" smtClean="0"/>
                  <a:t>	</a:t>
                </a:r>
                <a14:m>
                  <m:oMath xmlns:m="http://schemas.openxmlformats.org/officeDocument/2006/math">
                    <m:r>
                      <a:rPr lang="el-GR" sz="3200" i="1">
                        <a:latin typeface="Cambria Math"/>
                      </a:rPr>
                      <m:t>𝐺</m:t>
                    </m:r>
                    <m:sSup>
                      <m:sSupPr>
                        <m:ctrlPr>
                          <a:rPr lang="el-GR" sz="3200" i="1">
                            <a:latin typeface="Cambria Math"/>
                          </a:rPr>
                        </m:ctrlPr>
                      </m:sSupPr>
                      <m:e>
                        <m:r>
                          <a:rPr lang="el-GR" sz="3200" i="1">
                            <a:latin typeface="Cambria Math"/>
                          </a:rPr>
                          <m:t>𝐺</m:t>
                        </m:r>
                      </m:e>
                      <m:sup>
                        <m:r>
                          <a:rPr lang="el-GR" sz="3200" i="1">
                            <a:latin typeface="Cambria Math"/>
                          </a:rPr>
                          <m:t>′</m:t>
                        </m:r>
                      </m:sup>
                    </m:sSup>
                    <m:r>
                      <a:rPr lang="el-GR" sz="3200" i="1">
                        <a:latin typeface="Cambria Math"/>
                      </a:rPr>
                      <m:t>=</m:t>
                    </m:r>
                    <m:f>
                      <m:fPr>
                        <m:ctrlPr>
                          <a:rPr lang="el-GR" sz="3200" i="1">
                            <a:latin typeface="Cambria Math"/>
                          </a:rPr>
                        </m:ctrlPr>
                      </m:fPr>
                      <m:num>
                        <m:r>
                          <a:rPr lang="el-GR" sz="3200" i="1">
                            <a:latin typeface="Cambria Math"/>
                          </a:rPr>
                          <m:t>𝐺𝑍</m:t>
                        </m:r>
                      </m:num>
                      <m:den>
                        <m:func>
                          <m:funcPr>
                            <m:ctrlPr>
                              <a:rPr lang="el-GR" sz="3200" i="1">
                                <a:latin typeface="Cambria Math"/>
                              </a:rPr>
                            </m:ctrlPr>
                          </m:funcPr>
                          <m:fName>
                            <m:r>
                              <m:rPr>
                                <m:sty m:val="p"/>
                              </m:rPr>
                              <a:rPr lang="el-GR" sz="3200">
                                <a:latin typeface="Cambria Math"/>
                              </a:rPr>
                              <m:t>cos</m:t>
                            </m:r>
                          </m:fName>
                          <m:e>
                            <m:r>
                              <a:rPr lang="el-GR" sz="3200" i="1">
                                <a:latin typeface="Cambria Math"/>
                              </a:rPr>
                              <m:t>𝜃</m:t>
                            </m:r>
                          </m:e>
                        </m:func>
                      </m:den>
                    </m:f>
                  </m:oMath>
                </a14:m>
                <a:r>
                  <a:rPr lang="el-GR" sz="3200" dirty="0"/>
                  <a:t>                     </a:t>
                </a:r>
              </a:p>
              <a:p>
                <a:r>
                  <a:rPr lang="el-GR" sz="3200" dirty="0"/>
                  <a:t>Από το ορθογώνιο τρίγωνο </a:t>
                </a:r>
                <a14:m>
                  <m:oMath xmlns:m="http://schemas.openxmlformats.org/officeDocument/2006/math">
                    <m:r>
                      <a:rPr lang="en-US" sz="3200" i="1">
                        <a:latin typeface="Cambria Math"/>
                      </a:rPr>
                      <m:t>𝑀</m:t>
                    </m:r>
                    <m:r>
                      <a:rPr lang="el-GR" sz="3200" i="1">
                        <a:latin typeface="Cambria Math"/>
                      </a:rPr>
                      <m:t>𝑍𝐺</m:t>
                    </m:r>
                    <m:r>
                      <a:rPr lang="el-GR" sz="3200" b="0" i="1" smtClean="0">
                        <a:latin typeface="Cambria Math"/>
                      </a:rPr>
                      <m:t> </m:t>
                    </m:r>
                  </m:oMath>
                </a14:m>
                <a:r>
                  <a:rPr lang="el-GR" sz="3200" dirty="0" smtClean="0"/>
                  <a:t> ισχύει</a:t>
                </a:r>
                <a:r>
                  <a:rPr lang="el-GR" sz="3200" dirty="0"/>
                  <a:t>: </a:t>
                </a:r>
                <a:endParaRPr lang="el-GR" sz="3200" dirty="0" smtClean="0"/>
              </a:p>
              <a:p>
                <a:pPr/>
                <a14:m>
                  <m:oMathPara xmlns:m="http://schemas.openxmlformats.org/officeDocument/2006/math">
                    <m:oMathParaPr>
                      <m:jc m:val="centerGroup"/>
                    </m:oMathParaPr>
                    <m:oMath xmlns:m="http://schemas.openxmlformats.org/officeDocument/2006/math">
                      <m:r>
                        <a:rPr lang="el-GR" sz="3200" i="1">
                          <a:latin typeface="Cambria Math"/>
                        </a:rPr>
                        <m:t>𝐺𝑍</m:t>
                      </m:r>
                      <m:r>
                        <a:rPr lang="el-GR" sz="3200" i="1">
                          <a:latin typeface="Cambria Math"/>
                        </a:rPr>
                        <m:t>=</m:t>
                      </m:r>
                      <m:r>
                        <a:rPr lang="el-GR" sz="3200" i="1">
                          <a:latin typeface="Cambria Math"/>
                        </a:rPr>
                        <m:t>𝐺𝑀</m:t>
                      </m:r>
                      <m:func>
                        <m:funcPr>
                          <m:ctrlPr>
                            <a:rPr lang="el-GR" sz="3200" i="1">
                              <a:latin typeface="Cambria Math"/>
                            </a:rPr>
                          </m:ctrlPr>
                        </m:funcPr>
                        <m:fName>
                          <m:r>
                            <m:rPr>
                              <m:sty m:val="p"/>
                            </m:rPr>
                            <a:rPr lang="el-GR" sz="3200">
                              <a:latin typeface="Cambria Math"/>
                            </a:rPr>
                            <m:t>sin</m:t>
                          </m:r>
                        </m:fName>
                        <m:e>
                          <m:r>
                            <a:rPr lang="el-GR" sz="3200" i="1">
                              <a:latin typeface="Cambria Math"/>
                            </a:rPr>
                            <m:t>𝜃</m:t>
                          </m:r>
                        </m:e>
                      </m:func>
                    </m:oMath>
                  </m:oMathPara>
                </a14:m>
                <a:endParaRPr lang="el-GR" sz="3200" dirty="0" smtClean="0"/>
              </a:p>
              <a:p>
                <a:r>
                  <a:rPr lang="el-GR" sz="3200" dirty="0" smtClean="0"/>
                  <a:t>Άρα </a:t>
                </a:r>
                <a14:m>
                  <m:oMath xmlns:m="http://schemas.openxmlformats.org/officeDocument/2006/math">
                    <m:r>
                      <a:rPr lang="el-GR" sz="3200" i="1">
                        <a:latin typeface="Cambria Math"/>
                      </a:rPr>
                      <m:t>𝐺</m:t>
                    </m:r>
                    <m:sSup>
                      <m:sSupPr>
                        <m:ctrlPr>
                          <a:rPr lang="el-GR" sz="3200" i="1">
                            <a:latin typeface="Cambria Math"/>
                          </a:rPr>
                        </m:ctrlPr>
                      </m:sSupPr>
                      <m:e>
                        <m:r>
                          <a:rPr lang="el-GR" sz="3200" i="1">
                            <a:latin typeface="Cambria Math"/>
                          </a:rPr>
                          <m:t>𝐺</m:t>
                        </m:r>
                      </m:e>
                      <m:sup>
                        <m:r>
                          <a:rPr lang="el-GR" sz="3200" i="1">
                            <a:latin typeface="Cambria Math"/>
                          </a:rPr>
                          <m:t>′</m:t>
                        </m:r>
                      </m:sup>
                    </m:sSup>
                    <m:r>
                      <a:rPr lang="el-GR" sz="3200" i="1">
                        <a:latin typeface="Cambria Math"/>
                      </a:rPr>
                      <m:t>=</m:t>
                    </m:r>
                    <m:r>
                      <a:rPr lang="en-US" sz="3200" i="1">
                        <a:latin typeface="Cambria Math"/>
                      </a:rPr>
                      <m:t>𝐺𝑀</m:t>
                    </m:r>
                    <m:f>
                      <m:fPr>
                        <m:ctrlPr>
                          <a:rPr lang="el-GR" sz="3200" i="1">
                            <a:latin typeface="Cambria Math"/>
                          </a:rPr>
                        </m:ctrlPr>
                      </m:fPr>
                      <m:num>
                        <m:func>
                          <m:funcPr>
                            <m:ctrlPr>
                              <a:rPr lang="el-GR" sz="3200" i="1">
                                <a:latin typeface="Cambria Math"/>
                              </a:rPr>
                            </m:ctrlPr>
                          </m:funcPr>
                          <m:fName>
                            <m:r>
                              <m:rPr>
                                <m:sty m:val="p"/>
                              </m:rPr>
                              <a:rPr lang="el-GR" sz="3200">
                                <a:latin typeface="Cambria Math"/>
                              </a:rPr>
                              <m:t>sin</m:t>
                            </m:r>
                          </m:fName>
                          <m:e>
                            <m:r>
                              <a:rPr lang="el-GR" sz="3200" i="1">
                                <a:latin typeface="Cambria Math"/>
                              </a:rPr>
                              <m:t>𝜃</m:t>
                            </m:r>
                          </m:e>
                        </m:func>
                      </m:num>
                      <m:den>
                        <m:func>
                          <m:funcPr>
                            <m:ctrlPr>
                              <a:rPr lang="el-GR" sz="3200" i="1">
                                <a:latin typeface="Cambria Math"/>
                              </a:rPr>
                            </m:ctrlPr>
                          </m:funcPr>
                          <m:fName>
                            <m:r>
                              <m:rPr>
                                <m:sty m:val="p"/>
                              </m:rPr>
                              <a:rPr lang="el-GR" sz="3200">
                                <a:latin typeface="Cambria Math"/>
                              </a:rPr>
                              <m:t>cos</m:t>
                            </m:r>
                          </m:fName>
                          <m:e>
                            <m:r>
                              <a:rPr lang="el-GR" sz="3200" i="1">
                                <a:latin typeface="Cambria Math"/>
                              </a:rPr>
                              <m:t>𝜃</m:t>
                            </m:r>
                          </m:e>
                        </m:func>
                      </m:den>
                    </m:f>
                  </m:oMath>
                </a14:m>
                <a:r>
                  <a:rPr lang="el-GR" sz="3200" dirty="0" smtClean="0"/>
                  <a:t>=</a:t>
                </a:r>
                <a14:m>
                  <m:oMath xmlns:m="http://schemas.openxmlformats.org/officeDocument/2006/math">
                    <m:r>
                      <a:rPr lang="el-GR" sz="3200" i="1">
                        <a:latin typeface="Cambria Math"/>
                      </a:rPr>
                      <m:t>3,74</m:t>
                    </m:r>
                  </m:oMath>
                </a14:m>
                <a:r>
                  <a:rPr lang="el-GR" sz="3200" dirty="0"/>
                  <a:t> </a:t>
                </a:r>
                <a:r>
                  <a:rPr lang="en-US" sz="3200" dirty="0" err="1"/>
                  <a:t>ft</a:t>
                </a:r>
                <a:endParaRPr lang="el-GR" sz="3200" dirty="0"/>
              </a:p>
            </p:txBody>
          </p:sp>
        </mc:Choice>
        <mc:Fallback xmlns="">
          <p:sp>
            <p:nvSpPr>
              <p:cNvPr id="7" name="Ορθογώνιο 6"/>
              <p:cNvSpPr>
                <a:spLocks noRot="1" noChangeAspect="1" noMove="1" noResize="1" noEditPoints="1" noAdjustHandles="1" noChangeArrowheads="1" noChangeShapeType="1" noTextEdit="1"/>
              </p:cNvSpPr>
              <p:nvPr/>
            </p:nvSpPr>
            <p:spPr>
              <a:xfrm>
                <a:off x="3707904" y="1695648"/>
                <a:ext cx="5436096" cy="4472763"/>
              </a:xfrm>
              <a:prstGeom prst="rect">
                <a:avLst/>
              </a:prstGeom>
              <a:blipFill rotWithShape="1">
                <a:blip r:embed="rId3"/>
                <a:stretch>
                  <a:fillRect l="-2803" t="-1635" b="-1362"/>
                </a:stretch>
              </a:blipFill>
            </p:spPr>
            <p:txBody>
              <a:bodyPr/>
              <a:lstStyle/>
              <a:p>
                <a:r>
                  <a:rPr lang="el-GR">
                    <a:noFill/>
                  </a:rPr>
                  <a:t> </a:t>
                </a:r>
              </a:p>
            </p:txBody>
          </p:sp>
        </mc:Fallback>
      </mc:AlternateContent>
      <p:sp>
        <p:nvSpPr>
          <p:cNvPr id="8"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14414383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Επομένως η </a:t>
                </a:r>
                <a:r>
                  <a:rPr lang="el-GR" b="1" dirty="0"/>
                  <a:t>(2)</a:t>
                </a:r>
                <a:r>
                  <a:rPr lang="el-GR" dirty="0"/>
                  <a:t> γίνεται:</a:t>
                </a:r>
              </a:p>
              <a:p>
                <a:pPr marL="0" indent="0">
                  <a:buNone/>
                </a:pPr>
                <a14:m>
                  <m:oMathPara xmlns:m="http://schemas.openxmlformats.org/officeDocument/2006/math">
                    <m:oMathParaPr>
                      <m:jc m:val="centerGroup"/>
                    </m:oMathParaPr>
                    <m:oMath xmlns:m="http://schemas.openxmlformats.org/officeDocument/2006/math">
                      <m:r>
                        <a:rPr lang="el-GR" i="1">
                          <a:latin typeface="Cambria Math"/>
                        </a:rPr>
                        <m:t>𝑤</m:t>
                      </m:r>
                      <m:r>
                        <a:rPr lang="el-GR" i="1">
                          <a:latin typeface="Cambria Math"/>
                        </a:rPr>
                        <m:t>×</m:t>
                      </m:r>
                      <m:r>
                        <a:rPr lang="el-GR" i="1">
                          <a:latin typeface="Cambria Math"/>
                        </a:rPr>
                        <m:t>𝑑</m:t>
                      </m:r>
                      <m:r>
                        <a:rPr lang="el-GR" i="1">
                          <a:latin typeface="Cambria Math"/>
                        </a:rPr>
                        <m:t>=</m:t>
                      </m:r>
                      <m:r>
                        <a:rPr lang="el-GR" i="1">
                          <a:latin typeface="Cambria Math"/>
                        </a:rPr>
                        <m:t>𝛥</m:t>
                      </m:r>
                      <m:r>
                        <a:rPr lang="el-GR" i="1">
                          <a:latin typeface="Cambria Math"/>
                        </a:rPr>
                        <m:t>×</m:t>
                      </m:r>
                      <m:r>
                        <a:rPr lang="en-US" i="1">
                          <a:latin typeface="Cambria Math"/>
                        </a:rPr>
                        <m:t>𝐺𝑀</m:t>
                      </m:r>
                      <m:f>
                        <m:fPr>
                          <m:ctrlPr>
                            <a:rPr lang="el-GR" i="1">
                              <a:latin typeface="Cambria Math"/>
                            </a:rPr>
                          </m:ctrlPr>
                        </m:fPr>
                        <m:num>
                          <m:func>
                            <m:funcPr>
                              <m:ctrlPr>
                                <a:rPr lang="el-GR" i="1">
                                  <a:latin typeface="Cambria Math"/>
                                </a:rPr>
                              </m:ctrlPr>
                            </m:funcPr>
                            <m:fName>
                              <m:r>
                                <m:rPr>
                                  <m:sty m:val="p"/>
                                </m:rPr>
                                <a:rPr lang="el-GR">
                                  <a:latin typeface="Cambria Math"/>
                                </a:rPr>
                                <m:t>sin</m:t>
                              </m:r>
                            </m:fName>
                            <m:e>
                              <m:r>
                                <a:rPr lang="el-GR" i="1">
                                  <a:latin typeface="Cambria Math"/>
                                </a:rPr>
                                <m:t>𝜃</m:t>
                              </m:r>
                            </m:e>
                          </m:func>
                        </m:num>
                        <m:den>
                          <m:func>
                            <m:funcPr>
                              <m:ctrlPr>
                                <a:rPr lang="el-GR" i="1">
                                  <a:latin typeface="Cambria Math"/>
                                </a:rPr>
                              </m:ctrlPr>
                            </m:funcPr>
                            <m:fName>
                              <m:r>
                                <m:rPr>
                                  <m:sty m:val="p"/>
                                </m:rPr>
                                <a:rPr lang="el-GR">
                                  <a:latin typeface="Cambria Math"/>
                                </a:rPr>
                                <m:t>cos</m:t>
                              </m:r>
                            </m:fName>
                            <m:e>
                              <m:r>
                                <a:rPr lang="el-GR" i="1">
                                  <a:latin typeface="Cambria Math"/>
                                </a:rPr>
                                <m:t>𝜃</m:t>
                              </m:r>
                            </m:e>
                          </m:func>
                        </m:den>
                      </m:f>
                      <m:r>
                        <a:rPr lang="el-GR" i="1">
                          <a:latin typeface="Cambria Math"/>
                        </a:rPr>
                        <m:t>=&gt;</m:t>
                      </m:r>
                    </m:oMath>
                  </m:oMathPara>
                </a14:m>
                <a:endParaRPr lang="el-GR" dirty="0"/>
              </a:p>
              <a:p>
                <a:pPr marL="0" indent="0">
                  <a:buNone/>
                </a:pPr>
                <a14:m>
                  <m:oMathPara xmlns:m="http://schemas.openxmlformats.org/officeDocument/2006/math">
                    <m:oMathParaPr>
                      <m:jc m:val="centerGroup"/>
                    </m:oMathParaPr>
                    <m:oMath xmlns:m="http://schemas.openxmlformats.org/officeDocument/2006/math">
                      <m:r>
                        <a:rPr lang="el-GR" i="1">
                          <a:latin typeface="Cambria Math"/>
                        </a:rPr>
                        <m:t>𝑤</m:t>
                      </m:r>
                      <m:r>
                        <a:rPr lang="el-GR" i="1">
                          <a:latin typeface="Cambria Math"/>
                        </a:rPr>
                        <m:t>×</m:t>
                      </m:r>
                      <m:r>
                        <a:rPr lang="el-GR" i="1">
                          <a:latin typeface="Cambria Math"/>
                        </a:rPr>
                        <m:t>𝑑</m:t>
                      </m:r>
                      <m:r>
                        <a:rPr lang="el-GR" i="1">
                          <a:latin typeface="Cambria Math"/>
                        </a:rPr>
                        <m:t>=</m:t>
                      </m:r>
                      <m:r>
                        <a:rPr lang="el-GR" i="1">
                          <a:latin typeface="Cambria Math"/>
                        </a:rPr>
                        <m:t>𝛥</m:t>
                      </m:r>
                      <m:r>
                        <a:rPr lang="el-GR" i="1">
                          <a:latin typeface="Cambria Math"/>
                        </a:rPr>
                        <m:t>×</m:t>
                      </m:r>
                      <m:r>
                        <a:rPr lang="en-US" i="1">
                          <a:latin typeface="Cambria Math"/>
                        </a:rPr>
                        <m:t>𝐺𝑀</m:t>
                      </m:r>
                      <m:func>
                        <m:funcPr>
                          <m:ctrlPr>
                            <a:rPr lang="el-GR" i="1">
                              <a:latin typeface="Cambria Math"/>
                            </a:rPr>
                          </m:ctrlPr>
                        </m:funcPr>
                        <m:fName>
                          <m:r>
                            <m:rPr>
                              <m:sty m:val="p"/>
                            </m:rPr>
                            <a:rPr lang="en-US">
                              <a:latin typeface="Cambria Math"/>
                            </a:rPr>
                            <m:t>tan</m:t>
                          </m:r>
                        </m:fName>
                        <m:e>
                          <m:r>
                            <a:rPr lang="en-US" i="1">
                              <a:latin typeface="Cambria Math"/>
                            </a:rPr>
                            <m:t>𝜃</m:t>
                          </m:r>
                        </m:e>
                      </m:func>
                      <m:r>
                        <a:rPr lang="en-US" i="1">
                          <a:latin typeface="Cambria Math"/>
                        </a:rPr>
                        <m:t>=&gt;</m:t>
                      </m:r>
                    </m:oMath>
                  </m:oMathPara>
                </a14:m>
                <a:endParaRPr lang="el-GR"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𝐺𝑀</m:t>
                      </m:r>
                      <m:r>
                        <a:rPr lang="en-US" i="1">
                          <a:latin typeface="Cambria Math"/>
                        </a:rPr>
                        <m:t>=</m:t>
                      </m:r>
                      <m:f>
                        <m:fPr>
                          <m:ctrlPr>
                            <a:rPr lang="el-GR" i="1">
                              <a:latin typeface="Cambria Math"/>
                            </a:rPr>
                          </m:ctrlPr>
                        </m:fPr>
                        <m:num>
                          <m:r>
                            <a:rPr lang="el-GR" i="1">
                              <a:latin typeface="Cambria Math"/>
                            </a:rPr>
                            <m:t>𝑤</m:t>
                          </m:r>
                          <m:r>
                            <a:rPr lang="el-GR" i="1">
                              <a:latin typeface="Cambria Math"/>
                            </a:rPr>
                            <m:t>×</m:t>
                          </m:r>
                          <m:r>
                            <a:rPr lang="el-GR" i="1">
                              <a:latin typeface="Cambria Math"/>
                            </a:rPr>
                            <m:t>𝑑</m:t>
                          </m:r>
                        </m:num>
                        <m:den>
                          <m:r>
                            <a:rPr lang="el-GR" i="1">
                              <a:latin typeface="Cambria Math"/>
                            </a:rPr>
                            <m:t>𝛥</m:t>
                          </m:r>
                          <m:func>
                            <m:funcPr>
                              <m:ctrlPr>
                                <a:rPr lang="el-GR" i="1">
                                  <a:latin typeface="Cambria Math"/>
                                </a:rPr>
                              </m:ctrlPr>
                            </m:funcPr>
                            <m:fName>
                              <m:r>
                                <m:rPr>
                                  <m:sty m:val="p"/>
                                </m:rPr>
                                <a:rPr lang="en-US">
                                  <a:latin typeface="Cambria Math"/>
                                </a:rPr>
                                <m:t>tan</m:t>
                              </m:r>
                            </m:fName>
                            <m:e>
                              <m:r>
                                <a:rPr lang="en-US" i="1">
                                  <a:latin typeface="Cambria Math"/>
                                </a:rPr>
                                <m:t>𝜃</m:t>
                              </m:r>
                            </m:e>
                          </m:func>
                        </m:den>
                      </m:f>
                    </m:oMath>
                  </m:oMathPara>
                </a14:m>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l-GR">
                    <a:noFill/>
                  </a:rPr>
                  <a:t> </a:t>
                </a:r>
              </a:p>
            </p:txBody>
          </p:sp>
        </mc:Fallback>
      </mc:AlternateContent>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34</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pic>
        <p:nvPicPr>
          <p:cNvPr id="7" name="Εικόνα 6"/>
          <p:cNvPicPr/>
          <p:nvPr/>
        </p:nvPicPr>
        <p:blipFill>
          <a:blip r:embed="rId3"/>
          <a:stretch>
            <a:fillRect/>
          </a:stretch>
        </p:blipFill>
        <p:spPr>
          <a:xfrm>
            <a:off x="0" y="3944167"/>
            <a:ext cx="3419872" cy="2901650"/>
          </a:xfrm>
          <a:prstGeom prst="rect">
            <a:avLst/>
          </a:prstGeom>
        </p:spPr>
      </p:pic>
    </p:spTree>
    <p:extLst>
      <p:ext uri="{BB962C8B-B14F-4D97-AF65-F5344CB8AC3E}">
        <p14:creationId xmlns:p14="http://schemas.microsoft.com/office/powerpoint/2010/main" val="12114373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1828800" lvl="4" indent="0">
              <a:buNone/>
            </a:pPr>
            <a:r>
              <a:rPr lang="el-GR" sz="3600" dirty="0" smtClean="0"/>
              <a:t>  ΚΜ=27,87 </a:t>
            </a:r>
            <a:r>
              <a:rPr lang="en-US" sz="3600" dirty="0" err="1"/>
              <a:t>ft</a:t>
            </a:r>
            <a:endParaRPr lang="el-GR" sz="3600" dirty="0"/>
          </a:p>
          <a:p>
            <a:pPr marL="0" indent="0">
              <a:buNone/>
            </a:pPr>
            <a:r>
              <a:rPr lang="el-GR" sz="3600" dirty="0"/>
              <a:t>	</a:t>
            </a:r>
            <a:r>
              <a:rPr lang="el-GR" sz="3600" dirty="0" smtClean="0"/>
              <a:t>	-</a:t>
            </a:r>
            <a:r>
              <a:rPr lang="en-US" sz="3600" u="sng" dirty="0"/>
              <a:t>GM</a:t>
            </a:r>
            <a:r>
              <a:rPr lang="el-GR" sz="3600" u="sng" dirty="0" smtClean="0"/>
              <a:t>=  3,74 </a:t>
            </a:r>
            <a:r>
              <a:rPr lang="en-US" sz="3600" u="sng" dirty="0" err="1"/>
              <a:t>ft</a:t>
            </a:r>
            <a:endParaRPr lang="el-GR" sz="3600" dirty="0"/>
          </a:p>
          <a:p>
            <a:pPr marL="0" indent="0">
              <a:buNone/>
            </a:pPr>
            <a:r>
              <a:rPr lang="el-GR" sz="3600" dirty="0"/>
              <a:t>Επομένως:</a:t>
            </a:r>
            <a:r>
              <a:rPr lang="en-US" sz="3600" dirty="0"/>
              <a:t> </a:t>
            </a:r>
            <a:r>
              <a:rPr lang="en-US" sz="3600" b="1" dirty="0" smtClean="0"/>
              <a:t>KG</a:t>
            </a:r>
            <a:r>
              <a:rPr lang="el-GR" sz="3600" b="1" dirty="0"/>
              <a:t>=24,13 </a:t>
            </a:r>
            <a:r>
              <a:rPr lang="en-US" sz="3600" b="1" dirty="0" err="1"/>
              <a:t>ft</a:t>
            </a:r>
            <a:endParaRPr lang="el-GR" sz="3600" dirty="0"/>
          </a:p>
          <a:p>
            <a:endParaRPr lang="el-GR" dirty="0"/>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35</a:t>
            </a:fld>
            <a:endParaRPr lang="el-GR"/>
          </a:p>
        </p:txBody>
      </p:sp>
      <p:pic>
        <p:nvPicPr>
          <p:cNvPr id="6" name="Εικόνα 5"/>
          <p:cNvPicPr/>
          <p:nvPr/>
        </p:nvPicPr>
        <p:blipFill>
          <a:blip r:embed="rId2"/>
          <a:stretch>
            <a:fillRect/>
          </a:stretch>
        </p:blipFill>
        <p:spPr>
          <a:xfrm>
            <a:off x="5076056" y="3068960"/>
            <a:ext cx="4067944" cy="3261690"/>
          </a:xfrm>
          <a:prstGeom prst="rect">
            <a:avLst/>
          </a:prstGeom>
        </p:spPr>
      </p:pic>
      <p:sp>
        <p:nvSpPr>
          <p:cNvPr id="7"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35547986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389326"/>
                <a:ext cx="9144000" cy="6468674"/>
              </a:xfrm>
            </p:spPr>
            <p:txBody>
              <a:bodyPr>
                <a:noAutofit/>
              </a:bodyPr>
              <a:lstStyle/>
              <a:p>
                <a:r>
                  <a:rPr lang="el-GR" sz="2000" b="1" dirty="0"/>
                  <a:t>Πρακτικές εφαρμογές</a:t>
                </a:r>
                <a:endParaRPr lang="el-GR" sz="2000" dirty="0"/>
              </a:p>
              <a:p>
                <a:pPr marL="0" indent="0">
                  <a:buNone/>
                </a:pPr>
                <a:r>
                  <a:rPr lang="el-GR" sz="2000" dirty="0"/>
                  <a:t> </a:t>
                </a:r>
                <a:r>
                  <a:rPr lang="el-GR" sz="2000" dirty="0" smtClean="0"/>
                  <a:t>α</a:t>
                </a:r>
                <a:r>
                  <a:rPr lang="el-GR" sz="2000" dirty="0"/>
                  <a:t>.	Για να βρούμε την κλίση θ που θα λάβει ένα πλοίο λόγω εγκάρσιας μετακίνησης βάρους </a:t>
                </a:r>
                <a:r>
                  <a:rPr lang="en-US" sz="2000" dirty="0"/>
                  <a:t>w </a:t>
                </a:r>
                <a:r>
                  <a:rPr lang="el-GR" sz="2000" dirty="0"/>
                  <a:t>κατά απόσταση </a:t>
                </a:r>
                <a:r>
                  <a:rPr lang="en-US" sz="2000" dirty="0"/>
                  <a:t>d</a:t>
                </a:r>
                <a:endParaRPr lang="el-GR" sz="2000" dirty="0"/>
              </a:p>
              <a:p>
                <a:pPr marL="0" indent="0">
                  <a:buNone/>
                </a:pPr>
                <a:r>
                  <a:rPr lang="el-GR" sz="2000" dirty="0"/>
                  <a:t> </a:t>
                </a:r>
              </a:p>
              <a:p>
                <a:pPr marL="0" indent="0">
                  <a:buNone/>
                </a:pPr>
                <a14:m>
                  <m:oMathPara xmlns:m="http://schemas.openxmlformats.org/officeDocument/2006/math">
                    <m:oMathParaPr>
                      <m:jc m:val="centerGroup"/>
                    </m:oMathParaPr>
                    <m:oMath xmlns:m="http://schemas.openxmlformats.org/officeDocument/2006/math">
                      <m:func>
                        <m:funcPr>
                          <m:ctrlPr>
                            <a:rPr lang="el-GR" sz="2000" i="1">
                              <a:latin typeface="Cambria Math"/>
                            </a:rPr>
                          </m:ctrlPr>
                        </m:funcPr>
                        <m:fName>
                          <m:r>
                            <m:rPr>
                              <m:sty m:val="p"/>
                            </m:rPr>
                            <a:rPr lang="el-GR" sz="2000">
                              <a:latin typeface="Cambria Math"/>
                            </a:rPr>
                            <m:t>tan</m:t>
                          </m:r>
                        </m:fName>
                        <m:e>
                          <m:r>
                            <a:rPr lang="el-GR" sz="2000" i="1">
                              <a:latin typeface="Cambria Math"/>
                            </a:rPr>
                            <m:t>𝜃</m:t>
                          </m:r>
                        </m:e>
                      </m:func>
                      <m:r>
                        <a:rPr lang="en-US" sz="2000" i="1">
                          <a:latin typeface="Cambria Math"/>
                        </a:rPr>
                        <m:t>=</m:t>
                      </m:r>
                      <m:f>
                        <m:fPr>
                          <m:ctrlPr>
                            <a:rPr lang="el-GR" sz="2000" i="1">
                              <a:latin typeface="Cambria Math"/>
                            </a:rPr>
                          </m:ctrlPr>
                        </m:fPr>
                        <m:num>
                          <m:r>
                            <a:rPr lang="en-US" sz="2000" i="1">
                              <a:latin typeface="Cambria Math"/>
                            </a:rPr>
                            <m:t>𝑤</m:t>
                          </m:r>
                          <m:r>
                            <a:rPr lang="en-US" sz="2000" i="1">
                              <a:latin typeface="Cambria Math"/>
                            </a:rPr>
                            <m:t>×</m:t>
                          </m:r>
                          <m:r>
                            <a:rPr lang="en-US" sz="2000" i="1">
                              <a:latin typeface="Cambria Math"/>
                            </a:rPr>
                            <m:t>𝑑</m:t>
                          </m:r>
                        </m:num>
                        <m:den>
                          <m:r>
                            <a:rPr lang="el-GR" sz="2000" i="1">
                              <a:latin typeface="Cambria Math"/>
                            </a:rPr>
                            <m:t>𝛥</m:t>
                          </m:r>
                          <m:r>
                            <a:rPr lang="el-GR" sz="2000" i="1">
                              <a:latin typeface="Cambria Math"/>
                            </a:rPr>
                            <m:t>×</m:t>
                          </m:r>
                          <m:r>
                            <a:rPr lang="en-US" sz="2000" i="1">
                              <a:latin typeface="Cambria Math"/>
                            </a:rPr>
                            <m:t>𝐺𝑀</m:t>
                          </m:r>
                        </m:den>
                      </m:f>
                      <m:r>
                        <a:rPr lang="en-US" sz="2000" i="1">
                          <a:latin typeface="Cambria Math"/>
                        </a:rPr>
                        <m:t>⇒</m:t>
                      </m:r>
                      <m:r>
                        <a:rPr lang="en-US" sz="2000" b="1" i="1">
                          <a:latin typeface="Cambria Math"/>
                        </a:rPr>
                        <m:t>𝜽</m:t>
                      </m:r>
                      <m:r>
                        <a:rPr lang="en-US" sz="2000" b="1" i="1">
                          <a:latin typeface="Cambria Math"/>
                        </a:rPr>
                        <m:t>=</m:t>
                      </m:r>
                      <m:r>
                        <a:rPr lang="en-US" sz="2000" b="1" i="1">
                          <a:latin typeface="Cambria Math"/>
                        </a:rPr>
                        <m:t>𝑨𝒓𝒄</m:t>
                      </m:r>
                      <m:func>
                        <m:funcPr>
                          <m:ctrlPr>
                            <a:rPr lang="el-GR" sz="2000" b="1" i="1">
                              <a:latin typeface="Cambria Math"/>
                            </a:rPr>
                          </m:ctrlPr>
                        </m:funcPr>
                        <m:fName>
                          <m:r>
                            <a:rPr lang="en-US" sz="2000" b="1" i="1">
                              <a:latin typeface="Cambria Math"/>
                            </a:rPr>
                            <m:t>𝐭𝐚𝐧</m:t>
                          </m:r>
                        </m:fName>
                        <m:e>
                          <m:f>
                            <m:fPr>
                              <m:ctrlPr>
                                <a:rPr lang="el-GR" sz="2000" b="1" i="1">
                                  <a:latin typeface="Cambria Math"/>
                                </a:rPr>
                              </m:ctrlPr>
                            </m:fPr>
                            <m:num>
                              <m:r>
                                <a:rPr lang="en-US" sz="2000" b="1" i="1">
                                  <a:latin typeface="Cambria Math"/>
                                </a:rPr>
                                <m:t>𝒘</m:t>
                              </m:r>
                              <m:r>
                                <a:rPr lang="en-US" sz="2000" b="1" i="1">
                                  <a:latin typeface="Cambria Math"/>
                                </a:rPr>
                                <m:t>×</m:t>
                              </m:r>
                              <m:r>
                                <a:rPr lang="en-US" sz="2000" b="1" i="1">
                                  <a:latin typeface="Cambria Math"/>
                                </a:rPr>
                                <m:t>𝒅</m:t>
                              </m:r>
                            </m:num>
                            <m:den>
                              <m:r>
                                <a:rPr lang="el-GR" sz="2000" b="1" i="1">
                                  <a:latin typeface="Cambria Math"/>
                                </a:rPr>
                                <m:t>𝜟</m:t>
                              </m:r>
                              <m:r>
                                <a:rPr lang="el-GR" sz="2000" b="1" i="1">
                                  <a:latin typeface="Cambria Math"/>
                                </a:rPr>
                                <m:t>×</m:t>
                              </m:r>
                              <m:r>
                                <a:rPr lang="en-US" sz="2000" b="1" i="1">
                                  <a:latin typeface="Cambria Math"/>
                                </a:rPr>
                                <m:t>𝑮𝑴</m:t>
                              </m:r>
                            </m:den>
                          </m:f>
                        </m:e>
                      </m:func>
                    </m:oMath>
                  </m:oMathPara>
                </a14:m>
                <a:endParaRPr lang="el-GR" sz="2000" dirty="0"/>
              </a:p>
              <a:p>
                <a:pPr marL="0" indent="0">
                  <a:buNone/>
                </a:pPr>
                <a:r>
                  <a:rPr lang="en-US" sz="2000" b="1" i="1" dirty="0"/>
                  <a:t> </a:t>
                </a:r>
                <a:endParaRPr lang="el-GR" sz="2000" dirty="0"/>
              </a:p>
              <a:p>
                <a:pPr marL="0" indent="0">
                  <a:buNone/>
                </a:pPr>
                <a:r>
                  <a:rPr lang="el-GR" sz="2000" dirty="0"/>
                  <a:t>β.	Για να βρούμε το βάρος w που απαιτείται να μετακινηθεί κατά γνωστή απόσταση d προκειμένου να προκληθεί ή να εξαλειφθεί εγκάρσια κλίση θ</a:t>
                </a:r>
              </a:p>
              <a:p>
                <a:pPr marL="0" indent="0">
                  <a:buNone/>
                </a:pPr>
                <a:r>
                  <a:rPr lang="el-GR" sz="2000" b="1" i="1" dirty="0"/>
                  <a:t> </a:t>
                </a:r>
                <a:endParaRPr lang="el-GR" sz="2000" dirty="0"/>
              </a:p>
              <a:p>
                <a:pPr marL="0" indent="0">
                  <a:buNone/>
                </a:pPr>
                <a14:m>
                  <m:oMathPara xmlns:m="http://schemas.openxmlformats.org/officeDocument/2006/math">
                    <m:oMathParaPr>
                      <m:jc m:val="centerGroup"/>
                    </m:oMathParaPr>
                    <m:oMath xmlns:m="http://schemas.openxmlformats.org/officeDocument/2006/math">
                      <m:r>
                        <a:rPr lang="en-US" sz="2000" b="1" i="1">
                          <a:latin typeface="Cambria Math"/>
                        </a:rPr>
                        <m:t>𝒘</m:t>
                      </m:r>
                      <m:r>
                        <a:rPr lang="en-US" sz="2000" b="1" i="1">
                          <a:latin typeface="Cambria Math"/>
                        </a:rPr>
                        <m:t>=</m:t>
                      </m:r>
                      <m:f>
                        <m:fPr>
                          <m:ctrlPr>
                            <a:rPr lang="el-GR" sz="2000" b="1" i="1">
                              <a:latin typeface="Cambria Math"/>
                            </a:rPr>
                          </m:ctrlPr>
                        </m:fPr>
                        <m:num>
                          <m:func>
                            <m:funcPr>
                              <m:ctrlPr>
                                <a:rPr lang="el-GR" sz="2000" b="1" i="1">
                                  <a:latin typeface="Cambria Math"/>
                                </a:rPr>
                              </m:ctrlPr>
                            </m:funcPr>
                            <m:fName>
                              <m:r>
                                <a:rPr lang="en-US" sz="2000" b="1" i="1">
                                  <a:latin typeface="Cambria Math"/>
                                </a:rPr>
                                <m:t>𝐭𝐚𝐧</m:t>
                              </m:r>
                            </m:fName>
                            <m:e>
                              <m:r>
                                <a:rPr lang="el-GR" sz="2000" b="1" i="1">
                                  <a:latin typeface="Cambria Math"/>
                                </a:rPr>
                                <m:t>𝜽</m:t>
                              </m:r>
                            </m:e>
                          </m:func>
                          <m:r>
                            <a:rPr lang="en-US" sz="2000" b="1" i="1">
                              <a:latin typeface="Cambria Math"/>
                            </a:rPr>
                            <m:t>×</m:t>
                          </m:r>
                          <m:r>
                            <a:rPr lang="en-US" sz="2000" b="1" i="1">
                              <a:latin typeface="Cambria Math"/>
                            </a:rPr>
                            <m:t>𝑮𝑴</m:t>
                          </m:r>
                        </m:num>
                        <m:den>
                          <m:r>
                            <a:rPr lang="en-US" sz="2000" b="1" i="1">
                              <a:latin typeface="Cambria Math"/>
                            </a:rPr>
                            <m:t>𝒅</m:t>
                          </m:r>
                        </m:den>
                      </m:f>
                      <m:r>
                        <a:rPr lang="el-GR" sz="2000" b="1" i="1">
                          <a:latin typeface="Cambria Math"/>
                        </a:rPr>
                        <m:t>×</m:t>
                      </m:r>
                      <m:r>
                        <a:rPr lang="el-GR" sz="2000" b="1" i="1">
                          <a:latin typeface="Cambria Math"/>
                        </a:rPr>
                        <m:t>𝜟</m:t>
                      </m:r>
                    </m:oMath>
                  </m:oMathPara>
                </a14:m>
                <a:endParaRPr lang="el-GR" sz="2000" dirty="0"/>
              </a:p>
              <a:p>
                <a:pPr marL="0" indent="0">
                  <a:buNone/>
                </a:pPr>
                <a:r>
                  <a:rPr lang="el-GR" sz="2000" i="1" dirty="0"/>
                  <a:t> </a:t>
                </a:r>
                <a:endParaRPr lang="el-GR" sz="2000" dirty="0"/>
              </a:p>
              <a:p>
                <a:pPr marL="0" indent="0">
                  <a:buNone/>
                </a:pPr>
                <a:r>
                  <a:rPr lang="el-GR" sz="2000" dirty="0"/>
                  <a:t>γ.	Για να βρούμε την απόσταση d που πρέπει να μετακινηθεί ένα βάρος w για να προκληθεί ή </a:t>
                </a:r>
                <a:r>
                  <a:rPr lang="el-GR" sz="2000" dirty="0" smtClean="0"/>
                  <a:t>απαλειφθεί </a:t>
                </a:r>
                <a:r>
                  <a:rPr lang="el-GR" sz="2000" dirty="0"/>
                  <a:t>μια κλίση θ</a:t>
                </a:r>
              </a:p>
              <a:p>
                <a:pPr marL="0" indent="0">
                  <a:buNone/>
                </a:pPr>
                <a:r>
                  <a:rPr lang="el-GR" sz="2000" dirty="0"/>
                  <a:t> </a:t>
                </a:r>
              </a:p>
              <a:p>
                <a:pPr marL="0" indent="0">
                  <a:buNone/>
                </a:pPr>
                <a14:m>
                  <m:oMathPara xmlns:m="http://schemas.openxmlformats.org/officeDocument/2006/math">
                    <m:oMathParaPr>
                      <m:jc m:val="centerGroup"/>
                    </m:oMathParaPr>
                    <m:oMath xmlns:m="http://schemas.openxmlformats.org/officeDocument/2006/math">
                      <m:r>
                        <a:rPr lang="el-GR" sz="2000" b="1" i="1">
                          <a:latin typeface="Cambria Math"/>
                        </a:rPr>
                        <m:t>𝒅</m:t>
                      </m:r>
                      <m:r>
                        <a:rPr lang="el-GR" sz="2000" b="1" i="1">
                          <a:latin typeface="Cambria Math"/>
                        </a:rPr>
                        <m:t>=</m:t>
                      </m:r>
                      <m:f>
                        <m:fPr>
                          <m:ctrlPr>
                            <a:rPr lang="el-GR" sz="2000" b="1" i="1">
                              <a:latin typeface="Cambria Math"/>
                            </a:rPr>
                          </m:ctrlPr>
                        </m:fPr>
                        <m:num>
                          <m:r>
                            <a:rPr lang="el-GR" sz="2000" b="1" i="1">
                              <a:latin typeface="Cambria Math"/>
                            </a:rPr>
                            <m:t>𝑮𝑴</m:t>
                          </m:r>
                          <m:r>
                            <a:rPr lang="el-GR" sz="2000" b="1" i="1">
                              <a:latin typeface="Cambria Math"/>
                            </a:rPr>
                            <m:t>×</m:t>
                          </m:r>
                          <m:r>
                            <a:rPr lang="el-GR" sz="2000" b="1" i="1">
                              <a:latin typeface="Cambria Math"/>
                            </a:rPr>
                            <m:t>𝜟</m:t>
                          </m:r>
                          <m:r>
                            <a:rPr lang="el-GR" sz="2000" b="1" i="1">
                              <a:latin typeface="Cambria Math"/>
                            </a:rPr>
                            <m:t>×</m:t>
                          </m:r>
                          <m:func>
                            <m:funcPr>
                              <m:ctrlPr>
                                <a:rPr lang="el-GR" sz="2000" b="1" i="1">
                                  <a:latin typeface="Cambria Math"/>
                                </a:rPr>
                              </m:ctrlPr>
                            </m:funcPr>
                            <m:fName>
                              <m:r>
                                <a:rPr lang="el-GR" sz="2000" b="1" i="1">
                                  <a:latin typeface="Cambria Math"/>
                                </a:rPr>
                                <m:t>𝐭𝐚𝐧</m:t>
                              </m:r>
                            </m:fName>
                            <m:e>
                              <m:r>
                                <a:rPr lang="el-GR" sz="2000" b="1" i="1">
                                  <a:latin typeface="Cambria Math"/>
                                </a:rPr>
                                <m:t>𝜽</m:t>
                              </m:r>
                            </m:e>
                          </m:func>
                        </m:num>
                        <m:den>
                          <m:r>
                            <a:rPr lang="en-US" sz="2000" b="1" i="1">
                              <a:latin typeface="Cambria Math"/>
                            </a:rPr>
                            <m:t>𝒘</m:t>
                          </m:r>
                        </m:den>
                      </m:f>
                    </m:oMath>
                  </m:oMathPara>
                </a14:m>
                <a:endParaRPr lang="el-GR" sz="2000" dirty="0"/>
              </a:p>
              <a:p>
                <a:endParaRPr lang="el-GR" sz="20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389326"/>
                <a:ext cx="9144000" cy="6468674"/>
              </a:xfrm>
              <a:blipFill rotWithShape="1">
                <a:blip r:embed="rId2"/>
                <a:stretch>
                  <a:fillRect l="-667" t="-471"/>
                </a:stretch>
              </a:blipFill>
            </p:spPr>
            <p:txBody>
              <a:bodyPr/>
              <a:lstStyle/>
              <a:p>
                <a:r>
                  <a:rPr lang="el-GR">
                    <a:noFill/>
                  </a:rPr>
                  <a:t> </a:t>
                </a:r>
              </a:p>
            </p:txBody>
          </p:sp>
        </mc:Fallback>
      </mc:AlternateContent>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36</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1664185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692696"/>
                <a:ext cx="9144000" cy="5433467"/>
              </a:xfrm>
            </p:spPr>
            <p:txBody>
              <a:bodyPr>
                <a:normAutofit fontScale="85000" lnSpcReduction="10000"/>
              </a:bodyPr>
              <a:lstStyle/>
              <a:p>
                <a:pPr marL="0" indent="0">
                  <a:buNone/>
                </a:pPr>
                <a:r>
                  <a:rPr lang="el-GR" b="1" i="1" dirty="0" smtClean="0"/>
                  <a:t>Πλοίο </a:t>
                </a:r>
                <a:r>
                  <a:rPr lang="el-GR" b="1" i="1" dirty="0"/>
                  <a:t>ετοιμάζεται να δεξαμενισθεί αλλά έχει κλίση 4</a:t>
                </a:r>
                <a:r>
                  <a:rPr lang="el-GR" b="1" i="1" baseline="30000" dirty="0"/>
                  <a:t>ο</a:t>
                </a:r>
                <a:r>
                  <a:rPr lang="el-GR" b="1" i="1" dirty="0"/>
                  <a:t>. Για να δεξαμενισθεί το πλοίο δεν πρέπει να υπάρχει κλίση. Το εκτόπισμα Δ=6150 </a:t>
                </a:r>
                <a:r>
                  <a:rPr lang="en-US" b="1" i="1" dirty="0" err="1"/>
                  <a:t>tn</a:t>
                </a:r>
                <a:r>
                  <a:rPr lang="el-GR" b="1" i="1" dirty="0"/>
                  <a:t>  με </a:t>
                </a:r>
                <a:r>
                  <a:rPr lang="en-US" b="1" i="1" dirty="0"/>
                  <a:t>GM</a:t>
                </a:r>
                <a:r>
                  <a:rPr lang="el-GR" b="1" i="1" dirty="0"/>
                  <a:t>=3.7 </a:t>
                </a:r>
                <a:r>
                  <a:rPr lang="en-US" b="1" i="1" dirty="0"/>
                  <a:t>feet</a:t>
                </a:r>
                <a:r>
                  <a:rPr lang="el-GR" b="1" i="1" dirty="0"/>
                  <a:t>. Πόσοι  </a:t>
                </a:r>
                <a:r>
                  <a:rPr lang="el-GR" b="1" i="1" dirty="0" err="1"/>
                  <a:t>τόννοι</a:t>
                </a:r>
                <a:r>
                  <a:rPr lang="el-GR" b="1" i="1" dirty="0"/>
                  <a:t> έρμα πρέπει να μεταγγιστούν για να μηδενιστεί η κλίση; Η οριζόντια μετακίνηση του έρματος να θεωρηθεί 30 </a:t>
                </a:r>
                <a:r>
                  <a:rPr lang="en-US" b="1" i="1" dirty="0"/>
                  <a:t>feet</a:t>
                </a:r>
                <a:r>
                  <a:rPr lang="el-GR" b="1" i="1" dirty="0"/>
                  <a:t>.</a:t>
                </a:r>
                <a:endParaRPr lang="el-GR" dirty="0"/>
              </a:p>
              <a:p>
                <a:pPr marL="0" indent="0">
                  <a:buNone/>
                </a:pPr>
                <a:endParaRPr lang="el-GR" dirty="0"/>
              </a:p>
              <a:p>
                <a:pPr marL="0" indent="0">
                  <a:buNone/>
                </a:pPr>
                <a:r>
                  <a:rPr lang="el-GR" dirty="0"/>
                  <a:t>Για να βρούμε το βάρος </a:t>
                </a:r>
                <a:r>
                  <a:rPr lang="en-US" dirty="0"/>
                  <a:t>w </a:t>
                </a:r>
                <a:r>
                  <a:rPr lang="el-GR" dirty="0"/>
                  <a:t>του έρματος που απαιτείται να μετακινηθεί κατά γνωστή απόσταση </a:t>
                </a:r>
                <a:r>
                  <a:rPr lang="en-US" dirty="0"/>
                  <a:t>d </a:t>
                </a:r>
                <a:r>
                  <a:rPr lang="el-GR" dirty="0"/>
                  <a:t>προκειμένου να προκληθεί ή να εξαλειφθεί η εγκάρσια κλίση θ, εφαρμόζουμε τον τύπο</a:t>
                </a:r>
              </a:p>
              <a:p>
                <a:pPr marL="0" indent="0">
                  <a:buNone/>
                </a:pPr>
                <a:r>
                  <a:rPr lang="el-GR" b="1" i="1" dirty="0"/>
                  <a:t> </a:t>
                </a:r>
                <a:endParaRPr lang="el-GR"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𝑤</m:t>
                      </m:r>
                      <m:r>
                        <a:rPr lang="en-US" i="1">
                          <a:latin typeface="Cambria Math"/>
                        </a:rPr>
                        <m:t>=</m:t>
                      </m:r>
                      <m:f>
                        <m:fPr>
                          <m:ctrlPr>
                            <a:rPr lang="el-GR" i="1">
                              <a:latin typeface="Cambria Math"/>
                            </a:rPr>
                          </m:ctrlPr>
                        </m:fPr>
                        <m:num>
                          <m:func>
                            <m:funcPr>
                              <m:ctrlPr>
                                <a:rPr lang="el-GR" i="1">
                                  <a:latin typeface="Cambria Math"/>
                                </a:rPr>
                              </m:ctrlPr>
                            </m:funcPr>
                            <m:fName>
                              <m:r>
                                <m:rPr>
                                  <m:sty m:val="p"/>
                                </m:rPr>
                                <a:rPr lang="en-US">
                                  <a:latin typeface="Cambria Math"/>
                                </a:rPr>
                                <m:t>tan</m:t>
                              </m:r>
                            </m:fName>
                            <m:e>
                              <m:r>
                                <a:rPr lang="el-GR" i="1">
                                  <a:latin typeface="Cambria Math"/>
                                </a:rPr>
                                <m:t>𝜃</m:t>
                              </m:r>
                            </m:e>
                          </m:func>
                          <m:r>
                            <a:rPr lang="en-US" i="1">
                              <a:latin typeface="Cambria Math"/>
                            </a:rPr>
                            <m:t>×</m:t>
                          </m:r>
                          <m:r>
                            <a:rPr lang="en-US" i="1">
                              <a:latin typeface="Cambria Math"/>
                            </a:rPr>
                            <m:t>𝐺𝑀</m:t>
                          </m:r>
                        </m:num>
                        <m:den>
                          <m:r>
                            <a:rPr lang="en-US" i="1">
                              <a:latin typeface="Cambria Math"/>
                            </a:rPr>
                            <m:t>𝑑</m:t>
                          </m:r>
                        </m:den>
                      </m:f>
                      <m:r>
                        <a:rPr lang="el-GR" i="1">
                          <a:latin typeface="Cambria Math"/>
                        </a:rPr>
                        <m:t>×</m:t>
                      </m:r>
                      <m:r>
                        <a:rPr lang="el-GR" i="1">
                          <a:latin typeface="Cambria Math"/>
                        </a:rPr>
                        <m:t>𝛥</m:t>
                      </m:r>
                      <m:r>
                        <a:rPr lang="el-GR" i="1">
                          <a:latin typeface="Cambria Math"/>
                        </a:rPr>
                        <m:t>⇒</m:t>
                      </m:r>
                      <m:r>
                        <a:rPr lang="en-US" i="1">
                          <a:latin typeface="Cambria Math"/>
                        </a:rPr>
                        <m:t>𝑤</m:t>
                      </m:r>
                      <m:r>
                        <a:rPr lang="en-US" i="1">
                          <a:latin typeface="Cambria Math"/>
                        </a:rPr>
                        <m:t>=</m:t>
                      </m:r>
                      <m:f>
                        <m:fPr>
                          <m:ctrlPr>
                            <a:rPr lang="el-GR" i="1">
                              <a:latin typeface="Cambria Math"/>
                            </a:rPr>
                          </m:ctrlPr>
                        </m:fPr>
                        <m:num>
                          <m:func>
                            <m:funcPr>
                              <m:ctrlPr>
                                <a:rPr lang="el-GR" i="1">
                                  <a:latin typeface="Cambria Math"/>
                                </a:rPr>
                              </m:ctrlPr>
                            </m:funcPr>
                            <m:fName>
                              <m:r>
                                <m:rPr>
                                  <m:sty m:val="p"/>
                                </m:rPr>
                                <a:rPr lang="en-US">
                                  <a:latin typeface="Cambria Math"/>
                                </a:rPr>
                                <m:t>tan</m:t>
                              </m:r>
                            </m:fName>
                            <m:e>
                              <m:r>
                                <a:rPr lang="el-GR" i="1">
                                  <a:latin typeface="Cambria Math"/>
                                </a:rPr>
                                <m:t>4</m:t>
                              </m:r>
                            </m:e>
                          </m:func>
                          <m:r>
                            <a:rPr lang="en-US" i="1">
                              <a:latin typeface="Cambria Math"/>
                            </a:rPr>
                            <m:t>×3.7</m:t>
                          </m:r>
                        </m:num>
                        <m:den>
                          <m:r>
                            <a:rPr lang="en-US" i="1">
                              <a:latin typeface="Cambria Math"/>
                            </a:rPr>
                            <m:t>30</m:t>
                          </m:r>
                        </m:den>
                      </m:f>
                      <m:r>
                        <a:rPr lang="el-GR" i="1">
                          <a:latin typeface="Cambria Math"/>
                        </a:rPr>
                        <m:t>×6150⇒</m:t>
                      </m:r>
                      <m:r>
                        <a:rPr lang="en-US" b="1" i="1">
                          <a:latin typeface="Cambria Math"/>
                        </a:rPr>
                        <m:t>𝒘</m:t>
                      </m:r>
                      <m:r>
                        <a:rPr lang="en-US" b="1" i="1">
                          <a:latin typeface="Cambria Math"/>
                        </a:rPr>
                        <m:t>=</m:t>
                      </m:r>
                      <m:r>
                        <a:rPr lang="en-US" b="1" i="1">
                          <a:latin typeface="Cambria Math"/>
                        </a:rPr>
                        <m:t>𝟓𝟑</m:t>
                      </m:r>
                      <m:r>
                        <a:rPr lang="en-US" b="1" i="1">
                          <a:latin typeface="Cambria Math"/>
                        </a:rPr>
                        <m:t> </m:t>
                      </m:r>
                      <m:r>
                        <a:rPr lang="en-US" b="1" i="1">
                          <a:latin typeface="Cambria Math"/>
                        </a:rPr>
                        <m:t>𝒕𝒏</m:t>
                      </m:r>
                    </m:oMath>
                  </m:oMathPara>
                </a14:m>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692696"/>
                <a:ext cx="9144000" cy="5433467"/>
              </a:xfrm>
              <a:blipFill rotWithShape="1">
                <a:blip r:embed="rId2"/>
                <a:stretch>
                  <a:fillRect l="-1200" t="-1684" r="-67"/>
                </a:stretch>
              </a:blipFill>
            </p:spPr>
            <p:txBody>
              <a:bodyPr/>
              <a:lstStyle/>
              <a:p>
                <a:r>
                  <a:rPr lang="el-GR">
                    <a:noFill/>
                  </a:rPr>
                  <a:t> </a:t>
                </a:r>
              </a:p>
            </p:txBody>
          </p:sp>
        </mc:Fallback>
      </mc:AlternateContent>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37</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11851797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r>
              <a:rPr lang="el-GR" sz="2400" dirty="0" smtClean="0"/>
              <a:t>Περίοδος διατοιχισμού (</a:t>
            </a:r>
            <a:r>
              <a:rPr lang="en-US" sz="2400" dirty="0"/>
              <a:t>T</a:t>
            </a:r>
            <a:r>
              <a:rPr lang="el-GR" sz="2400" dirty="0" smtClean="0"/>
              <a:t>)</a:t>
            </a:r>
            <a:r>
              <a:rPr lang="en-US" sz="2400" dirty="0" smtClean="0"/>
              <a:t>:</a:t>
            </a:r>
            <a:endParaRPr lang="el-GR" sz="2400" dirty="0"/>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38</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mc:AlternateContent xmlns:mc="http://schemas.openxmlformats.org/markup-compatibility/2006" xmlns:a14="http://schemas.microsoft.com/office/drawing/2010/main">
        <mc:Choice Requires="a14">
          <p:sp>
            <p:nvSpPr>
              <p:cNvPr id="7" name="Ορθογώνιο 6"/>
              <p:cNvSpPr/>
              <p:nvPr/>
            </p:nvSpPr>
            <p:spPr>
              <a:xfrm>
                <a:off x="0" y="836712"/>
                <a:ext cx="9144000" cy="523220"/>
              </a:xfrm>
              <a:prstGeom prst="rect">
                <a:avLst/>
              </a:prstGeom>
            </p:spPr>
            <p:txBody>
              <a:bodyPr wrap="square">
                <a:spAutoFit/>
              </a:bodyPr>
              <a:lstStyle/>
              <a:p>
                <a:r>
                  <a:rPr lang="el-GR" sz="2800" dirty="0"/>
                  <a:t>Επίδραση του </a:t>
                </a:r>
                <a14:m>
                  <m:oMath xmlns:m="http://schemas.openxmlformats.org/officeDocument/2006/math">
                    <m:r>
                      <a:rPr lang="en-US" sz="2800" b="0" i="1">
                        <a:latin typeface="Cambria Math"/>
                      </a:rPr>
                      <m:t>𝐺𝑀</m:t>
                    </m:r>
                  </m:oMath>
                </a14:m>
                <a:r>
                  <a:rPr lang="el-GR" sz="2800" dirty="0"/>
                  <a:t> στην περίοδο διατοιχισμού (</a:t>
                </a:r>
                <a:r>
                  <a:rPr lang="en-US" sz="2800" dirty="0"/>
                  <a:t>roll </a:t>
                </a:r>
                <a:r>
                  <a:rPr lang="en-US" sz="2800" dirty="0" smtClean="0"/>
                  <a:t>period)</a:t>
                </a:r>
                <a:endParaRPr lang="el-GR" sz="2800" dirty="0"/>
              </a:p>
            </p:txBody>
          </p:sp>
        </mc:Choice>
        <mc:Fallback xmlns="">
          <p:sp>
            <p:nvSpPr>
              <p:cNvPr id="7" name="Ορθογώνιο 6"/>
              <p:cNvSpPr>
                <a:spLocks noRot="1" noChangeAspect="1" noMove="1" noResize="1" noEditPoints="1" noAdjustHandles="1" noChangeArrowheads="1" noChangeShapeType="1" noTextEdit="1"/>
              </p:cNvSpPr>
              <p:nvPr/>
            </p:nvSpPr>
            <p:spPr>
              <a:xfrm>
                <a:off x="0" y="836712"/>
                <a:ext cx="9144000" cy="523220"/>
              </a:xfrm>
              <a:prstGeom prst="rect">
                <a:avLst/>
              </a:prstGeom>
              <a:blipFill rotWithShape="1">
                <a:blip r:embed="rId2"/>
                <a:stretch>
                  <a:fillRect l="-1333" t="-10465" b="-32558"/>
                </a:stretch>
              </a:blipFill>
            </p:spPr>
            <p:txBody>
              <a:bodyPr/>
              <a:lstStyle/>
              <a:p>
                <a:r>
                  <a:rPr lang="el-GR">
                    <a:noFill/>
                  </a:rPr>
                  <a:t> </a:t>
                </a:r>
              </a:p>
            </p:txBody>
          </p:sp>
        </mc:Fallback>
      </mc:AlternateContent>
      <p:pic>
        <p:nvPicPr>
          <p:cNvPr id="1027" name="Picture 3" descr="C:\Users\User\Desktop\Καταγραφή.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9726" y="2227319"/>
            <a:ext cx="5424548" cy="4602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3771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764704"/>
                <a:ext cx="8229600" cy="5361459"/>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i="1">
                          <a:latin typeface="Cambria Math"/>
                        </a:rPr>
                        <m:t>𝑇</m:t>
                      </m:r>
                      <m:r>
                        <a:rPr lang="el-GR" i="1">
                          <a:latin typeface="Cambria Math"/>
                        </a:rPr>
                        <m:t>=</m:t>
                      </m:r>
                      <m:f>
                        <m:fPr>
                          <m:ctrlPr>
                            <a:rPr lang="el-GR" i="1">
                              <a:latin typeface="Cambria Math"/>
                            </a:rPr>
                          </m:ctrlPr>
                        </m:fPr>
                        <m:num>
                          <m:r>
                            <a:rPr lang="en-US" i="1">
                              <a:latin typeface="Cambria Math"/>
                            </a:rPr>
                            <m:t>𝐶</m:t>
                          </m:r>
                          <m:r>
                            <a:rPr lang="el-GR" i="1">
                              <a:latin typeface="Cambria Math"/>
                            </a:rPr>
                            <m:t>×</m:t>
                          </m:r>
                          <m:r>
                            <a:rPr lang="en-US" i="1">
                              <a:latin typeface="Cambria Math"/>
                            </a:rPr>
                            <m:t>𝐵</m:t>
                          </m:r>
                        </m:num>
                        <m:den>
                          <m:rad>
                            <m:radPr>
                              <m:degHide m:val="on"/>
                              <m:ctrlPr>
                                <a:rPr lang="el-GR" i="1">
                                  <a:latin typeface="Cambria Math"/>
                                </a:rPr>
                              </m:ctrlPr>
                            </m:radPr>
                            <m:deg/>
                            <m:e>
                              <m:r>
                                <a:rPr lang="en-US" i="1">
                                  <a:latin typeface="Cambria Math"/>
                                </a:rPr>
                                <m:t>𝐺𝑀</m:t>
                              </m:r>
                            </m:e>
                          </m:rad>
                        </m:den>
                      </m:f>
                    </m:oMath>
                  </m:oMathPara>
                </a14:m>
                <a:endParaRPr lang="en-US" dirty="0" smtClean="0"/>
              </a:p>
              <a:p>
                <a:pPr marL="0" indent="0">
                  <a:buNone/>
                </a:pPr>
                <a14:m>
                  <m:oMath xmlns:m="http://schemas.openxmlformats.org/officeDocument/2006/math">
                    <m:r>
                      <a:rPr lang="en-US" i="1">
                        <a:latin typeface="Cambria Math"/>
                      </a:rPr>
                      <m:t>𝐵</m:t>
                    </m:r>
                  </m:oMath>
                </a14:m>
                <a:r>
                  <a:rPr lang="el-GR" dirty="0"/>
                  <a:t>: </a:t>
                </a:r>
                <a:r>
                  <a:rPr lang="el-GR" dirty="0" smtClean="0"/>
                  <a:t>πλάτος</a:t>
                </a:r>
                <a:r>
                  <a:rPr lang="en-US" dirty="0" smtClean="0"/>
                  <a:t> </a:t>
                </a:r>
                <a:r>
                  <a:rPr lang="el-GR" dirty="0" smtClean="0"/>
                  <a:t>ισάλου</a:t>
                </a:r>
                <a:endParaRPr lang="el-GR" dirty="0"/>
              </a:p>
              <a:p>
                <a:pPr marL="0" indent="0">
                  <a:buNone/>
                </a:pPr>
                <a14:m>
                  <m:oMath xmlns:m="http://schemas.openxmlformats.org/officeDocument/2006/math">
                    <m:r>
                      <a:rPr lang="en-US" i="1">
                        <a:latin typeface="Cambria Math"/>
                      </a:rPr>
                      <m:t>𝐺𝑀</m:t>
                    </m:r>
                  </m:oMath>
                </a14:m>
                <a:r>
                  <a:rPr lang="el-GR" dirty="0"/>
                  <a:t>: μετακεντρικό ύψος</a:t>
                </a:r>
              </a:p>
              <a:p>
                <a:pPr marL="0" indent="0">
                  <a:buNone/>
                </a:pPr>
                <a14:m>
                  <m:oMath xmlns:m="http://schemas.openxmlformats.org/officeDocument/2006/math">
                    <m:r>
                      <a:rPr lang="en-US" i="1">
                        <a:latin typeface="Cambria Math"/>
                      </a:rPr>
                      <m:t>𝐶</m:t>
                    </m:r>
                  </m:oMath>
                </a14:m>
                <a:r>
                  <a:rPr lang="el-GR" dirty="0"/>
                  <a:t>: σταθερά εξαρτώμενη από το </a:t>
                </a:r>
                <a:r>
                  <a:rPr lang="el-GR" dirty="0" smtClean="0"/>
                  <a:t>πλοίο</a:t>
                </a:r>
              </a:p>
              <a:p>
                <a:pPr marL="0" indent="0">
                  <a:buNone/>
                </a:pPr>
                <a:r>
                  <a:rPr lang="el-GR" dirty="0" smtClean="0"/>
                  <a:t>(πλοία </a:t>
                </a:r>
                <a:r>
                  <a:rPr lang="el-GR" dirty="0"/>
                  <a:t>επιφανείας </a:t>
                </a:r>
                <a:r>
                  <a:rPr lang="el-GR" dirty="0" smtClean="0"/>
                  <a:t>0.8, υποβρύχια 0.67)</a:t>
                </a:r>
                <a:endParaRPr lang="en-US" dirty="0" smtClean="0"/>
              </a:p>
              <a:p>
                <a:pPr marL="0" indent="0">
                  <a:buNone/>
                </a:pPr>
                <a:r>
                  <a:rPr lang="el-GR" dirty="0" smtClean="0"/>
                  <a:t>Δεν περιλαμβάνεται η απόσβεση</a:t>
                </a:r>
              </a:p>
              <a:p>
                <a:pPr marL="0" indent="0">
                  <a:buNone/>
                </a:pPr>
                <a:r>
                  <a:rPr lang="el-GR" b="1" dirty="0" smtClean="0"/>
                  <a:t>ΠΑΡΑΤΗΡΗΣΗ</a:t>
                </a:r>
                <a:r>
                  <a:rPr lang="en-US" dirty="0" smtClean="0"/>
                  <a:t>: </a:t>
                </a:r>
              </a:p>
              <a:p>
                <a:pPr marL="0" indent="0">
                  <a:buNone/>
                </a:pPr>
                <a:r>
                  <a:rPr lang="el-GR" dirty="0" smtClean="0"/>
                  <a:t>Πως επηρεάζει το </a:t>
                </a:r>
                <a:r>
                  <a:rPr lang="en-US" dirty="0" smtClean="0"/>
                  <a:t>GM </a:t>
                </a:r>
                <a:r>
                  <a:rPr lang="el-GR" dirty="0" smtClean="0"/>
                  <a:t>την περίοδο</a:t>
                </a:r>
                <a:r>
                  <a:rPr lang="en-US" dirty="0" smtClean="0"/>
                  <a:t>;</a:t>
                </a:r>
                <a:endParaRPr lang="el-GR" dirty="0"/>
              </a:p>
              <a:p>
                <a:pPr marL="0" indent="0">
                  <a:buNone/>
                </a:pPr>
                <a:endParaRPr lang="el-GR"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764704"/>
                <a:ext cx="8229600" cy="5361459"/>
              </a:xfrm>
              <a:blipFill rotWithShape="1">
                <a:blip r:embed="rId2"/>
                <a:stretch>
                  <a:fillRect l="-1852" b="-682"/>
                </a:stretch>
              </a:blipFill>
            </p:spPr>
            <p:txBody>
              <a:bodyPr/>
              <a:lstStyle/>
              <a:p>
                <a:r>
                  <a:rPr lang="el-GR">
                    <a:noFill/>
                  </a:rPr>
                  <a:t> </a:t>
                </a:r>
              </a:p>
            </p:txBody>
          </p:sp>
        </mc:Fallback>
      </mc:AlternateContent>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39</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3716076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908720"/>
            <a:ext cx="9144000" cy="5217443"/>
          </a:xfrm>
        </p:spPr>
        <p:txBody>
          <a:bodyPr>
            <a:normAutofit/>
          </a:bodyPr>
          <a:lstStyle/>
          <a:p>
            <a:pPr algn="just"/>
            <a:r>
              <a:rPr lang="el-GR" dirty="0" smtClean="0"/>
              <a:t>Θετική </a:t>
            </a:r>
            <a:r>
              <a:rPr lang="el-GR" dirty="0"/>
              <a:t>ισορροπία (</a:t>
            </a:r>
            <a:r>
              <a:rPr lang="el-GR" dirty="0" smtClean="0"/>
              <a:t>ευστάθεια)</a:t>
            </a:r>
            <a:r>
              <a:rPr lang="en-US" dirty="0" smtClean="0"/>
              <a:t>:</a:t>
            </a:r>
            <a:r>
              <a:rPr lang="el-GR" dirty="0" smtClean="0"/>
              <a:t> </a:t>
            </a:r>
            <a:r>
              <a:rPr lang="en-US" dirty="0" smtClean="0"/>
              <a:t> </a:t>
            </a:r>
            <a:r>
              <a:rPr lang="el-GR" dirty="0" smtClean="0"/>
              <a:t>το </a:t>
            </a:r>
            <a:r>
              <a:rPr lang="el-GR" dirty="0"/>
              <a:t>σώμα εκτρέπεται από την αρχική θέση, αλλά τελικά επανέρχεται σ’ αυτήν. </a:t>
            </a:r>
            <a:endParaRPr lang="el-GR" dirty="0" smtClean="0"/>
          </a:p>
          <a:p>
            <a:pPr algn="just"/>
            <a:r>
              <a:rPr lang="el-GR" dirty="0" smtClean="0"/>
              <a:t>Αρνητική ισορροπία</a:t>
            </a:r>
            <a:r>
              <a:rPr lang="en-US" dirty="0" smtClean="0"/>
              <a:t> </a:t>
            </a:r>
            <a:r>
              <a:rPr lang="el-GR" dirty="0" smtClean="0"/>
              <a:t>(αστάθεια)</a:t>
            </a:r>
            <a:r>
              <a:rPr lang="en-US" dirty="0" smtClean="0"/>
              <a:t>: </a:t>
            </a:r>
            <a:r>
              <a:rPr lang="el-GR" dirty="0" smtClean="0"/>
              <a:t>το σώμα</a:t>
            </a:r>
            <a:r>
              <a:rPr lang="en-US" dirty="0" smtClean="0"/>
              <a:t> </a:t>
            </a:r>
            <a:r>
              <a:rPr lang="el-GR" dirty="0" smtClean="0"/>
              <a:t>εκτρέπεται </a:t>
            </a:r>
            <a:r>
              <a:rPr lang="el-GR" dirty="0"/>
              <a:t>από την αρχική θέση και δεν επανέρχεται </a:t>
            </a:r>
            <a:r>
              <a:rPr lang="en-US" dirty="0" smtClean="0"/>
              <a:t> </a:t>
            </a:r>
            <a:r>
              <a:rPr lang="el-GR" dirty="0" smtClean="0"/>
              <a:t>ξανά </a:t>
            </a:r>
            <a:r>
              <a:rPr lang="el-GR" dirty="0"/>
              <a:t>σ’ </a:t>
            </a:r>
            <a:r>
              <a:rPr lang="el-GR" dirty="0" smtClean="0"/>
              <a:t>αυτήν.</a:t>
            </a:r>
          </a:p>
          <a:p>
            <a:pPr algn="just"/>
            <a:r>
              <a:rPr lang="el-GR" dirty="0" smtClean="0"/>
              <a:t>Ουδέτερη ισορροπία</a:t>
            </a:r>
            <a:r>
              <a:rPr lang="en-US" dirty="0" smtClean="0"/>
              <a:t>:</a:t>
            </a:r>
            <a:r>
              <a:rPr lang="el-GR" dirty="0" smtClean="0"/>
              <a:t> το </a:t>
            </a:r>
            <a:r>
              <a:rPr lang="el-GR" dirty="0"/>
              <a:t>σώμα εκτρέπεται αλλά ούτε επανέρχεται στην αρχική θέση ούτε απομακρύνεται </a:t>
            </a:r>
            <a:r>
              <a:rPr lang="en-US" dirty="0" smtClean="0"/>
              <a:t> </a:t>
            </a:r>
            <a:r>
              <a:rPr lang="el-GR" dirty="0" smtClean="0"/>
              <a:t>περαιτέρω </a:t>
            </a:r>
            <a:r>
              <a:rPr lang="el-GR" dirty="0"/>
              <a:t>από </a:t>
            </a:r>
            <a:r>
              <a:rPr lang="el-GR" dirty="0" smtClean="0"/>
              <a:t>αυτή.</a:t>
            </a:r>
            <a:endParaRPr lang="el-GR" dirty="0"/>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a:t>
            </a:fld>
            <a:endParaRPr lang="el-GR"/>
          </a:p>
        </p:txBody>
      </p:sp>
      <p:sp>
        <p:nvSpPr>
          <p:cNvPr id="6"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1406391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2204864"/>
                <a:ext cx="9144000" cy="4525963"/>
              </a:xfrm>
            </p:spPr>
            <p:txBody>
              <a:bodyPr>
                <a:normAutofit/>
              </a:bodyPr>
              <a:lstStyle/>
              <a:p>
                <a:pPr marL="0" indent="0" algn="just">
                  <a:buNone/>
                </a:pPr>
                <a14:m>
                  <m:oMath xmlns:m="http://schemas.openxmlformats.org/officeDocument/2006/math">
                    <m:r>
                      <a:rPr lang="en-US" sz="2800" i="1">
                        <a:latin typeface="Cambria Math"/>
                      </a:rPr>
                      <m:t>𝐺𝑀</m:t>
                    </m:r>
                  </m:oMath>
                </a14:m>
                <a:r>
                  <a:rPr lang="en-US" sz="2800" dirty="0" smtClean="0"/>
                  <a:t>:</a:t>
                </a:r>
                <a:r>
                  <a:rPr lang="en-US" sz="2800" dirty="0"/>
                  <a:t> </a:t>
                </a:r>
                <a:r>
                  <a:rPr lang="el-GR" sz="2800" dirty="0"/>
                  <a:t>αποτελεί κριτήριο ευστάθειας μόνο </a:t>
                </a:r>
                <a:r>
                  <a:rPr lang="el-GR" sz="2800" dirty="0" smtClean="0"/>
                  <a:t>για</a:t>
                </a:r>
                <a:r>
                  <a:rPr lang="en-US" sz="2800" dirty="0" smtClean="0"/>
                  <a:t> </a:t>
                </a:r>
                <a:r>
                  <a:rPr lang="el-GR" sz="2800" dirty="0" smtClean="0"/>
                  <a:t>μικρές </a:t>
                </a:r>
                <a:r>
                  <a:rPr lang="en-US" sz="2800" dirty="0" smtClean="0"/>
                  <a:t>	</a:t>
                </a:r>
                <a:r>
                  <a:rPr lang="el-GR" sz="2800" dirty="0" smtClean="0"/>
                  <a:t>γωνίες </a:t>
                </a:r>
                <a:r>
                  <a:rPr lang="el-GR" sz="2800" dirty="0"/>
                  <a:t>κλίσης (έως 10</a:t>
                </a:r>
                <a:r>
                  <a:rPr lang="el-GR" sz="2800" baseline="30000" dirty="0"/>
                  <a:t>ο</a:t>
                </a:r>
                <a:r>
                  <a:rPr lang="el-GR" sz="2800" dirty="0" smtClean="0"/>
                  <a:t>)</a:t>
                </a:r>
              </a:p>
              <a:p>
                <a:pPr marL="0" indent="0" algn="just">
                  <a:buNone/>
                </a:pPr>
                <a:endParaRPr lang="en-US" sz="2800" dirty="0" smtClean="0"/>
              </a:p>
              <a:p>
                <a:pPr marL="0" indent="0" algn="just">
                  <a:buNone/>
                </a:pPr>
                <a:r>
                  <a:rPr lang="el-GR" sz="2800" dirty="0"/>
                  <a:t>Για μεγαλύτερες </a:t>
                </a:r>
                <a:r>
                  <a:rPr lang="el-GR" sz="2800" dirty="0" smtClean="0"/>
                  <a:t>γωνίες</a:t>
                </a:r>
                <a:r>
                  <a:rPr lang="en-US" sz="2800" dirty="0" smtClean="0"/>
                  <a:t>:</a:t>
                </a:r>
                <a:r>
                  <a:rPr lang="el-GR" sz="2800" dirty="0" smtClean="0"/>
                  <a:t> κριτήριο </a:t>
                </a:r>
                <a:r>
                  <a:rPr lang="el-GR" sz="2800" dirty="0"/>
                  <a:t>ευστάθειας </a:t>
                </a:r>
                <a:r>
                  <a:rPr lang="el-GR" sz="2800" dirty="0" smtClean="0"/>
                  <a:t>η 			παραγόμενη </a:t>
                </a:r>
                <a:r>
                  <a:rPr lang="el-GR" sz="2800" dirty="0"/>
                  <a:t>ροπή </a:t>
                </a:r>
                <a14:m>
                  <m:oMath xmlns:m="http://schemas.openxmlformats.org/officeDocument/2006/math">
                    <m:r>
                      <a:rPr lang="el-GR" sz="2800" i="1">
                        <a:latin typeface="Cambria Math"/>
                      </a:rPr>
                      <m:t>𝛥</m:t>
                    </m:r>
                    <m:r>
                      <a:rPr lang="el-GR" sz="2800" i="1">
                        <a:latin typeface="Cambria Math"/>
                      </a:rPr>
                      <m:t>×</m:t>
                    </m:r>
                    <m:r>
                      <a:rPr lang="en-US" sz="2800" i="1">
                        <a:latin typeface="Cambria Math"/>
                      </a:rPr>
                      <m:t>𝐺𝑍</m:t>
                    </m:r>
                  </m:oMath>
                </a14:m>
                <a:endParaRPr lang="el-GR" sz="2800" dirty="0" smtClean="0"/>
              </a:p>
              <a:p>
                <a:pPr marL="0" indent="0" algn="ctr">
                  <a:buNone/>
                </a:pPr>
                <a:r>
                  <a:rPr lang="el-GR" sz="2800" dirty="0" smtClean="0"/>
                  <a:t>Άρα</a:t>
                </a:r>
                <a:r>
                  <a:rPr lang="en-US" sz="2800" dirty="0" smtClean="0"/>
                  <a:t>:</a:t>
                </a:r>
                <a:endParaRPr lang="el-GR" sz="2800" dirty="0"/>
              </a:p>
              <a:p>
                <a:pPr marL="0" indent="0" algn="just">
                  <a:buNone/>
                </a:pPr>
                <a:r>
                  <a:rPr lang="el-GR" sz="2800" dirty="0"/>
                  <a:t>αν βρεθεί ένας τρόπος ώστε, για </a:t>
                </a:r>
                <a:r>
                  <a:rPr lang="el-GR" sz="2800" b="1" dirty="0"/>
                  <a:t>διάφορα</a:t>
                </a:r>
                <a:r>
                  <a:rPr lang="el-GR" sz="2800" dirty="0"/>
                  <a:t> εκτοπίσματα και </a:t>
                </a:r>
                <a:r>
                  <a:rPr lang="el-GR" sz="2800" b="1" dirty="0"/>
                  <a:t>διάφορες</a:t>
                </a:r>
                <a:r>
                  <a:rPr lang="el-GR" sz="2800" dirty="0"/>
                  <a:t> γωνίες κλίσης, να ξέρουμε το </a:t>
                </a:r>
                <a14:m>
                  <m:oMath xmlns:m="http://schemas.openxmlformats.org/officeDocument/2006/math">
                    <m:r>
                      <a:rPr lang="en-US" sz="2800" i="1">
                        <a:latin typeface="Cambria Math"/>
                      </a:rPr>
                      <m:t>𝐺𝑍</m:t>
                    </m:r>
                  </m:oMath>
                </a14:m>
                <a:r>
                  <a:rPr lang="el-GR" sz="2800" dirty="0"/>
                  <a:t>, θα ξέρουμε και </a:t>
                </a:r>
                <a:r>
                  <a:rPr lang="el-GR" sz="2800" dirty="0" smtClean="0"/>
                  <a:t>το πόσο ευσταθές είναι το πλοίο</a:t>
                </a:r>
                <a:endParaRPr lang="el-GR" sz="2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2204864"/>
                <a:ext cx="9144000" cy="4525963"/>
              </a:xfrm>
              <a:blipFill rotWithShape="1">
                <a:blip r:embed="rId2"/>
                <a:stretch>
                  <a:fillRect l="-1333" t="-1213" r="-1333"/>
                </a:stretch>
              </a:blipFill>
            </p:spPr>
            <p:txBody>
              <a:bodyPr/>
              <a:lstStyle/>
              <a:p>
                <a:r>
                  <a:rPr lang="el-GR">
                    <a:noFill/>
                  </a:rPr>
                  <a:t> </a:t>
                </a:r>
              </a:p>
            </p:txBody>
          </p:sp>
        </mc:Fallback>
      </mc:AlternateContent>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40</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
        <p:nvSpPr>
          <p:cNvPr id="7" name="Ορθογώνιο 6"/>
          <p:cNvSpPr/>
          <p:nvPr/>
        </p:nvSpPr>
        <p:spPr>
          <a:xfrm>
            <a:off x="0" y="764704"/>
            <a:ext cx="9144000" cy="954107"/>
          </a:xfrm>
          <a:prstGeom prst="rect">
            <a:avLst/>
          </a:prstGeom>
        </p:spPr>
        <p:txBody>
          <a:bodyPr wrap="square">
            <a:spAutoFit/>
          </a:bodyPr>
          <a:lstStyle/>
          <a:p>
            <a:pPr algn="ctr"/>
            <a:r>
              <a:rPr lang="el-GR" sz="2800" dirty="0"/>
              <a:t>Βασικές καμπύλες ευστάθειας (</a:t>
            </a:r>
            <a:r>
              <a:rPr lang="en-US" sz="2800" dirty="0"/>
              <a:t>Cross Curves of Stability</a:t>
            </a:r>
            <a:r>
              <a:rPr lang="el-GR" sz="2800" dirty="0"/>
              <a:t>)- Καμπύλη στατικής ευστάθειας</a:t>
            </a:r>
          </a:p>
        </p:txBody>
      </p:sp>
    </p:spTree>
    <p:extLst>
      <p:ext uri="{BB962C8B-B14F-4D97-AF65-F5344CB8AC3E}">
        <p14:creationId xmlns:p14="http://schemas.microsoft.com/office/powerpoint/2010/main" val="17473616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980728"/>
                <a:ext cx="9144000" cy="5328592"/>
              </a:xfrm>
            </p:spPr>
            <p:txBody>
              <a:bodyPr>
                <a:normAutofit lnSpcReduction="10000"/>
              </a:bodyPr>
              <a:lstStyle/>
              <a:p>
                <a:pPr marL="0" indent="0" algn="just">
                  <a:buNone/>
                </a:pPr>
                <a:r>
                  <a:rPr lang="el-GR" dirty="0" smtClean="0"/>
                  <a:t>Υπολογισμός </a:t>
                </a:r>
                <a14:m>
                  <m:oMath xmlns:m="http://schemas.openxmlformats.org/officeDocument/2006/math">
                    <m:r>
                      <a:rPr lang="en-US" i="1">
                        <a:latin typeface="Cambria Math"/>
                      </a:rPr>
                      <m:t>𝐺𝑍</m:t>
                    </m:r>
                  </m:oMath>
                </a14:m>
                <a:r>
                  <a:rPr lang="en-US" dirty="0" smtClean="0"/>
                  <a:t>:</a:t>
                </a:r>
                <a:r>
                  <a:rPr lang="el-GR" dirty="0"/>
                  <a:t> </a:t>
                </a:r>
                <a:endParaRPr lang="en-US" dirty="0" smtClean="0"/>
              </a:p>
              <a:p>
                <a:pPr marL="0" indent="0" algn="just">
                  <a:buNone/>
                </a:pPr>
                <a:r>
                  <a:rPr lang="el-GR" dirty="0"/>
                  <a:t>Σ</a:t>
                </a:r>
                <a:r>
                  <a:rPr lang="el-GR" dirty="0" smtClean="0"/>
                  <a:t>ε </a:t>
                </a:r>
                <a:r>
                  <a:rPr lang="el-GR" dirty="0"/>
                  <a:t>συγκεκριμένο εκτόπισμα και κλίση, πρέπει να είναι </a:t>
                </a:r>
                <a:r>
                  <a:rPr lang="el-GR" dirty="0" smtClean="0"/>
                  <a:t>γνωστά τα </a:t>
                </a:r>
                <a:r>
                  <a:rPr lang="en-US" dirty="0" smtClean="0"/>
                  <a:t>KG </a:t>
                </a:r>
                <a:r>
                  <a:rPr lang="el-GR" dirty="0" smtClean="0"/>
                  <a:t>και ΚΒ.</a:t>
                </a:r>
                <a:endParaRPr lang="el-GR" dirty="0"/>
              </a:p>
              <a:p>
                <a:pPr marL="0" indent="0" algn="just">
                  <a:buNone/>
                </a:pPr>
                <a:r>
                  <a:rPr lang="el-GR" dirty="0" smtClean="0"/>
                  <a:t>Πρακτικά </a:t>
                </a:r>
                <a:r>
                  <a:rPr lang="en-US" dirty="0" smtClean="0"/>
                  <a:t>: </a:t>
                </a:r>
                <a:r>
                  <a:rPr lang="el-GR" dirty="0" smtClean="0"/>
                  <a:t>θεωρούμε </a:t>
                </a:r>
                <a:r>
                  <a:rPr lang="el-GR" dirty="0"/>
                  <a:t>«αυθαίρετα» μια κατακόρυφη θέση του </a:t>
                </a:r>
                <a:r>
                  <a:rPr lang="en-US" dirty="0"/>
                  <a:t>G</a:t>
                </a:r>
                <a:r>
                  <a:rPr lang="el-GR" dirty="0"/>
                  <a:t> κι ακολούθως </a:t>
                </a:r>
                <a:r>
                  <a:rPr lang="el-GR" dirty="0" smtClean="0"/>
                  <a:t>τη </a:t>
                </a:r>
                <a:r>
                  <a:rPr lang="el-GR" dirty="0"/>
                  <a:t>διορθώνουμε (διόρθωση για κατακόρυφη θέση κ. </a:t>
                </a:r>
                <a:r>
                  <a:rPr lang="el-GR" dirty="0" smtClean="0"/>
                  <a:t>βάρους). </a:t>
                </a:r>
                <a:endParaRPr lang="en-US" dirty="0" smtClean="0"/>
              </a:p>
              <a:p>
                <a:pPr marL="0" indent="0" algn="just">
                  <a:buNone/>
                </a:pPr>
                <a:r>
                  <a:rPr lang="el-GR" dirty="0" smtClean="0"/>
                  <a:t>Συνήθως </a:t>
                </a:r>
                <a:r>
                  <a:rPr lang="el-GR" dirty="0"/>
                  <a:t>θεωρούμε </a:t>
                </a:r>
                <a:r>
                  <a:rPr lang="el-GR" dirty="0" smtClean="0"/>
                  <a:t>το </a:t>
                </a:r>
                <a:r>
                  <a:rPr lang="en-US" dirty="0"/>
                  <a:t>G</a:t>
                </a:r>
                <a:r>
                  <a:rPr lang="el-GR" dirty="0"/>
                  <a:t> </a:t>
                </a:r>
                <a:r>
                  <a:rPr lang="el-GR" dirty="0" smtClean="0"/>
                  <a:t>αρκετά </a:t>
                </a:r>
                <a:r>
                  <a:rPr lang="el-GR" dirty="0"/>
                  <a:t>χαμηλά (για τα πλοία εκτός Η.Π.Α. η συνήθης πρακτική είναι να λαμβάνεται </a:t>
                </a:r>
                <a14:m>
                  <m:oMath xmlns:m="http://schemas.openxmlformats.org/officeDocument/2006/math">
                    <m:r>
                      <a:rPr lang="en-US" i="1">
                        <a:latin typeface="Cambria Math"/>
                      </a:rPr>
                      <m:t>𝐾𝐺</m:t>
                    </m:r>
                    <m:r>
                      <a:rPr lang="el-GR" i="1">
                        <a:latin typeface="Cambria Math"/>
                      </a:rPr>
                      <m:t>=0 </m:t>
                    </m:r>
                  </m:oMath>
                </a14:m>
                <a:r>
                  <a:rPr lang="el-GR" dirty="0"/>
                  <a:t>!). </a:t>
                </a:r>
                <a:endParaRPr lang="en-US" dirty="0" smtClean="0"/>
              </a:p>
              <a:p>
                <a:pPr marL="0" indent="0" algn="just">
                  <a:buNone/>
                </a:pPr>
                <a:r>
                  <a:rPr lang="el-GR" dirty="0" smtClean="0"/>
                  <a:t>Η </a:t>
                </a:r>
                <a:r>
                  <a:rPr lang="el-GR" dirty="0"/>
                  <a:t>εύρεση </a:t>
                </a:r>
                <a:r>
                  <a:rPr lang="el-GR" dirty="0" smtClean="0"/>
                  <a:t>κατακόρυφης θέσης </a:t>
                </a:r>
                <a:r>
                  <a:rPr lang="el-GR" dirty="0"/>
                  <a:t>του Β αποτελεί πιο σύνθετη διαδικασία.</a:t>
                </a:r>
              </a:p>
              <a:p>
                <a:pPr algn="just"/>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980728"/>
                <a:ext cx="9144000" cy="5328592"/>
              </a:xfrm>
              <a:blipFill rotWithShape="1">
                <a:blip r:embed="rId2"/>
                <a:stretch>
                  <a:fillRect l="-1667" t="-2288" r="-1667" b="-3432"/>
                </a:stretch>
              </a:blipFill>
            </p:spPr>
            <p:txBody>
              <a:bodyPr/>
              <a:lstStyle/>
              <a:p>
                <a:r>
                  <a:rPr lang="el-GR">
                    <a:noFill/>
                  </a:rPr>
                  <a:t> </a:t>
                </a:r>
              </a:p>
            </p:txBody>
          </p:sp>
        </mc:Fallback>
      </mc:AlternateContent>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41</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2299264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836712"/>
                <a:ext cx="9144000" cy="5544616"/>
              </a:xfrm>
            </p:spPr>
            <p:txBody>
              <a:bodyPr>
                <a:normAutofit fontScale="92500" lnSpcReduction="10000"/>
              </a:bodyPr>
              <a:lstStyle/>
              <a:p>
                <a:pPr marL="0" indent="0">
                  <a:buNone/>
                </a:pPr>
                <a:r>
                  <a:rPr lang="el-GR" dirty="0"/>
                  <a:t>Με γνωστές τις θέσεις των </a:t>
                </a:r>
                <a:r>
                  <a:rPr lang="en-US" dirty="0"/>
                  <a:t>G </a:t>
                </a:r>
                <a:r>
                  <a:rPr lang="el-GR" dirty="0"/>
                  <a:t>και Β σε συγκεκριμένο εκτόπισμα και για διάφορες γωνίες </a:t>
                </a:r>
                <a:r>
                  <a:rPr lang="el-GR" dirty="0" smtClean="0"/>
                  <a:t>κλίσης</a:t>
                </a:r>
                <a:r>
                  <a:rPr lang="en-US" dirty="0" smtClean="0"/>
                  <a:t>:</a:t>
                </a:r>
              </a:p>
              <a:p>
                <a:pPr marL="0" indent="0">
                  <a:buNone/>
                </a:pPr>
                <a:r>
                  <a:rPr lang="el-GR" dirty="0" smtClean="0"/>
                  <a:t>	</a:t>
                </a:r>
                <a:r>
                  <a:rPr lang="en-US" dirty="0" smtClean="0"/>
                  <a:t>K</a:t>
                </a:r>
                <a:r>
                  <a:rPr lang="el-GR" dirty="0" smtClean="0"/>
                  <a:t>αρτεσιανό </a:t>
                </a:r>
                <a:r>
                  <a:rPr lang="el-GR" dirty="0"/>
                  <a:t>σύστημα αξόνων </a:t>
                </a:r>
                <a:endParaRPr lang="en-US" dirty="0"/>
              </a:p>
              <a:p>
                <a:pPr marL="0" indent="0">
                  <a:buNone/>
                </a:pPr>
                <a:r>
                  <a:rPr lang="en-US" dirty="0"/>
                  <a:t>	</a:t>
                </a:r>
                <a:r>
                  <a:rPr lang="el-GR" dirty="0" smtClean="0"/>
                  <a:t>	άξονας χ</a:t>
                </a:r>
                <a:r>
                  <a:rPr lang="en-US" dirty="0" smtClean="0"/>
                  <a:t>:</a:t>
                </a:r>
                <a:r>
                  <a:rPr lang="el-GR" dirty="0" smtClean="0"/>
                  <a:t> το </a:t>
                </a:r>
                <a:r>
                  <a:rPr lang="el-GR" dirty="0"/>
                  <a:t>εκτόπισμα </a:t>
                </a:r>
                <a14:m>
                  <m:oMath xmlns:m="http://schemas.openxmlformats.org/officeDocument/2006/math">
                    <m:r>
                      <a:rPr lang="el-GR" i="1">
                        <a:latin typeface="Cambria Math"/>
                      </a:rPr>
                      <m:t>𝛥</m:t>
                    </m:r>
                  </m:oMath>
                </a14:m>
                <a:r>
                  <a:rPr lang="el-GR" dirty="0"/>
                  <a:t> </a:t>
                </a:r>
                <a:endParaRPr lang="en-US" dirty="0" smtClean="0"/>
              </a:p>
              <a:p>
                <a:pPr marL="0" indent="0">
                  <a:buNone/>
                </a:pPr>
                <a:r>
                  <a:rPr lang="en-US" dirty="0" smtClean="0"/>
                  <a:t>	</a:t>
                </a:r>
                <a:r>
                  <a:rPr lang="el-GR" dirty="0" smtClean="0"/>
                  <a:t>	άξονας </a:t>
                </a:r>
                <a:r>
                  <a:rPr lang="en-US" dirty="0" smtClean="0"/>
                  <a:t>y:</a:t>
                </a:r>
                <a:r>
                  <a:rPr lang="el-GR" dirty="0" smtClean="0"/>
                  <a:t> ο </a:t>
                </a:r>
                <a:r>
                  <a:rPr lang="el-GR" dirty="0"/>
                  <a:t>μοχλοβραχίονας </a:t>
                </a:r>
                <a14:m>
                  <m:oMath xmlns:m="http://schemas.openxmlformats.org/officeDocument/2006/math">
                    <m:r>
                      <a:rPr lang="en-US" i="1">
                        <a:latin typeface="Cambria Math"/>
                      </a:rPr>
                      <m:t>𝐺𝑍</m:t>
                    </m:r>
                  </m:oMath>
                </a14:m>
                <a:r>
                  <a:rPr lang="el-GR" dirty="0"/>
                  <a:t>. </a:t>
                </a:r>
                <a:endParaRPr lang="en-US" dirty="0" smtClean="0"/>
              </a:p>
              <a:p>
                <a:pPr marL="0" indent="0" algn="just">
                  <a:buNone/>
                </a:pPr>
                <a:r>
                  <a:rPr lang="el-GR" dirty="0" smtClean="0"/>
                  <a:t>Πάνω </a:t>
                </a:r>
                <a:r>
                  <a:rPr lang="el-GR" dirty="0"/>
                  <a:t>στο σύστημα αυτό παίρνουμε διάφορα εκτοπίσματα σε διάφορες </a:t>
                </a:r>
                <a:r>
                  <a:rPr lang="el-GR" dirty="0" smtClean="0"/>
                  <a:t>κλίσεις. </a:t>
                </a:r>
                <a:endParaRPr lang="en-US" dirty="0" smtClean="0"/>
              </a:p>
              <a:p>
                <a:pPr marL="0" indent="0">
                  <a:buNone/>
                </a:pPr>
                <a:r>
                  <a:rPr lang="el-GR" u="sng" dirty="0"/>
                  <a:t>Α</a:t>
                </a:r>
                <a:r>
                  <a:rPr lang="el-GR" u="sng" dirty="0" smtClean="0"/>
                  <a:t>ποτέλεσμα </a:t>
                </a:r>
                <a:r>
                  <a:rPr lang="en-US" u="sng" dirty="0" smtClean="0"/>
                  <a:t>:</a:t>
                </a:r>
                <a:r>
                  <a:rPr lang="el-GR" dirty="0" smtClean="0"/>
                  <a:t> </a:t>
                </a:r>
              </a:p>
              <a:p>
                <a:pPr marL="0" indent="0">
                  <a:buNone/>
                </a:pPr>
                <a:r>
                  <a:rPr lang="el-GR" dirty="0"/>
                  <a:t>Γ</a:t>
                </a:r>
                <a:r>
                  <a:rPr lang="el-GR" dirty="0" smtClean="0"/>
                  <a:t>ραφική </a:t>
                </a:r>
                <a:r>
                  <a:rPr lang="el-GR" dirty="0"/>
                  <a:t>απεικόνιση του </a:t>
                </a:r>
                <a14:m>
                  <m:oMath xmlns:m="http://schemas.openxmlformats.org/officeDocument/2006/math">
                    <m:r>
                      <a:rPr lang="en-US" i="1">
                        <a:latin typeface="Cambria Math"/>
                      </a:rPr>
                      <m:t>𝐺𝑍</m:t>
                    </m:r>
                  </m:oMath>
                </a14:m>
                <a:r>
                  <a:rPr lang="en-US" dirty="0" smtClean="0"/>
                  <a:t> </a:t>
                </a:r>
                <a:r>
                  <a:rPr lang="el-GR" dirty="0" smtClean="0"/>
                  <a:t>συναρτήσει του Δ. </a:t>
                </a:r>
              </a:p>
              <a:p>
                <a:pPr marL="0" indent="0">
                  <a:buNone/>
                </a:pPr>
                <a:r>
                  <a:rPr lang="el-GR" dirty="0" smtClean="0"/>
                  <a:t>Αυτή </a:t>
                </a:r>
                <a:r>
                  <a:rPr lang="el-GR" dirty="0"/>
                  <a:t>η απεικόνιση είναι γνωστή ως «βασικές καμπύλες ευστάθειας» (</a:t>
                </a:r>
                <a:r>
                  <a:rPr lang="en-US" dirty="0"/>
                  <a:t>cross curves of stability</a:t>
                </a:r>
                <a:r>
                  <a:rPr lang="el-GR" dirty="0"/>
                  <a:t>).</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836712"/>
                <a:ext cx="9144000" cy="5544616"/>
              </a:xfrm>
              <a:blipFill rotWithShape="1">
                <a:blip r:embed="rId2"/>
                <a:stretch>
                  <a:fillRect l="-1533" t="-2198" r="-1533"/>
                </a:stretch>
              </a:blipFill>
            </p:spPr>
            <p:txBody>
              <a:bodyPr/>
              <a:lstStyle/>
              <a:p>
                <a:r>
                  <a:rPr lang="el-GR">
                    <a:noFill/>
                  </a:rPr>
                  <a:t> </a:t>
                </a:r>
              </a:p>
            </p:txBody>
          </p:sp>
        </mc:Fallback>
      </mc:AlternateContent>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42</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372324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4805" y="392096"/>
            <a:ext cx="9028171" cy="1152128"/>
          </a:xfrm>
        </p:spPr>
        <p:txBody>
          <a:bodyPr/>
          <a:lstStyle/>
          <a:p>
            <a:pPr marL="0" indent="0">
              <a:buNone/>
            </a:pPr>
            <a:r>
              <a:rPr lang="el-GR" dirty="0" smtClean="0"/>
              <a:t>Αποτέλεσμα</a:t>
            </a:r>
            <a:r>
              <a:rPr lang="en-US" dirty="0" smtClean="0"/>
              <a:t>: CROSS CURVES</a:t>
            </a:r>
            <a:endParaRPr lang="el-GR" dirty="0"/>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43</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pic>
        <p:nvPicPr>
          <p:cNvPr id="7" name="Picture 5" descr="ddg51ccurves"/>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991" t="9761" r="1994" b="6100"/>
          <a:stretch>
            <a:fillRect/>
          </a:stretch>
        </p:blipFill>
        <p:spPr bwMode="auto">
          <a:xfrm>
            <a:off x="0" y="890946"/>
            <a:ext cx="9144000" cy="5949280"/>
          </a:xfrm>
          <a:prstGeom prst="rect">
            <a:avLst/>
          </a:prstGeom>
          <a:noFill/>
          <a:ln>
            <a:noFill/>
          </a:ln>
          <a:extLst/>
        </p:spPr>
      </p:pic>
      <p:sp>
        <p:nvSpPr>
          <p:cNvPr id="8" name="Ορθογώνιο 7"/>
          <p:cNvSpPr/>
          <p:nvPr/>
        </p:nvSpPr>
        <p:spPr>
          <a:xfrm>
            <a:off x="7240221" y="262389"/>
            <a:ext cx="1720343" cy="646331"/>
          </a:xfrm>
          <a:prstGeom prst="rect">
            <a:avLst/>
          </a:prstGeom>
        </p:spPr>
        <p:txBody>
          <a:bodyPr wrap="none">
            <a:spAutoFit/>
          </a:bodyPr>
          <a:lstStyle/>
          <a:p>
            <a:pPr algn="ctr"/>
            <a:r>
              <a:rPr lang="en-US" b="1" i="1" dirty="0">
                <a:solidFill>
                  <a:srgbClr val="C00000"/>
                </a:solidFill>
              </a:rPr>
              <a:t>DDG</a:t>
            </a:r>
            <a:r>
              <a:rPr lang="el-GR" b="1" i="1" dirty="0" smtClean="0">
                <a:solidFill>
                  <a:srgbClr val="C00000"/>
                </a:solidFill>
              </a:rPr>
              <a:t>-51</a:t>
            </a:r>
            <a:r>
              <a:rPr lang="en-US" b="1" i="1" dirty="0" smtClean="0">
                <a:solidFill>
                  <a:srgbClr val="C00000"/>
                </a:solidFill>
              </a:rPr>
              <a:t> </a:t>
            </a:r>
          </a:p>
          <a:p>
            <a:pPr algn="ctr"/>
            <a:r>
              <a:rPr lang="en-US" b="1" i="1" dirty="0" smtClean="0">
                <a:solidFill>
                  <a:srgbClr val="C00000"/>
                </a:solidFill>
              </a:rPr>
              <a:t>ARLEIGH BURKE</a:t>
            </a:r>
            <a:endParaRPr lang="el-GR" b="1" dirty="0">
              <a:solidFill>
                <a:srgbClr val="C00000"/>
              </a:solidFill>
            </a:endParaRPr>
          </a:p>
        </p:txBody>
      </p:sp>
    </p:spTree>
    <p:extLst>
      <p:ext uri="{BB962C8B-B14F-4D97-AF65-F5344CB8AC3E}">
        <p14:creationId xmlns:p14="http://schemas.microsoft.com/office/powerpoint/2010/main" val="26806449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indent="0">
              <a:buNone/>
            </a:pPr>
            <a:r>
              <a:rPr lang="el-GR" dirty="0" smtClean="0"/>
              <a:t>Έστω ότι το πλοίο έχει συγκεκριμένο εκτόπισμα.</a:t>
            </a:r>
          </a:p>
          <a:p>
            <a:pPr marL="0" indent="0">
              <a:buNone/>
            </a:pPr>
            <a:r>
              <a:rPr lang="el-GR" dirty="0" smtClean="0"/>
              <a:t> Φέρω </a:t>
            </a:r>
            <a:r>
              <a:rPr lang="el-GR" dirty="0"/>
              <a:t>κάθετη στον άξονα χ στο σημείο που αντιστοιχεί το εκτόπισμα </a:t>
            </a:r>
            <a:r>
              <a:rPr lang="el-GR" dirty="0" smtClean="0"/>
              <a:t>αυτό </a:t>
            </a:r>
          </a:p>
          <a:p>
            <a:pPr marL="0" indent="0">
              <a:buNone/>
            </a:pPr>
            <a:r>
              <a:rPr lang="el-GR" dirty="0" smtClean="0"/>
              <a:t>Η κάθετη τέμνει σε </a:t>
            </a:r>
            <a:r>
              <a:rPr lang="el-GR" dirty="0"/>
              <a:t>ένα </a:t>
            </a:r>
            <a:r>
              <a:rPr lang="el-GR" dirty="0" smtClean="0"/>
              <a:t>σημείο κάθε καμπύλη που αντιστοιχεί </a:t>
            </a:r>
            <a:r>
              <a:rPr lang="el-GR" dirty="0"/>
              <a:t>σε κάθε γωνία </a:t>
            </a:r>
            <a:r>
              <a:rPr lang="el-GR" dirty="0" smtClean="0"/>
              <a:t>κλίσης. </a:t>
            </a:r>
          </a:p>
          <a:p>
            <a:pPr marL="0" indent="0">
              <a:buNone/>
            </a:pPr>
            <a:r>
              <a:rPr lang="el-GR" dirty="0" smtClean="0"/>
              <a:t>Η </a:t>
            </a:r>
            <a:r>
              <a:rPr lang="el-GR" dirty="0"/>
              <a:t>τεταγμένη των σημείων αυτών είναι η τιμή του μοχλοβραχίονα για τη συγκεκριμένη κλίση. </a:t>
            </a:r>
            <a:endParaRPr lang="el-GR" dirty="0" smtClean="0"/>
          </a:p>
          <a:p>
            <a:endParaRPr lang="el-GR" dirty="0"/>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44</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9675582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endParaRPr lang="el-GR"/>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45</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pic>
        <p:nvPicPr>
          <p:cNvPr id="7" name="Εικόνα 6"/>
          <p:cNvPicPr/>
          <p:nvPr/>
        </p:nvPicPr>
        <p:blipFill>
          <a:blip r:embed="rId2"/>
          <a:stretch>
            <a:fillRect/>
          </a:stretch>
        </p:blipFill>
        <p:spPr>
          <a:xfrm>
            <a:off x="0" y="476672"/>
            <a:ext cx="9144000" cy="6381328"/>
          </a:xfrm>
          <a:prstGeom prst="rect">
            <a:avLst/>
          </a:prstGeom>
        </p:spPr>
      </p:pic>
      <p:cxnSp>
        <p:nvCxnSpPr>
          <p:cNvPr id="9" name="Ευθεία γραμμή σύνδεσης 8"/>
          <p:cNvCxnSpPr/>
          <p:nvPr/>
        </p:nvCxnSpPr>
        <p:spPr>
          <a:xfrm flipV="1">
            <a:off x="3779912" y="1916832"/>
            <a:ext cx="0" cy="4464496"/>
          </a:xfrm>
          <a:prstGeom prst="line">
            <a:avLst/>
          </a:prstGeom>
          <a:ln w="50800"/>
        </p:spPr>
        <p:style>
          <a:lnRef idx="3">
            <a:schemeClr val="accent2"/>
          </a:lnRef>
          <a:fillRef idx="0">
            <a:schemeClr val="accent2"/>
          </a:fillRef>
          <a:effectRef idx="2">
            <a:schemeClr val="accent2"/>
          </a:effectRef>
          <a:fontRef idx="minor">
            <a:schemeClr val="tx1"/>
          </a:fontRef>
        </p:style>
      </p:cxnSp>
      <p:grpSp>
        <p:nvGrpSpPr>
          <p:cNvPr id="30" name="Ομάδα 29"/>
          <p:cNvGrpSpPr/>
          <p:nvPr/>
        </p:nvGrpSpPr>
        <p:grpSpPr>
          <a:xfrm>
            <a:off x="591809" y="2924944"/>
            <a:ext cx="3188103" cy="2592288"/>
            <a:chOff x="591809" y="2924944"/>
            <a:chExt cx="3188103" cy="2592288"/>
          </a:xfrm>
        </p:grpSpPr>
        <p:cxnSp>
          <p:nvCxnSpPr>
            <p:cNvPr id="10" name="Ευθεία γραμμή σύνδεσης 9"/>
            <p:cNvCxnSpPr/>
            <p:nvPr/>
          </p:nvCxnSpPr>
          <p:spPr>
            <a:xfrm flipH="1" flipV="1">
              <a:off x="611560" y="2924944"/>
              <a:ext cx="3168352" cy="72009"/>
            </a:xfrm>
            <a:prstGeom prst="line">
              <a:avLst/>
            </a:prstGeom>
            <a:ln w="34925"/>
          </p:spPr>
          <p:style>
            <a:lnRef idx="3">
              <a:schemeClr val="accent2"/>
            </a:lnRef>
            <a:fillRef idx="0">
              <a:schemeClr val="accent2"/>
            </a:fillRef>
            <a:effectRef idx="2">
              <a:schemeClr val="accent2"/>
            </a:effectRef>
            <a:fontRef idx="minor">
              <a:schemeClr val="tx1"/>
            </a:fontRef>
          </p:style>
        </p:cxnSp>
        <p:cxnSp>
          <p:nvCxnSpPr>
            <p:cNvPr id="11" name="Ευθεία γραμμή σύνδεσης 10"/>
            <p:cNvCxnSpPr/>
            <p:nvPr/>
          </p:nvCxnSpPr>
          <p:spPr>
            <a:xfrm>
              <a:off x="611560" y="3212976"/>
              <a:ext cx="3168352" cy="0"/>
            </a:xfrm>
            <a:prstGeom prst="line">
              <a:avLst/>
            </a:prstGeom>
            <a:ln w="34925"/>
          </p:spPr>
          <p:style>
            <a:lnRef idx="3">
              <a:schemeClr val="accent2"/>
            </a:lnRef>
            <a:fillRef idx="0">
              <a:schemeClr val="accent2"/>
            </a:fillRef>
            <a:effectRef idx="2">
              <a:schemeClr val="accent2"/>
            </a:effectRef>
            <a:fontRef idx="minor">
              <a:schemeClr val="tx1"/>
            </a:fontRef>
          </p:style>
        </p:cxnSp>
        <p:cxnSp>
          <p:nvCxnSpPr>
            <p:cNvPr id="13" name="Ευθεία γραμμή σύνδεσης 12"/>
            <p:cNvCxnSpPr/>
            <p:nvPr/>
          </p:nvCxnSpPr>
          <p:spPr>
            <a:xfrm flipH="1">
              <a:off x="611560" y="4149080"/>
              <a:ext cx="3168352" cy="0"/>
            </a:xfrm>
            <a:prstGeom prst="line">
              <a:avLst/>
            </a:prstGeom>
            <a:ln w="50800"/>
          </p:spPr>
          <p:style>
            <a:lnRef idx="3">
              <a:schemeClr val="accent2"/>
            </a:lnRef>
            <a:fillRef idx="0">
              <a:schemeClr val="accent2"/>
            </a:fillRef>
            <a:effectRef idx="2">
              <a:schemeClr val="accent2"/>
            </a:effectRef>
            <a:fontRef idx="minor">
              <a:schemeClr val="tx1"/>
            </a:fontRef>
          </p:style>
        </p:cxnSp>
        <p:cxnSp>
          <p:nvCxnSpPr>
            <p:cNvPr id="14" name="Ευθεία γραμμή σύνδεσης 13"/>
            <p:cNvCxnSpPr/>
            <p:nvPr/>
          </p:nvCxnSpPr>
          <p:spPr>
            <a:xfrm>
              <a:off x="611560" y="3667336"/>
              <a:ext cx="3168352" cy="0"/>
            </a:xfrm>
            <a:prstGeom prst="line">
              <a:avLst/>
            </a:prstGeom>
            <a:ln w="34925"/>
          </p:spPr>
          <p:style>
            <a:lnRef idx="3">
              <a:schemeClr val="accent2"/>
            </a:lnRef>
            <a:fillRef idx="0">
              <a:schemeClr val="accent2"/>
            </a:fillRef>
            <a:effectRef idx="2">
              <a:schemeClr val="accent2"/>
            </a:effectRef>
            <a:fontRef idx="minor">
              <a:schemeClr val="tx1"/>
            </a:fontRef>
          </p:style>
        </p:cxnSp>
        <p:cxnSp>
          <p:nvCxnSpPr>
            <p:cNvPr id="15" name="Ευθεία γραμμή σύνδεσης 14"/>
            <p:cNvCxnSpPr/>
            <p:nvPr/>
          </p:nvCxnSpPr>
          <p:spPr>
            <a:xfrm flipH="1">
              <a:off x="611560" y="3573016"/>
              <a:ext cx="3168352" cy="0"/>
            </a:xfrm>
            <a:prstGeom prst="line">
              <a:avLst/>
            </a:prstGeom>
            <a:ln w="34925"/>
          </p:spPr>
          <p:style>
            <a:lnRef idx="3">
              <a:schemeClr val="accent2"/>
            </a:lnRef>
            <a:fillRef idx="0">
              <a:schemeClr val="accent2"/>
            </a:fillRef>
            <a:effectRef idx="2">
              <a:schemeClr val="accent2"/>
            </a:effectRef>
            <a:fontRef idx="minor">
              <a:schemeClr val="tx1"/>
            </a:fontRef>
          </p:style>
        </p:cxnSp>
        <p:cxnSp>
          <p:nvCxnSpPr>
            <p:cNvPr id="27" name="Ευθεία γραμμή σύνδεσης 26"/>
            <p:cNvCxnSpPr/>
            <p:nvPr/>
          </p:nvCxnSpPr>
          <p:spPr>
            <a:xfrm flipH="1">
              <a:off x="591809" y="4581128"/>
              <a:ext cx="3168352" cy="0"/>
            </a:xfrm>
            <a:prstGeom prst="line">
              <a:avLst/>
            </a:prstGeom>
            <a:ln w="50800"/>
          </p:spPr>
          <p:style>
            <a:lnRef idx="3">
              <a:schemeClr val="accent2"/>
            </a:lnRef>
            <a:fillRef idx="0">
              <a:schemeClr val="accent2"/>
            </a:fillRef>
            <a:effectRef idx="2">
              <a:schemeClr val="accent2"/>
            </a:effectRef>
            <a:fontRef idx="minor">
              <a:schemeClr val="tx1"/>
            </a:fontRef>
          </p:style>
        </p:cxnSp>
        <p:cxnSp>
          <p:nvCxnSpPr>
            <p:cNvPr id="28" name="Ευθεία γραμμή σύνδεσης 27"/>
            <p:cNvCxnSpPr/>
            <p:nvPr/>
          </p:nvCxnSpPr>
          <p:spPr>
            <a:xfrm flipH="1">
              <a:off x="591809" y="4797152"/>
              <a:ext cx="3168352" cy="0"/>
            </a:xfrm>
            <a:prstGeom prst="line">
              <a:avLst/>
            </a:prstGeom>
            <a:ln w="50800"/>
          </p:spPr>
          <p:style>
            <a:lnRef idx="3">
              <a:schemeClr val="accent2"/>
            </a:lnRef>
            <a:fillRef idx="0">
              <a:schemeClr val="accent2"/>
            </a:fillRef>
            <a:effectRef idx="2">
              <a:schemeClr val="accent2"/>
            </a:effectRef>
            <a:fontRef idx="minor">
              <a:schemeClr val="tx1"/>
            </a:fontRef>
          </p:style>
        </p:cxnSp>
        <p:cxnSp>
          <p:nvCxnSpPr>
            <p:cNvPr id="29" name="Ευθεία γραμμή σύνδεσης 28"/>
            <p:cNvCxnSpPr/>
            <p:nvPr/>
          </p:nvCxnSpPr>
          <p:spPr>
            <a:xfrm flipH="1">
              <a:off x="611560" y="5517232"/>
              <a:ext cx="3168352" cy="0"/>
            </a:xfrm>
            <a:prstGeom prst="line">
              <a:avLst/>
            </a:prstGeom>
            <a:ln w="50800"/>
          </p:spPr>
          <p:style>
            <a:lnRef idx="3">
              <a:schemeClr val="accent2"/>
            </a:lnRef>
            <a:fillRef idx="0">
              <a:schemeClr val="accent2"/>
            </a:fillRef>
            <a:effectRef idx="2">
              <a:schemeClr val="accent2"/>
            </a:effectRef>
            <a:fontRef idx="minor">
              <a:schemeClr val="tx1"/>
            </a:fontRef>
          </p:style>
        </p:cxnSp>
      </p:grpSp>
      <p:sp>
        <p:nvSpPr>
          <p:cNvPr id="32" name="Πλαίσιο κειμένου 56"/>
          <p:cNvSpPr txBox="1"/>
          <p:nvPr/>
        </p:nvSpPr>
        <p:spPr>
          <a:xfrm>
            <a:off x="3886200" y="6280840"/>
            <a:ext cx="2160240" cy="61953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l-GR" sz="2000">
                <a:effectLst/>
                <a:latin typeface="Arial"/>
                <a:ea typeface="Calibri"/>
                <a:cs typeface="Times New Roman"/>
              </a:rPr>
              <a:t>Δ=</a:t>
            </a:r>
            <a:r>
              <a:rPr lang="en-US" sz="2000">
                <a:effectLst/>
                <a:latin typeface="Arial"/>
                <a:ea typeface="Calibri"/>
                <a:cs typeface="Times New Roman"/>
              </a:rPr>
              <a:t>11500 tns</a:t>
            </a:r>
            <a:endParaRPr lang="el-GR" sz="2000">
              <a:effectLst/>
              <a:ea typeface="Calibri"/>
              <a:cs typeface="Times New Roman"/>
            </a:endParaRPr>
          </a:p>
        </p:txBody>
      </p:sp>
    </p:spTree>
    <p:extLst>
      <p:ext uri="{BB962C8B-B14F-4D97-AF65-F5344CB8AC3E}">
        <p14:creationId xmlns:p14="http://schemas.microsoft.com/office/powerpoint/2010/main" val="356829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600200"/>
            <a:ext cx="9144000" cy="2290465"/>
          </a:xfrm>
        </p:spPr>
        <p:txBody>
          <a:bodyPr/>
          <a:lstStyle/>
          <a:p>
            <a:pPr marL="0" indent="0" algn="just">
              <a:buNone/>
            </a:pPr>
            <a:r>
              <a:rPr lang="el-GR" dirty="0"/>
              <a:t>Αν </a:t>
            </a:r>
            <a:r>
              <a:rPr lang="el-GR" dirty="0" smtClean="0"/>
              <a:t>σε </a:t>
            </a:r>
            <a:r>
              <a:rPr lang="el-GR" dirty="0"/>
              <a:t>ένα καρτεσιανό σύστημα αξόνων απεικονίσω την τιμή του μοχλοβραχίονα </a:t>
            </a:r>
            <a:r>
              <a:rPr lang="en-US" dirty="0" smtClean="0"/>
              <a:t>GZ </a:t>
            </a:r>
            <a:r>
              <a:rPr lang="el-GR" dirty="0" smtClean="0"/>
              <a:t>για σα συνάρτηση της γωνίας κλίσης</a:t>
            </a:r>
            <a:r>
              <a:rPr lang="en-US" dirty="0" smtClean="0"/>
              <a:t>:</a:t>
            </a:r>
            <a:endParaRPr lang="el-GR" dirty="0" smtClean="0"/>
          </a:p>
          <a:p>
            <a:pPr marL="0" indent="0">
              <a:buNone/>
            </a:pPr>
            <a:endParaRPr lang="el-GR" dirty="0"/>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46</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
        <p:nvSpPr>
          <p:cNvPr id="7" name="Ορθογώνιο 6"/>
          <p:cNvSpPr/>
          <p:nvPr/>
        </p:nvSpPr>
        <p:spPr>
          <a:xfrm>
            <a:off x="0" y="3789040"/>
            <a:ext cx="9144000" cy="1569660"/>
          </a:xfrm>
          <a:prstGeom prst="rect">
            <a:avLst/>
          </a:prstGeom>
        </p:spPr>
        <p:txBody>
          <a:bodyPr wrap="square">
            <a:spAutoFit/>
          </a:bodyPr>
          <a:lstStyle/>
          <a:p>
            <a:pPr algn="just"/>
            <a:r>
              <a:rPr lang="el-GR" sz="3200" dirty="0"/>
              <a:t>Προκύπτει μια καμπύλη που είναι γνωστή ως «καμπύλη στατικής ευστάθειας» (</a:t>
            </a:r>
            <a:r>
              <a:rPr lang="en-US" sz="3200" dirty="0"/>
              <a:t>static stability curve</a:t>
            </a:r>
            <a:r>
              <a:rPr lang="el-GR" sz="3200" dirty="0"/>
              <a:t>).</a:t>
            </a:r>
          </a:p>
        </p:txBody>
      </p:sp>
    </p:spTree>
    <p:extLst>
      <p:ext uri="{BB962C8B-B14F-4D97-AF65-F5344CB8AC3E}">
        <p14:creationId xmlns:p14="http://schemas.microsoft.com/office/powerpoint/2010/main" val="755170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47</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pic>
        <p:nvPicPr>
          <p:cNvPr id="7" name="Εικόνα 6" descr="Figure 4-7. An uncorrected stability curve taken from the cross-curves."/>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124744"/>
            <a:ext cx="9144000" cy="5733256"/>
          </a:xfrm>
          <a:prstGeom prst="rect">
            <a:avLst/>
          </a:prstGeom>
          <a:noFill/>
          <a:ln>
            <a:noFill/>
          </a:ln>
        </p:spPr>
      </p:pic>
      <p:sp>
        <p:nvSpPr>
          <p:cNvPr id="8" name="Θέση περιεχομένου 2"/>
          <p:cNvSpPr>
            <a:spLocks noGrp="1"/>
          </p:cNvSpPr>
          <p:nvPr>
            <p:ph idx="1"/>
          </p:nvPr>
        </p:nvSpPr>
        <p:spPr>
          <a:xfrm>
            <a:off x="-31584" y="548680"/>
            <a:ext cx="9175583" cy="964704"/>
          </a:xfrm>
        </p:spPr>
        <p:txBody>
          <a:bodyPr/>
          <a:lstStyle/>
          <a:p>
            <a:pPr marL="0" indent="0" algn="just">
              <a:buNone/>
            </a:pPr>
            <a:r>
              <a:rPr lang="el-GR" dirty="0" smtClean="0"/>
              <a:t>Αποτέλεσμα</a:t>
            </a:r>
            <a:r>
              <a:rPr lang="en-US" dirty="0" smtClean="0"/>
              <a:t>: </a:t>
            </a:r>
            <a:r>
              <a:rPr lang="el-GR" dirty="0" smtClean="0"/>
              <a:t>Καμπύλη στατικής ευστάθειας</a:t>
            </a:r>
            <a:endParaRPr lang="el-GR" dirty="0"/>
          </a:p>
        </p:txBody>
      </p:sp>
    </p:spTree>
    <p:extLst>
      <p:ext uri="{BB962C8B-B14F-4D97-AF65-F5344CB8AC3E}">
        <p14:creationId xmlns:p14="http://schemas.microsoft.com/office/powerpoint/2010/main" val="19223966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indent="0">
              <a:buNone/>
            </a:pPr>
            <a:r>
              <a:rPr lang="el-GR" b="1" dirty="0" smtClean="0"/>
              <a:t>ΠΡΟΣΟΧΗ!</a:t>
            </a:r>
          </a:p>
          <a:p>
            <a:pPr marL="0" indent="0">
              <a:buNone/>
            </a:pPr>
            <a:r>
              <a:rPr lang="el-GR" dirty="0" smtClean="0"/>
              <a:t>Τα </a:t>
            </a:r>
            <a:r>
              <a:rPr lang="el-GR" dirty="0"/>
              <a:t>παραπάνω ισχύουν για πλοίο σε ήρεμο </a:t>
            </a:r>
            <a:r>
              <a:rPr lang="el-GR" dirty="0" smtClean="0"/>
              <a:t>νερό</a:t>
            </a:r>
            <a:endParaRPr lang="el-GR" dirty="0"/>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48</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41262829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3008" y="476672"/>
            <a:ext cx="9120992" cy="676672"/>
          </a:xfrm>
        </p:spPr>
        <p:txBody>
          <a:bodyPr/>
          <a:lstStyle/>
          <a:p>
            <a:r>
              <a:rPr lang="el-GR" dirty="0" smtClean="0"/>
              <a:t>Ερμηνεία της καμπύλης στατικής ευστάθειας</a:t>
            </a:r>
            <a:endParaRPr lang="el-GR" dirty="0"/>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49</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pic>
        <p:nvPicPr>
          <p:cNvPr id="7" name="Εικόνα 6"/>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1124744"/>
            <a:ext cx="9144000" cy="5733256"/>
          </a:xfrm>
          <a:prstGeom prst="rect">
            <a:avLst/>
          </a:prstGeom>
        </p:spPr>
      </p:pic>
    </p:spTree>
    <p:extLst>
      <p:ext uri="{BB962C8B-B14F-4D97-AF65-F5344CB8AC3E}">
        <p14:creationId xmlns:p14="http://schemas.microsoft.com/office/powerpoint/2010/main" val="312254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dirty="0"/>
              <a:t>Ευστάθεια πλοίου </a:t>
            </a:r>
            <a:r>
              <a:rPr lang="en-US" dirty="0"/>
              <a:t>:</a:t>
            </a:r>
            <a:r>
              <a:rPr lang="el-GR" dirty="0"/>
              <a:t> η ικανότητά του να επανέρχεται στην αρχική κατάσταση ή θέση  μετά από την επιβολή ενός εξωτερικού αίτιου.</a:t>
            </a:r>
          </a:p>
          <a:p>
            <a:endParaRPr lang="el-GR" dirty="0"/>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a:t>
            </a:fld>
            <a:endParaRPr lang="el-GR"/>
          </a:p>
        </p:txBody>
      </p:sp>
      <p:sp>
        <p:nvSpPr>
          <p:cNvPr id="6"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9966450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060" y="548680"/>
                <a:ext cx="9144000" cy="4392488"/>
              </a:xfrm>
            </p:spPr>
            <p:txBody>
              <a:bodyPr>
                <a:normAutofit lnSpcReduction="10000"/>
              </a:bodyPr>
              <a:lstStyle/>
              <a:p>
                <a:pPr marL="0" indent="0" algn="just">
                  <a:buNone/>
                </a:pPr>
                <a:r>
                  <a:rPr lang="el-GR" dirty="0" smtClean="0"/>
                  <a:t>	Η </a:t>
                </a:r>
                <a:r>
                  <a:rPr lang="el-GR" dirty="0"/>
                  <a:t>κλίση της καμπύλης στην αρχή των αξόνων δίνει το μετακεντρικό ύψος </a:t>
                </a:r>
                <a14:m>
                  <m:oMath xmlns:m="http://schemas.openxmlformats.org/officeDocument/2006/math">
                    <m:r>
                      <a:rPr lang="el-GR" i="1">
                        <a:latin typeface="Cambria Math"/>
                      </a:rPr>
                      <m:t>𝐺𝑀</m:t>
                    </m:r>
                  </m:oMath>
                </a14:m>
                <a:r>
                  <a:rPr lang="el-GR" dirty="0"/>
                  <a:t>. Αν φέρουμε την εφαπτομένη της καμπύλης στην αρχή των αξόνων και την προεκτείνουμε μέχρι τη γωνία </a:t>
                </a:r>
                <a14:m>
                  <m:oMath xmlns:m="http://schemas.openxmlformats.org/officeDocument/2006/math">
                    <m:r>
                      <a:rPr lang="el-GR" i="1">
                        <a:latin typeface="Cambria Math"/>
                      </a:rPr>
                      <m:t>𝜃</m:t>
                    </m:r>
                    <m:r>
                      <a:rPr lang="el-GR" i="1">
                        <a:latin typeface="Cambria Math"/>
                      </a:rPr>
                      <m:t>=1 </m:t>
                    </m:r>
                    <m:r>
                      <a:rPr lang="en-US" i="1">
                        <a:latin typeface="Cambria Math"/>
                      </a:rPr>
                      <m:t>𝑟𝑎𝑑</m:t>
                    </m:r>
                    <m:r>
                      <a:rPr lang="el-GR" i="1">
                        <a:latin typeface="Cambria Math"/>
                      </a:rPr>
                      <m:t>=</m:t>
                    </m:r>
                    <m:sSup>
                      <m:sSupPr>
                        <m:ctrlPr>
                          <a:rPr lang="el-GR" i="1">
                            <a:latin typeface="Cambria Math"/>
                          </a:rPr>
                        </m:ctrlPr>
                      </m:sSupPr>
                      <m:e>
                        <m:r>
                          <a:rPr lang="el-GR" i="1">
                            <a:latin typeface="Cambria Math"/>
                          </a:rPr>
                          <m:t>57.3</m:t>
                        </m:r>
                      </m:e>
                      <m:sup>
                        <m:r>
                          <a:rPr lang="el-GR" i="1">
                            <a:latin typeface="Cambria Math"/>
                          </a:rPr>
                          <m:t>0</m:t>
                        </m:r>
                      </m:sup>
                    </m:sSup>
                  </m:oMath>
                </a14:m>
                <a:r>
                  <a:rPr lang="el-GR" dirty="0"/>
                  <a:t>, τότε η τεταγμένη που παίρνουμε από τον κατακόρυφο άξονα δίνει την τιμή του </a:t>
                </a:r>
                <a14:m>
                  <m:oMath xmlns:m="http://schemas.openxmlformats.org/officeDocument/2006/math">
                    <m:r>
                      <a:rPr lang="el-GR" i="1">
                        <a:latin typeface="Cambria Math"/>
                      </a:rPr>
                      <m:t>𝐺𝑀</m:t>
                    </m:r>
                  </m:oMath>
                </a14:m>
                <a:r>
                  <a:rPr lang="el-GR" dirty="0"/>
                  <a:t>. </a:t>
                </a:r>
                <a:endParaRPr lang="el-GR" dirty="0" smtClean="0"/>
              </a:p>
              <a:p>
                <a:pPr marL="0" indent="0" algn="just">
                  <a:buNone/>
                </a:pPr>
                <a:r>
                  <a:rPr lang="el-GR" dirty="0" smtClean="0"/>
                  <a:t>	Αυτό </a:t>
                </a:r>
                <a:r>
                  <a:rPr lang="el-GR" dirty="0"/>
                  <a:t>μας βοηθά να σχεδιάσουμε την καμπύλη στην αρχή (για τιμές της </a:t>
                </a:r>
                <a14:m>
                  <m:oMath xmlns:m="http://schemas.openxmlformats.org/officeDocument/2006/math">
                    <m:r>
                      <a:rPr lang="el-GR" i="1">
                        <a:latin typeface="Cambria Math"/>
                      </a:rPr>
                      <m:t>𝜃</m:t>
                    </m:r>
                  </m:oMath>
                </a14:m>
                <a:r>
                  <a:rPr lang="el-GR" dirty="0"/>
                  <a:t> μέχρι περίπου </a:t>
                </a:r>
                <a:r>
                  <a:rPr lang="el-GR" dirty="0" smtClean="0"/>
                  <a:t>10</a:t>
                </a:r>
                <a:r>
                  <a:rPr lang="en-US" baseline="30000" dirty="0" smtClean="0"/>
                  <a:t>0</a:t>
                </a:r>
                <a:r>
                  <a:rPr lang="en-US" dirty="0" smtClean="0"/>
                  <a:t> ) </a:t>
                </a:r>
                <a:r>
                  <a:rPr lang="el-GR" dirty="0" smtClean="0"/>
                  <a:t>όταν τη σχεδιάζουμε από τις </a:t>
                </a:r>
                <a:r>
                  <a:rPr lang="en-US" dirty="0" smtClean="0"/>
                  <a:t>cross curves.</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060" y="548680"/>
                <a:ext cx="9144000" cy="4392488"/>
              </a:xfrm>
              <a:blipFill rotWithShape="1">
                <a:blip r:embed="rId2"/>
                <a:stretch>
                  <a:fillRect l="-1667" t="-2913" r="-1733"/>
                </a:stretch>
              </a:blipFill>
            </p:spPr>
            <p:txBody>
              <a:bodyPr/>
              <a:lstStyle/>
              <a:p>
                <a:r>
                  <a:rPr lang="el-GR">
                    <a:noFill/>
                  </a:rPr>
                  <a:t> </a:t>
                </a:r>
              </a:p>
            </p:txBody>
          </p:sp>
        </mc:Fallback>
      </mc:AlternateContent>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50</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14844125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51</a:t>
            </a:fld>
            <a:endParaRPr lang="el-GR"/>
          </a:p>
        </p:txBody>
      </p:sp>
      <p:pic>
        <p:nvPicPr>
          <p:cNvPr id="6" name="Εικόνα 5" descr="C:\Users\User\Desktop\gz-curve.jpg"/>
          <p:cNvPicPr/>
          <p:nvPr/>
        </p:nvPicPr>
        <p:blipFill>
          <a:blip r:embed="rId2">
            <a:graysc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1700809"/>
            <a:ext cx="9144000" cy="5157192"/>
          </a:xfrm>
          <a:prstGeom prst="rect">
            <a:avLst/>
          </a:prstGeom>
          <a:noFill/>
          <a:ln>
            <a:noFill/>
          </a:ln>
        </p:spPr>
      </p:pic>
      <p:sp>
        <p:nvSpPr>
          <p:cNvPr id="7"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cxnSp>
        <p:nvCxnSpPr>
          <p:cNvPr id="9" name="Ευθεία γραμμή σύνδεσης 8"/>
          <p:cNvCxnSpPr/>
          <p:nvPr/>
        </p:nvCxnSpPr>
        <p:spPr>
          <a:xfrm flipV="1">
            <a:off x="611560" y="3212976"/>
            <a:ext cx="6480720" cy="2160240"/>
          </a:xfrm>
          <a:prstGeom prst="line">
            <a:avLst/>
          </a:prstGeom>
          <a:ln w="444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V="1">
            <a:off x="5591937" y="3717032"/>
            <a:ext cx="0" cy="1656184"/>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611560" y="3641030"/>
            <a:ext cx="0" cy="17321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683568" y="3717032"/>
            <a:ext cx="4908369" cy="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96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908720"/>
                <a:ext cx="9144000" cy="1180727"/>
              </a:xfrm>
            </p:spPr>
            <p:txBody>
              <a:bodyPr>
                <a:normAutofit fontScale="85000" lnSpcReduction="20000"/>
              </a:bodyPr>
              <a:lstStyle/>
              <a:p>
                <a:pPr marL="0" indent="0">
                  <a:buNone/>
                </a:pPr>
                <a:r>
                  <a:rPr lang="en-US" dirty="0" smtClean="0"/>
                  <a:t>M</a:t>
                </a:r>
                <a:r>
                  <a:rPr lang="el-GR" dirty="0" err="1" smtClean="0"/>
                  <a:t>έγιστος</a:t>
                </a:r>
                <a:r>
                  <a:rPr lang="el-GR" dirty="0" smtClean="0"/>
                  <a:t> μοχλοβραχίονας</a:t>
                </a:r>
                <a:r>
                  <a:rPr lang="en-US" dirty="0" smtClean="0"/>
                  <a:t> GZ </a:t>
                </a:r>
                <a:r>
                  <a:rPr lang="el-GR" dirty="0" smtClean="0"/>
                  <a:t>, </a:t>
                </a:r>
                <a:r>
                  <a:rPr lang="el-GR" dirty="0"/>
                  <a:t>δηλαδή </a:t>
                </a:r>
                <a:r>
                  <a:rPr lang="el-GR" dirty="0" smtClean="0"/>
                  <a:t>μέγιστη ροπή </a:t>
                </a:r>
                <a:r>
                  <a:rPr lang="el-GR" dirty="0"/>
                  <a:t>επαναφοράς </a:t>
                </a:r>
                <a14:m>
                  <m:oMath xmlns:m="http://schemas.openxmlformats.org/officeDocument/2006/math">
                    <m:r>
                      <a:rPr lang="el-GR" i="1">
                        <a:latin typeface="Cambria Math"/>
                      </a:rPr>
                      <m:t>𝛥</m:t>
                    </m:r>
                    <m:r>
                      <a:rPr lang="el-GR" i="1">
                        <a:latin typeface="Cambria Math"/>
                      </a:rPr>
                      <m:t>×</m:t>
                    </m:r>
                    <m:r>
                      <a:rPr lang="en-US" i="1">
                        <a:latin typeface="Cambria Math"/>
                      </a:rPr>
                      <m:t>𝐺𝑍</m:t>
                    </m:r>
                  </m:oMath>
                </a14:m>
                <a:r>
                  <a:rPr lang="en-US" dirty="0" smtClean="0"/>
                  <a:t>:</a:t>
                </a:r>
                <a:endParaRPr lang="el-GR" dirty="0"/>
              </a:p>
              <a:p>
                <a:pPr marL="0" indent="0" algn="ctr">
                  <a:buNone/>
                </a:pPr>
                <a:r>
                  <a:rPr lang="el-GR" dirty="0" smtClean="0"/>
                  <a:t>εκεί </a:t>
                </a:r>
                <a:r>
                  <a:rPr lang="el-GR" dirty="0"/>
                  <a:t>που η καμπύλη εμφανίζει μέγιστο</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908720"/>
                <a:ext cx="9144000" cy="1180727"/>
              </a:xfrm>
              <a:blipFill rotWithShape="1">
                <a:blip r:embed="rId2"/>
                <a:stretch>
                  <a:fillRect l="-1200" t="-10309" b="-12371"/>
                </a:stretch>
              </a:blipFill>
            </p:spPr>
            <p:txBody>
              <a:bodyPr/>
              <a:lstStyle/>
              <a:p>
                <a:r>
                  <a:rPr lang="el-GR">
                    <a:noFill/>
                  </a:rPr>
                  <a:t> </a:t>
                </a:r>
              </a:p>
            </p:txBody>
          </p:sp>
        </mc:Fallback>
      </mc:AlternateContent>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52</a:t>
            </a:fld>
            <a:endParaRPr lang="el-GR"/>
          </a:p>
        </p:txBody>
      </p:sp>
      <p:pic>
        <p:nvPicPr>
          <p:cNvPr id="6" name="Εικόνα 5" descr="C:\Users\User\Desktop\gz-curve (1).jpg"/>
          <p:cNvPicPr/>
          <p:nvPr/>
        </p:nvPicPr>
        <p:blipFill>
          <a:blip r:embed="rId3">
            <a:extLst>
              <a:ext uri="{28A0092B-C50C-407E-A947-70E740481C1C}">
                <a14:useLocalDpi xmlns:a14="http://schemas.microsoft.com/office/drawing/2010/main" val="0"/>
              </a:ext>
            </a:extLst>
          </a:blip>
          <a:srcRect/>
          <a:stretch>
            <a:fillRect/>
          </a:stretch>
        </p:blipFill>
        <p:spPr bwMode="auto">
          <a:xfrm>
            <a:off x="0" y="2324734"/>
            <a:ext cx="9144000" cy="4533266"/>
          </a:xfrm>
          <a:prstGeom prst="rect">
            <a:avLst/>
          </a:prstGeom>
          <a:noFill/>
          <a:ln>
            <a:noFill/>
          </a:ln>
        </p:spPr>
      </p:pic>
      <p:sp>
        <p:nvSpPr>
          <p:cNvPr id="7"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cxnSp>
        <p:nvCxnSpPr>
          <p:cNvPr id="9" name="Ευθύγραμμο βέλος σύνδεσης 8"/>
          <p:cNvCxnSpPr/>
          <p:nvPr/>
        </p:nvCxnSpPr>
        <p:spPr>
          <a:xfrm>
            <a:off x="4211960" y="1988840"/>
            <a:ext cx="288032" cy="1440160"/>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10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75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410942"/>
            <a:ext cx="8229600" cy="2476872"/>
          </a:xfrm>
        </p:spPr>
        <p:txBody>
          <a:bodyPr>
            <a:normAutofit/>
          </a:bodyPr>
          <a:lstStyle/>
          <a:p>
            <a:r>
              <a:rPr lang="el-GR" dirty="0"/>
              <a:t>Π</a:t>
            </a:r>
            <a:r>
              <a:rPr lang="el-GR" dirty="0" smtClean="0"/>
              <a:t>εριοχή </a:t>
            </a:r>
            <a:r>
              <a:rPr lang="el-GR" dirty="0"/>
              <a:t>θετικής ευστάθειας </a:t>
            </a:r>
            <a:r>
              <a:rPr lang="el-GR" dirty="0" smtClean="0"/>
              <a:t>μέχρι </a:t>
            </a:r>
            <a:r>
              <a:rPr lang="el-GR" dirty="0"/>
              <a:t>το σημείο </a:t>
            </a:r>
            <a:r>
              <a:rPr lang="el-GR" dirty="0" smtClean="0"/>
              <a:t>τομής με τον </a:t>
            </a:r>
            <a:r>
              <a:rPr lang="el-GR" dirty="0"/>
              <a:t>οριζόντιο άξονα</a:t>
            </a:r>
            <a:r>
              <a:rPr lang="el-GR" dirty="0" smtClean="0"/>
              <a:t>. </a:t>
            </a:r>
            <a:r>
              <a:rPr lang="el-GR" dirty="0"/>
              <a:t>Από εκεί και μετά, αυτό δεν </a:t>
            </a:r>
            <a:r>
              <a:rPr lang="el-GR" dirty="0" smtClean="0"/>
              <a:t>ισχύει</a:t>
            </a:r>
            <a:endParaRPr lang="el-GR" dirty="0"/>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53</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pic>
        <p:nvPicPr>
          <p:cNvPr id="7" name="Εικόνα 6" descr="C:\Users\User\Desktop\gz-curve (1).jpg"/>
          <p:cNvPicPr/>
          <p:nvPr/>
        </p:nvPicPr>
        <p:blipFill>
          <a:blip r:embed="rId2">
            <a:extLst>
              <a:ext uri="{28A0092B-C50C-407E-A947-70E740481C1C}">
                <a14:useLocalDpi xmlns:a14="http://schemas.microsoft.com/office/drawing/2010/main" val="0"/>
              </a:ext>
            </a:extLst>
          </a:blip>
          <a:srcRect/>
          <a:stretch>
            <a:fillRect/>
          </a:stretch>
        </p:blipFill>
        <p:spPr bwMode="auto">
          <a:xfrm>
            <a:off x="0" y="2324734"/>
            <a:ext cx="9144000" cy="4533266"/>
          </a:xfrm>
          <a:prstGeom prst="rect">
            <a:avLst/>
          </a:prstGeom>
          <a:noFill/>
          <a:ln>
            <a:noFill/>
          </a:ln>
        </p:spPr>
      </p:pic>
    </p:spTree>
    <p:extLst>
      <p:ext uri="{BB962C8B-B14F-4D97-AF65-F5344CB8AC3E}">
        <p14:creationId xmlns:p14="http://schemas.microsoft.com/office/powerpoint/2010/main" val="35855292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2615" y="620688"/>
            <a:ext cx="9144000" cy="2304256"/>
          </a:xfrm>
        </p:spPr>
        <p:txBody>
          <a:bodyPr>
            <a:normAutofit/>
          </a:bodyPr>
          <a:lstStyle/>
          <a:p>
            <a:pPr marL="0" indent="0">
              <a:buNone/>
            </a:pPr>
            <a:r>
              <a:rPr lang="el-GR" dirty="0"/>
              <a:t>Από εκεί και μετά, αυτό δεν </a:t>
            </a:r>
            <a:r>
              <a:rPr lang="el-GR" dirty="0" smtClean="0"/>
              <a:t>ισχύει (</a:t>
            </a:r>
            <a:r>
              <a:rPr lang="el-GR" dirty="0"/>
              <a:t>αρνητική </a:t>
            </a:r>
            <a:r>
              <a:rPr lang="el-GR" dirty="0" smtClean="0"/>
              <a:t>ευστάθεια</a:t>
            </a:r>
            <a:r>
              <a:rPr lang="el-GR" dirty="0"/>
              <a:t>)</a:t>
            </a:r>
            <a:r>
              <a:rPr lang="el-GR" dirty="0" smtClean="0"/>
              <a:t>. Το πλοίο ανατρέπεται.</a:t>
            </a:r>
            <a:endParaRPr lang="el-GR" dirty="0"/>
          </a:p>
          <a:p>
            <a:pPr marL="0" indent="0">
              <a:buNone/>
            </a:pPr>
            <a:r>
              <a:rPr lang="el-GR" dirty="0" smtClean="0"/>
              <a:t>Επόμενη </a:t>
            </a:r>
            <a:r>
              <a:rPr lang="el-GR" dirty="0"/>
              <a:t>θέση ισορροπίας </a:t>
            </a:r>
            <a:r>
              <a:rPr lang="en-US" dirty="0" smtClean="0"/>
              <a:t>:</a:t>
            </a:r>
            <a:r>
              <a:rPr lang="el-GR" dirty="0" smtClean="0"/>
              <a:t> Αυτή όπου το </a:t>
            </a:r>
            <a:r>
              <a:rPr lang="el-GR" dirty="0"/>
              <a:t>πλοίο έχει </a:t>
            </a:r>
            <a:r>
              <a:rPr lang="el-GR" dirty="0" smtClean="0"/>
              <a:t>ανατραπεί</a:t>
            </a:r>
            <a:r>
              <a:rPr lang="en-US" dirty="0" smtClean="0"/>
              <a:t> </a:t>
            </a:r>
            <a:r>
              <a:rPr lang="el-GR" dirty="0" smtClean="0"/>
              <a:t>ΠΛΗΡΩΣ.</a:t>
            </a:r>
            <a:endParaRPr lang="el-GR" dirty="0"/>
          </a:p>
          <a:p>
            <a:endParaRPr lang="el-GR" dirty="0"/>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54</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pic>
        <p:nvPicPr>
          <p:cNvPr id="7" name="Εικόνα 6" descr="http://www.sailtrain.co.uk/stability/images/Slide7.gif"/>
          <p:cNvPicPr/>
          <p:nvPr/>
        </p:nvPicPr>
        <p:blipFill>
          <a:blip r:embed="rId2">
            <a:extLst>
              <a:ext uri="{28A0092B-C50C-407E-A947-70E740481C1C}">
                <a14:useLocalDpi xmlns:a14="http://schemas.microsoft.com/office/drawing/2010/main" val="0"/>
              </a:ext>
            </a:extLst>
          </a:blip>
          <a:srcRect/>
          <a:stretch>
            <a:fillRect/>
          </a:stretch>
        </p:blipFill>
        <p:spPr bwMode="auto">
          <a:xfrm>
            <a:off x="3481825" y="2539445"/>
            <a:ext cx="5662175" cy="4331970"/>
          </a:xfrm>
          <a:prstGeom prst="rect">
            <a:avLst/>
          </a:prstGeom>
          <a:noFill/>
          <a:ln>
            <a:noFill/>
          </a:ln>
        </p:spPr>
      </p:pic>
    </p:spTree>
    <p:extLst>
      <p:ext uri="{BB962C8B-B14F-4D97-AF65-F5344CB8AC3E}">
        <p14:creationId xmlns:p14="http://schemas.microsoft.com/office/powerpoint/2010/main" val="20257057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389326"/>
            <a:ext cx="9144000" cy="6136018"/>
          </a:xfrm>
        </p:spPr>
        <p:txBody>
          <a:bodyPr>
            <a:normAutofit fontScale="85000" lnSpcReduction="10000"/>
          </a:bodyPr>
          <a:lstStyle/>
          <a:p>
            <a:pPr marL="0" indent="0">
              <a:buNone/>
            </a:pPr>
            <a:r>
              <a:rPr lang="el-GR" sz="4000" b="1" dirty="0" smtClean="0"/>
              <a:t>Διορθώσεις καμπύλης στατικής ευστάθειας</a:t>
            </a:r>
            <a:endParaRPr lang="el-GR" sz="4000" dirty="0" smtClean="0"/>
          </a:p>
          <a:p>
            <a:pPr marL="0" indent="0">
              <a:buNone/>
            </a:pPr>
            <a:endParaRPr lang="el-GR" sz="1600" dirty="0" smtClean="0"/>
          </a:p>
          <a:p>
            <a:pPr marL="0" indent="0" algn="ctr">
              <a:buNone/>
            </a:pPr>
            <a:r>
              <a:rPr lang="el-GR" dirty="0" smtClean="0"/>
              <a:t>Διόρθωση </a:t>
            </a:r>
            <a:r>
              <a:rPr lang="el-GR" dirty="0"/>
              <a:t>για κατακόρυφη μετακίνηση του </a:t>
            </a:r>
            <a:r>
              <a:rPr lang="en-US" dirty="0"/>
              <a:t>G</a:t>
            </a:r>
            <a:r>
              <a:rPr lang="el-GR" dirty="0"/>
              <a:t> </a:t>
            </a:r>
            <a:endParaRPr lang="el-GR" dirty="0" smtClean="0"/>
          </a:p>
          <a:p>
            <a:pPr marL="0" indent="0" algn="ctr">
              <a:buNone/>
            </a:pPr>
            <a:r>
              <a:rPr lang="el-GR" dirty="0" smtClean="0"/>
              <a:t>(</a:t>
            </a:r>
            <a:r>
              <a:rPr lang="el-GR" dirty="0"/>
              <a:t>Διόρθωση ημιτόνου, </a:t>
            </a:r>
            <a:r>
              <a:rPr lang="en-US" dirty="0"/>
              <a:t>Sine Correction</a:t>
            </a:r>
            <a:r>
              <a:rPr lang="el-GR" dirty="0"/>
              <a:t>).</a:t>
            </a:r>
          </a:p>
          <a:p>
            <a:pPr marL="0" indent="0" algn="ctr">
              <a:buNone/>
            </a:pPr>
            <a:r>
              <a:rPr lang="el-GR" dirty="0" smtClean="0"/>
              <a:t>Όταν</a:t>
            </a:r>
            <a:r>
              <a:rPr lang="el-GR" dirty="0"/>
              <a:t>:</a:t>
            </a:r>
          </a:p>
          <a:p>
            <a:pPr algn="just"/>
            <a:r>
              <a:rPr lang="el-GR" dirty="0"/>
              <a:t>α. 	Έχει γίνει υπόθεση για τη θέση του </a:t>
            </a:r>
            <a:r>
              <a:rPr lang="en-US" dirty="0" smtClean="0"/>
              <a:t>G </a:t>
            </a:r>
            <a:r>
              <a:rPr lang="el-GR" dirty="0" smtClean="0"/>
              <a:t>για </a:t>
            </a:r>
            <a:r>
              <a:rPr lang="el-GR" dirty="0"/>
              <a:t>να κατασκευασθούν οι </a:t>
            </a:r>
            <a:r>
              <a:rPr lang="en-US" dirty="0"/>
              <a:t>Cross Curves </a:t>
            </a:r>
            <a:r>
              <a:rPr lang="el-GR" dirty="0"/>
              <a:t>και από </a:t>
            </a:r>
            <a:r>
              <a:rPr lang="el-GR" dirty="0" smtClean="0"/>
              <a:t>αυτές </a:t>
            </a:r>
            <a:r>
              <a:rPr lang="el-GR" dirty="0"/>
              <a:t>έχει απεικονισθεί γραφικά για συγκεκριμένο εκτόπισμα, η καμπύλη στατικής ευστάθειας.</a:t>
            </a:r>
          </a:p>
          <a:p>
            <a:pPr marL="0" indent="0" algn="just">
              <a:buNone/>
            </a:pPr>
            <a:r>
              <a:rPr lang="el-GR" dirty="0"/>
              <a:t>Σ’ αυτή την περίπτωση πρέπει να διορθωθεί η καμπύλη στατικής ευστάθειας για την πραγματική θέση του κ. βάρους.</a:t>
            </a:r>
          </a:p>
          <a:p>
            <a:pPr algn="just"/>
            <a:r>
              <a:rPr lang="el-GR" dirty="0"/>
              <a:t>β. 	Ένα βάρος μετακινείται κατακόρυφα. </a:t>
            </a:r>
          </a:p>
          <a:p>
            <a:pPr marL="0" indent="0" algn="just">
              <a:buNone/>
            </a:pPr>
            <a:r>
              <a:rPr lang="el-GR" dirty="0"/>
              <a:t>Σ’ αυτή την περίπτωση πρέπει να διορθωθεί η καμπύλη στατικής ευστάθειας για τη νέα θέση του κ. βάρους.  </a:t>
            </a:r>
          </a:p>
          <a:p>
            <a:endParaRPr lang="el-GR" dirty="0"/>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55</a:t>
            </a:fld>
            <a:endParaRPr lang="el-GR"/>
          </a:p>
        </p:txBody>
      </p:sp>
      <p:sp>
        <p:nvSpPr>
          <p:cNvPr id="7"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31575189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395865"/>
            <a:ext cx="9144000" cy="1224136"/>
          </a:xfrm>
        </p:spPr>
        <p:txBody>
          <a:bodyPr>
            <a:normAutofit/>
          </a:bodyPr>
          <a:lstStyle/>
          <a:p>
            <a:pPr marL="0" indent="0" algn="ctr">
              <a:buNone/>
            </a:pPr>
            <a:r>
              <a:rPr lang="el-GR" dirty="0"/>
              <a:t>Διόρθωση για κατακόρυφη μετακίνηση του </a:t>
            </a:r>
            <a:r>
              <a:rPr lang="en-US" dirty="0"/>
              <a:t>G</a:t>
            </a:r>
            <a:r>
              <a:rPr lang="el-GR" dirty="0"/>
              <a:t> </a:t>
            </a:r>
          </a:p>
          <a:p>
            <a:pPr marL="0" indent="0" algn="ctr">
              <a:buNone/>
            </a:pPr>
            <a:r>
              <a:rPr lang="el-GR" dirty="0"/>
              <a:t>(Διόρθωση ημιτόνου, </a:t>
            </a:r>
            <a:r>
              <a:rPr lang="en-US" sz="2800" dirty="0"/>
              <a:t>Sine</a:t>
            </a:r>
            <a:r>
              <a:rPr lang="en-US" dirty="0"/>
              <a:t> Correction</a:t>
            </a:r>
            <a:r>
              <a:rPr lang="el-GR" dirty="0" smtClean="0"/>
              <a:t>).</a:t>
            </a:r>
            <a:endParaRPr lang="el-GR" dirty="0"/>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56</a:t>
            </a:fld>
            <a:endParaRPr lang="el-GR"/>
          </a:p>
        </p:txBody>
      </p:sp>
      <p:pic>
        <p:nvPicPr>
          <p:cNvPr id="6" name="Εικόνα 5"/>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403647" y="2636912"/>
            <a:ext cx="6768751" cy="4206565"/>
          </a:xfrm>
          <a:prstGeom prst="rect">
            <a:avLst/>
          </a:prstGeom>
        </p:spPr>
      </p:pic>
      <p:sp>
        <p:nvSpPr>
          <p:cNvPr id="7"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mc:AlternateContent xmlns:mc="http://schemas.openxmlformats.org/markup-compatibility/2006" xmlns:a14="http://schemas.microsoft.com/office/drawing/2010/main">
        <mc:Choice Requires="a14">
          <p:sp>
            <p:nvSpPr>
              <p:cNvPr id="8" name="Ορθογώνιο 7"/>
              <p:cNvSpPr/>
              <p:nvPr/>
            </p:nvSpPr>
            <p:spPr>
              <a:xfrm>
                <a:off x="0" y="1755819"/>
                <a:ext cx="9144000" cy="954107"/>
              </a:xfrm>
              <a:prstGeom prst="rect">
                <a:avLst/>
              </a:prstGeom>
            </p:spPr>
            <p:txBody>
              <a:bodyPr wrap="square">
                <a:spAutoFit/>
              </a:bodyPr>
              <a:lstStyle/>
              <a:p>
                <a:pPr algn="ctr"/>
                <a:r>
                  <a:rPr lang="el-GR" sz="2800" dirty="0"/>
                  <a:t>Αν το πλοίο λάβει κλίση ο τελικός μοχλοβραχίονας επαναφοράς θα είναι ο </a:t>
                </a:r>
                <a14:m>
                  <m:oMath xmlns:m="http://schemas.openxmlformats.org/officeDocument/2006/math">
                    <m:sSub>
                      <m:sSubPr>
                        <m:ctrlPr>
                          <a:rPr lang="el-GR" sz="2800" i="1">
                            <a:latin typeface="Cambria Math"/>
                          </a:rPr>
                        </m:ctrlPr>
                      </m:sSubPr>
                      <m:e>
                        <m:r>
                          <a:rPr lang="el-GR" sz="2800" i="1">
                            <a:latin typeface="Cambria Math"/>
                          </a:rPr>
                          <m:t>𝐺</m:t>
                        </m:r>
                      </m:e>
                      <m:sub>
                        <m:r>
                          <a:rPr lang="el-GR" sz="2800" i="1">
                            <a:latin typeface="Cambria Math"/>
                          </a:rPr>
                          <m:t>1</m:t>
                        </m:r>
                      </m:sub>
                    </m:sSub>
                    <m:sSub>
                      <m:sSubPr>
                        <m:ctrlPr>
                          <a:rPr lang="el-GR" sz="2800" i="1">
                            <a:latin typeface="Cambria Math"/>
                          </a:rPr>
                        </m:ctrlPr>
                      </m:sSubPr>
                      <m:e>
                        <m:r>
                          <a:rPr lang="el-GR" sz="2800" i="1">
                            <a:latin typeface="Cambria Math"/>
                          </a:rPr>
                          <m:t>𝑍</m:t>
                        </m:r>
                      </m:e>
                      <m:sub>
                        <m:r>
                          <a:rPr lang="el-GR" sz="2800" i="1">
                            <a:latin typeface="Cambria Math"/>
                          </a:rPr>
                          <m:t>1</m:t>
                        </m:r>
                      </m:sub>
                    </m:sSub>
                  </m:oMath>
                </a14:m>
                <a:r>
                  <a:rPr lang="el-GR" sz="2800" dirty="0"/>
                  <a:t>.</a:t>
                </a:r>
              </a:p>
            </p:txBody>
          </p:sp>
        </mc:Choice>
        <mc:Fallback xmlns="">
          <p:sp>
            <p:nvSpPr>
              <p:cNvPr id="8" name="Ορθογώνιο 7"/>
              <p:cNvSpPr>
                <a:spLocks noRot="1" noChangeAspect="1" noMove="1" noResize="1" noEditPoints="1" noAdjustHandles="1" noChangeArrowheads="1" noChangeShapeType="1" noTextEdit="1"/>
              </p:cNvSpPr>
              <p:nvPr/>
            </p:nvSpPr>
            <p:spPr>
              <a:xfrm>
                <a:off x="0" y="1755819"/>
                <a:ext cx="9144000" cy="954107"/>
              </a:xfrm>
              <a:prstGeom prst="rect">
                <a:avLst/>
              </a:prstGeom>
              <a:blipFill rotWithShape="1">
                <a:blip r:embed="rId4"/>
                <a:stretch>
                  <a:fillRect t="-5732" b="-1719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Ορθογώνιο 8"/>
              <p:cNvSpPr/>
              <p:nvPr/>
            </p:nvSpPr>
            <p:spPr>
              <a:xfrm>
                <a:off x="1403647" y="2996952"/>
                <a:ext cx="3496278" cy="5007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400" i="1">
                              <a:latin typeface="Cambria Math"/>
                            </a:rPr>
                          </m:ctrlPr>
                        </m:sSubPr>
                        <m:e>
                          <m:r>
                            <a:rPr lang="el-GR" sz="2400" i="1">
                              <a:latin typeface="Cambria Math"/>
                            </a:rPr>
                            <m:t>𝐺</m:t>
                          </m:r>
                        </m:e>
                        <m:sub>
                          <m:r>
                            <a:rPr lang="el-GR" sz="2400" i="1">
                              <a:latin typeface="Cambria Math"/>
                            </a:rPr>
                            <m:t>1</m:t>
                          </m:r>
                        </m:sub>
                      </m:sSub>
                      <m:sSub>
                        <m:sSubPr>
                          <m:ctrlPr>
                            <a:rPr lang="el-GR" sz="2400" i="1">
                              <a:latin typeface="Cambria Math"/>
                            </a:rPr>
                          </m:ctrlPr>
                        </m:sSubPr>
                        <m:e>
                          <m:r>
                            <a:rPr lang="el-GR" sz="2400" i="1">
                              <a:latin typeface="Cambria Math"/>
                            </a:rPr>
                            <m:t>𝑍</m:t>
                          </m:r>
                        </m:e>
                        <m:sub>
                          <m:r>
                            <a:rPr lang="el-GR" sz="2400" i="1">
                              <a:latin typeface="Cambria Math"/>
                            </a:rPr>
                            <m:t>1</m:t>
                          </m:r>
                        </m:sub>
                      </m:sSub>
                      <m:r>
                        <a:rPr lang="el-GR" sz="2400" i="1">
                          <a:latin typeface="Cambria Math"/>
                        </a:rPr>
                        <m:t>=</m:t>
                      </m:r>
                      <m:r>
                        <a:rPr lang="en-US" sz="2400" i="1">
                          <a:latin typeface="Cambria Math"/>
                        </a:rPr>
                        <m:t>𝐺𝑍</m:t>
                      </m:r>
                      <m:r>
                        <a:rPr lang="en-US" sz="2400" i="1">
                          <a:latin typeface="Cambria Math"/>
                        </a:rPr>
                        <m:t>−</m:t>
                      </m:r>
                      <m:sSub>
                        <m:sSubPr>
                          <m:ctrlPr>
                            <a:rPr lang="el-GR" sz="2400" i="1">
                              <a:latin typeface="Cambria Math"/>
                            </a:rPr>
                          </m:ctrlPr>
                        </m:sSubPr>
                        <m:e>
                          <m:r>
                            <a:rPr lang="en-US" sz="2400" i="1">
                              <a:latin typeface="Cambria Math"/>
                            </a:rPr>
                            <m:t>(</m:t>
                          </m:r>
                          <m:r>
                            <a:rPr lang="en-US" sz="2400" i="1">
                              <a:latin typeface="Cambria Math"/>
                            </a:rPr>
                            <m:t>𝐺</m:t>
                          </m:r>
                        </m:e>
                        <m:sub>
                          <m:r>
                            <a:rPr lang="en-US" sz="2400" i="1">
                              <a:latin typeface="Cambria Math"/>
                            </a:rPr>
                            <m:t>1</m:t>
                          </m:r>
                        </m:sub>
                      </m:sSub>
                      <m:r>
                        <a:rPr lang="en-US" sz="2400" i="1">
                          <a:latin typeface="Cambria Math"/>
                        </a:rPr>
                        <m:t>𝐺</m:t>
                      </m:r>
                      <m:r>
                        <a:rPr lang="en-US" sz="2400" i="1">
                          <a:latin typeface="Cambria Math"/>
                        </a:rPr>
                        <m:t>)</m:t>
                      </m:r>
                      <m:func>
                        <m:funcPr>
                          <m:ctrlPr>
                            <a:rPr lang="el-GR" sz="2400" i="1">
                              <a:latin typeface="Cambria Math"/>
                            </a:rPr>
                          </m:ctrlPr>
                        </m:funcPr>
                        <m:fName>
                          <m:r>
                            <m:rPr>
                              <m:sty m:val="p"/>
                            </m:rPr>
                            <a:rPr lang="en-US" sz="2400">
                              <a:latin typeface="Cambria Math"/>
                            </a:rPr>
                            <m:t>sin</m:t>
                          </m:r>
                        </m:fName>
                        <m:e>
                          <m:r>
                            <a:rPr lang="el-GR" sz="2400" i="1">
                              <a:latin typeface="Cambria Math"/>
                            </a:rPr>
                            <m:t>𝜃</m:t>
                          </m:r>
                        </m:e>
                      </m:func>
                    </m:oMath>
                  </m:oMathPara>
                </a14:m>
                <a:endParaRPr lang="el-GR" sz="2400" dirty="0"/>
              </a:p>
            </p:txBody>
          </p:sp>
        </mc:Choice>
        <mc:Fallback xmlns="">
          <p:sp>
            <p:nvSpPr>
              <p:cNvPr id="9" name="Ορθογώνιο 8"/>
              <p:cNvSpPr>
                <a:spLocks noRot="1" noChangeAspect="1" noMove="1" noResize="1" noEditPoints="1" noAdjustHandles="1" noChangeArrowheads="1" noChangeShapeType="1" noTextEdit="1"/>
              </p:cNvSpPr>
              <p:nvPr/>
            </p:nvSpPr>
            <p:spPr>
              <a:xfrm>
                <a:off x="1403647" y="2996952"/>
                <a:ext cx="3496278" cy="500778"/>
              </a:xfrm>
              <a:prstGeom prst="rect">
                <a:avLst/>
              </a:prstGeom>
              <a:blipFill rotWithShape="1">
                <a:blip r:embed="rId5"/>
                <a:stretch>
                  <a:fillRect b="-9756"/>
                </a:stretch>
              </a:blipFill>
            </p:spPr>
            <p:txBody>
              <a:bodyPr/>
              <a:lstStyle/>
              <a:p>
                <a:r>
                  <a:rPr lang="el-GR">
                    <a:noFill/>
                  </a:rPr>
                  <a:t> </a:t>
                </a:r>
              </a:p>
            </p:txBody>
          </p:sp>
        </mc:Fallback>
      </mc:AlternateContent>
    </p:spTree>
    <p:extLst>
      <p:ext uri="{BB962C8B-B14F-4D97-AF65-F5344CB8AC3E}">
        <p14:creationId xmlns:p14="http://schemas.microsoft.com/office/powerpoint/2010/main" val="8696754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0" indent="0">
                  <a:buNone/>
                </a:pPr>
                <a:r>
                  <a:rPr lang="el-GR" dirty="0"/>
                  <a:t>όπου </a:t>
                </a:r>
                <a14:m>
                  <m:oMath xmlns:m="http://schemas.openxmlformats.org/officeDocument/2006/math">
                    <m:r>
                      <a:rPr lang="en-US" i="1">
                        <a:latin typeface="Cambria Math"/>
                      </a:rPr>
                      <m:t>𝐺𝑍</m:t>
                    </m:r>
                  </m:oMath>
                </a14:m>
                <a:r>
                  <a:rPr lang="el-GR" dirty="0"/>
                  <a:t> ο αρχικός μοχλοβραχίονας (λαμβάνεται από το διάγραμμα</a:t>
                </a:r>
                <a14:m>
                  <m:oMath xmlns:m="http://schemas.openxmlformats.org/officeDocument/2006/math">
                    <m:r>
                      <a:rPr lang="el-GR" i="1">
                        <a:latin typeface="Cambria Math"/>
                      </a:rPr>
                      <m:t> </m:t>
                    </m:r>
                    <m:r>
                      <a:rPr lang="en-US" i="1">
                        <a:latin typeface="Cambria Math"/>
                      </a:rPr>
                      <m:t>𝐺𝑍</m:t>
                    </m:r>
                    <m:r>
                      <a:rPr lang="el-GR" i="1">
                        <a:latin typeface="Cambria Math"/>
                      </a:rPr>
                      <m:t>−</m:t>
                    </m:r>
                    <m:r>
                      <a:rPr lang="el-GR" i="1">
                        <a:latin typeface="Cambria Math"/>
                      </a:rPr>
                      <m:t>𝜃</m:t>
                    </m:r>
                  </m:oMath>
                </a14:m>
                <a:r>
                  <a:rPr lang="el-GR" dirty="0"/>
                  <a:t> που προκύπτει από τις </a:t>
                </a:r>
                <a:r>
                  <a:rPr lang="en-US" dirty="0"/>
                  <a:t>Cross Curves </a:t>
                </a:r>
                <a:r>
                  <a:rPr lang="el-GR" dirty="0"/>
                  <a:t>στην περίπτωση (α) </a:t>
                </a:r>
                <a:endParaRPr lang="el-GR" dirty="0" smtClean="0"/>
              </a:p>
              <a:p>
                <a:pPr marL="0" indent="0" algn="ctr">
                  <a:buNone/>
                </a:pPr>
                <a:r>
                  <a:rPr lang="el-GR" dirty="0" smtClean="0"/>
                  <a:t>ή </a:t>
                </a:r>
              </a:p>
              <a:p>
                <a:pPr marL="0" indent="0">
                  <a:buNone/>
                </a:pPr>
                <a:r>
                  <a:rPr lang="el-GR" dirty="0" smtClean="0"/>
                  <a:t>από </a:t>
                </a:r>
                <a:r>
                  <a:rPr lang="el-GR" dirty="0"/>
                  <a:t>το αρχικό διάγραμμα </a:t>
                </a:r>
                <a14:m>
                  <m:oMath xmlns:m="http://schemas.openxmlformats.org/officeDocument/2006/math">
                    <m:r>
                      <a:rPr lang="en-US" i="1">
                        <a:latin typeface="Cambria Math"/>
                      </a:rPr>
                      <m:t>𝐺𝑍</m:t>
                    </m:r>
                    <m:r>
                      <a:rPr lang="el-GR" i="1">
                        <a:latin typeface="Cambria Math"/>
                      </a:rPr>
                      <m:t>−</m:t>
                    </m:r>
                    <m:r>
                      <a:rPr lang="el-GR" i="1">
                        <a:latin typeface="Cambria Math"/>
                      </a:rPr>
                      <m:t>𝜃</m:t>
                    </m:r>
                  </m:oMath>
                </a14:m>
                <a:r>
                  <a:rPr lang="el-GR" dirty="0"/>
                  <a:t> στην περίπτωση (β))</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1852" t="-1617" r="-2148"/>
                </a:stretch>
              </a:blipFill>
            </p:spPr>
            <p:txBody>
              <a:bodyPr/>
              <a:lstStyle/>
              <a:p>
                <a:r>
                  <a:rPr lang="el-GR">
                    <a:noFill/>
                  </a:rPr>
                  <a:t> </a:t>
                </a:r>
              </a:p>
            </p:txBody>
          </p:sp>
        </mc:Fallback>
      </mc:AlternateContent>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57</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31167205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58</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pic>
        <p:nvPicPr>
          <p:cNvPr id="7" name="Εικόνα 6"/>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0" y="1124744"/>
            <a:ext cx="9143999" cy="5733256"/>
          </a:xfrm>
          <a:prstGeom prst="rect">
            <a:avLst/>
          </a:prstGeom>
        </p:spPr>
      </p:pic>
      <p:sp>
        <p:nvSpPr>
          <p:cNvPr id="13" name="Ελεύθερη σχεδίαση 12"/>
          <p:cNvSpPr/>
          <p:nvPr/>
        </p:nvSpPr>
        <p:spPr>
          <a:xfrm>
            <a:off x="657225" y="2041454"/>
            <a:ext cx="7734300" cy="4045498"/>
          </a:xfrm>
          <a:custGeom>
            <a:avLst/>
            <a:gdLst>
              <a:gd name="connsiteX0" fmla="*/ 0 w 7734300"/>
              <a:gd name="connsiteY0" fmla="*/ 4197929 h 4197929"/>
              <a:gd name="connsiteX1" fmla="*/ 2800350 w 7734300"/>
              <a:gd name="connsiteY1" fmla="*/ 1054679 h 4197929"/>
              <a:gd name="connsiteX2" fmla="*/ 4838700 w 7734300"/>
              <a:gd name="connsiteY2" fmla="*/ 45029 h 4197929"/>
              <a:gd name="connsiteX3" fmla="*/ 6667500 w 7734300"/>
              <a:gd name="connsiteY3" fmla="*/ 245054 h 4197929"/>
              <a:gd name="connsiteX4" fmla="*/ 7734300 w 7734300"/>
              <a:gd name="connsiteY4" fmla="*/ 864179 h 4197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4197929">
                <a:moveTo>
                  <a:pt x="0" y="4197929"/>
                </a:moveTo>
                <a:cubicBezTo>
                  <a:pt x="996950" y="2972379"/>
                  <a:pt x="1993900" y="1746829"/>
                  <a:pt x="2800350" y="1054679"/>
                </a:cubicBezTo>
                <a:cubicBezTo>
                  <a:pt x="3606800" y="362529"/>
                  <a:pt x="4194175" y="179966"/>
                  <a:pt x="4838700" y="45029"/>
                </a:cubicBezTo>
                <a:cubicBezTo>
                  <a:pt x="5483225" y="-89909"/>
                  <a:pt x="6184900" y="108529"/>
                  <a:pt x="6667500" y="245054"/>
                </a:cubicBezTo>
                <a:cubicBezTo>
                  <a:pt x="7150100" y="381579"/>
                  <a:pt x="7559675" y="762579"/>
                  <a:pt x="7734300" y="864179"/>
                </a:cubicBezTo>
              </a:path>
            </a:pathLst>
          </a:custGeom>
          <a:ln w="76200"/>
        </p:spPr>
        <p:style>
          <a:lnRef idx="3">
            <a:schemeClr val="accent1"/>
          </a:lnRef>
          <a:fillRef idx="0">
            <a:schemeClr val="accent1"/>
          </a:fillRef>
          <a:effectRef idx="2">
            <a:schemeClr val="accent1"/>
          </a:effectRef>
          <a:fontRef idx="minor">
            <a:schemeClr val="tx1"/>
          </a:fontRef>
        </p:style>
        <p:txBody>
          <a:bodyPr rtlCol="0" anchor="ctr"/>
          <a:lstStyle/>
          <a:p>
            <a:pPr algn="ctr"/>
            <a:endParaRPr lang="el-GR">
              <a:solidFill>
                <a:srgbClr val="C00000"/>
              </a:solidFill>
            </a:endParaRPr>
          </a:p>
        </p:txBody>
      </p:sp>
      <p:sp>
        <p:nvSpPr>
          <p:cNvPr id="14" name="Ελεύθερη σχεδίαση 13"/>
          <p:cNvSpPr/>
          <p:nvPr/>
        </p:nvSpPr>
        <p:spPr>
          <a:xfrm>
            <a:off x="647700" y="2440778"/>
            <a:ext cx="7724775" cy="3664533"/>
          </a:xfrm>
          <a:custGeom>
            <a:avLst/>
            <a:gdLst>
              <a:gd name="connsiteX0" fmla="*/ 0 w 7724775"/>
              <a:gd name="connsiteY0" fmla="*/ 3802609 h 3802609"/>
              <a:gd name="connsiteX1" fmla="*/ 1409700 w 7724775"/>
              <a:gd name="connsiteY1" fmla="*/ 2497684 h 3802609"/>
              <a:gd name="connsiteX2" fmla="*/ 2400300 w 7724775"/>
              <a:gd name="connsiteY2" fmla="*/ 1649959 h 3802609"/>
              <a:gd name="connsiteX3" fmla="*/ 3514725 w 7724775"/>
              <a:gd name="connsiteY3" fmla="*/ 868909 h 3802609"/>
              <a:gd name="connsiteX4" fmla="*/ 4333875 w 7724775"/>
              <a:gd name="connsiteY4" fmla="*/ 449809 h 3802609"/>
              <a:gd name="connsiteX5" fmla="*/ 4943475 w 7724775"/>
              <a:gd name="connsiteY5" fmla="*/ 211684 h 3802609"/>
              <a:gd name="connsiteX6" fmla="*/ 5629275 w 7724775"/>
              <a:gd name="connsiteY6" fmla="*/ 40234 h 3802609"/>
              <a:gd name="connsiteX7" fmla="*/ 6315075 w 7724775"/>
              <a:gd name="connsiteY7" fmla="*/ 2134 h 3802609"/>
              <a:gd name="connsiteX8" fmla="*/ 7000875 w 7724775"/>
              <a:gd name="connsiteY8" fmla="*/ 30709 h 3802609"/>
              <a:gd name="connsiteX9" fmla="*/ 7724775 w 7724775"/>
              <a:gd name="connsiteY9" fmla="*/ 240259 h 38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24775" h="3802609">
                <a:moveTo>
                  <a:pt x="0" y="3802609"/>
                </a:moveTo>
                <a:cubicBezTo>
                  <a:pt x="504825" y="3329534"/>
                  <a:pt x="1009650" y="2856459"/>
                  <a:pt x="1409700" y="2497684"/>
                </a:cubicBezTo>
                <a:cubicBezTo>
                  <a:pt x="1809750" y="2138909"/>
                  <a:pt x="2049463" y="1921421"/>
                  <a:pt x="2400300" y="1649959"/>
                </a:cubicBezTo>
                <a:cubicBezTo>
                  <a:pt x="2751138" y="1378496"/>
                  <a:pt x="3192463" y="1068934"/>
                  <a:pt x="3514725" y="868909"/>
                </a:cubicBezTo>
                <a:cubicBezTo>
                  <a:pt x="3836988" y="668884"/>
                  <a:pt x="4095750" y="559346"/>
                  <a:pt x="4333875" y="449809"/>
                </a:cubicBezTo>
                <a:cubicBezTo>
                  <a:pt x="4572000" y="340271"/>
                  <a:pt x="4727575" y="279946"/>
                  <a:pt x="4943475" y="211684"/>
                </a:cubicBezTo>
                <a:cubicBezTo>
                  <a:pt x="5159375" y="143422"/>
                  <a:pt x="5400675" y="75159"/>
                  <a:pt x="5629275" y="40234"/>
                </a:cubicBezTo>
                <a:cubicBezTo>
                  <a:pt x="5857875" y="5309"/>
                  <a:pt x="6086475" y="3721"/>
                  <a:pt x="6315075" y="2134"/>
                </a:cubicBezTo>
                <a:cubicBezTo>
                  <a:pt x="6543675" y="547"/>
                  <a:pt x="6765925" y="-8978"/>
                  <a:pt x="7000875" y="30709"/>
                </a:cubicBezTo>
                <a:cubicBezTo>
                  <a:pt x="7235825" y="70396"/>
                  <a:pt x="7480300" y="155327"/>
                  <a:pt x="7724775" y="240259"/>
                </a:cubicBezTo>
              </a:path>
            </a:pathLst>
          </a:custGeom>
          <a:noFill/>
          <a:ln w="57150">
            <a:solidFill>
              <a:srgbClr val="A41E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Ελεύθερη σχεδίαση 14"/>
          <p:cNvSpPr/>
          <p:nvPr/>
        </p:nvSpPr>
        <p:spPr>
          <a:xfrm>
            <a:off x="657225" y="5371636"/>
            <a:ext cx="7164055" cy="795290"/>
          </a:xfrm>
          <a:custGeom>
            <a:avLst/>
            <a:gdLst>
              <a:gd name="connsiteX0" fmla="*/ 0 w 7164055"/>
              <a:gd name="connsiteY0" fmla="*/ 747372 h 825256"/>
              <a:gd name="connsiteX1" fmla="*/ 1333500 w 7164055"/>
              <a:gd name="connsiteY1" fmla="*/ 471147 h 825256"/>
              <a:gd name="connsiteX2" fmla="*/ 2057400 w 7164055"/>
              <a:gd name="connsiteY2" fmla="*/ 271122 h 825256"/>
              <a:gd name="connsiteX3" fmla="*/ 2581275 w 7164055"/>
              <a:gd name="connsiteY3" fmla="*/ 90147 h 825256"/>
              <a:gd name="connsiteX4" fmla="*/ 3143250 w 7164055"/>
              <a:gd name="connsiteY4" fmla="*/ 4422 h 825256"/>
              <a:gd name="connsiteX5" fmla="*/ 3810000 w 7164055"/>
              <a:gd name="connsiteY5" fmla="*/ 23472 h 825256"/>
              <a:gd name="connsiteX6" fmla="*/ 4552950 w 7164055"/>
              <a:gd name="connsiteY6" fmla="*/ 118722 h 825256"/>
              <a:gd name="connsiteX7" fmla="*/ 5048250 w 7164055"/>
              <a:gd name="connsiteY7" fmla="*/ 213972 h 825256"/>
              <a:gd name="connsiteX8" fmla="*/ 5686425 w 7164055"/>
              <a:gd name="connsiteY8" fmla="*/ 318747 h 825256"/>
              <a:gd name="connsiteX9" fmla="*/ 6972300 w 7164055"/>
              <a:gd name="connsiteY9" fmla="*/ 747372 h 825256"/>
              <a:gd name="connsiteX10" fmla="*/ 7134225 w 7164055"/>
              <a:gd name="connsiteY10" fmla="*/ 823572 h 82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64055" h="825256">
                <a:moveTo>
                  <a:pt x="0" y="747372"/>
                </a:moveTo>
                <a:lnTo>
                  <a:pt x="1333500" y="471147"/>
                </a:lnTo>
                <a:cubicBezTo>
                  <a:pt x="1676400" y="391772"/>
                  <a:pt x="1849438" y="334622"/>
                  <a:pt x="2057400" y="271122"/>
                </a:cubicBezTo>
                <a:cubicBezTo>
                  <a:pt x="2265362" y="207622"/>
                  <a:pt x="2400300" y="134597"/>
                  <a:pt x="2581275" y="90147"/>
                </a:cubicBezTo>
                <a:cubicBezTo>
                  <a:pt x="2762250" y="45697"/>
                  <a:pt x="2938463" y="15534"/>
                  <a:pt x="3143250" y="4422"/>
                </a:cubicBezTo>
                <a:cubicBezTo>
                  <a:pt x="3348038" y="-6691"/>
                  <a:pt x="3575050" y="4422"/>
                  <a:pt x="3810000" y="23472"/>
                </a:cubicBezTo>
                <a:cubicBezTo>
                  <a:pt x="4044950" y="42522"/>
                  <a:pt x="4346575" y="86972"/>
                  <a:pt x="4552950" y="118722"/>
                </a:cubicBezTo>
                <a:cubicBezTo>
                  <a:pt x="4759325" y="150472"/>
                  <a:pt x="4859338" y="180635"/>
                  <a:pt x="5048250" y="213972"/>
                </a:cubicBezTo>
                <a:cubicBezTo>
                  <a:pt x="5237162" y="247309"/>
                  <a:pt x="5365750" y="229847"/>
                  <a:pt x="5686425" y="318747"/>
                </a:cubicBezTo>
                <a:cubicBezTo>
                  <a:pt x="6007100" y="407647"/>
                  <a:pt x="6731000" y="663234"/>
                  <a:pt x="6972300" y="747372"/>
                </a:cubicBezTo>
                <a:cubicBezTo>
                  <a:pt x="7213600" y="831510"/>
                  <a:pt x="7173912" y="827541"/>
                  <a:pt x="7134225" y="823572"/>
                </a:cubicBezTo>
              </a:path>
            </a:pathLst>
          </a:custGeom>
          <a:noFill/>
          <a:ln w="412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C00000"/>
              </a:solidFill>
            </a:endParaRPr>
          </a:p>
        </p:txBody>
      </p:sp>
      <p:sp>
        <p:nvSpPr>
          <p:cNvPr id="16" name="Θέση περιεχομένου 2"/>
          <p:cNvSpPr txBox="1">
            <a:spLocks/>
          </p:cNvSpPr>
          <p:nvPr/>
        </p:nvSpPr>
        <p:spPr>
          <a:xfrm>
            <a:off x="-34156" y="371027"/>
            <a:ext cx="9144000" cy="82572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l-GR" dirty="0" smtClean="0"/>
              <a:t>Διόρθωση για κατακόρυφη μετακίνηση του </a:t>
            </a:r>
            <a:r>
              <a:rPr lang="en-US" dirty="0" smtClean="0"/>
              <a:t>G</a:t>
            </a:r>
            <a:r>
              <a:rPr lang="el-GR" dirty="0" smtClean="0"/>
              <a:t> </a:t>
            </a:r>
          </a:p>
          <a:p>
            <a:pPr marL="0" indent="0" algn="ctr">
              <a:buFont typeface="Arial" pitchFamily="34" charset="0"/>
              <a:buNone/>
            </a:pPr>
            <a:r>
              <a:rPr lang="el-GR" dirty="0" smtClean="0"/>
              <a:t>(Διόρθωση ημιτόνου, </a:t>
            </a:r>
            <a:r>
              <a:rPr lang="en-US" sz="2800" dirty="0" smtClean="0"/>
              <a:t>Sine</a:t>
            </a:r>
            <a:r>
              <a:rPr lang="en-US" dirty="0" smtClean="0"/>
              <a:t> Correction</a:t>
            </a:r>
            <a:r>
              <a:rPr lang="el-GR" dirty="0" smtClean="0"/>
              <a:t>).</a:t>
            </a:r>
            <a:endParaRPr lang="el-GR" dirty="0"/>
          </a:p>
        </p:txBody>
      </p:sp>
    </p:spTree>
    <p:extLst>
      <p:ext uri="{BB962C8B-B14F-4D97-AF65-F5344CB8AC3E}">
        <p14:creationId xmlns:p14="http://schemas.microsoft.com/office/powerpoint/2010/main" val="33851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389327"/>
            <a:ext cx="9144000" cy="1887545"/>
          </a:xfrm>
        </p:spPr>
        <p:txBody>
          <a:bodyPr/>
          <a:lstStyle/>
          <a:p>
            <a:pPr marL="0" indent="0">
              <a:buNone/>
            </a:pPr>
            <a:r>
              <a:rPr lang="el-GR" sz="3600" b="1" dirty="0"/>
              <a:t>Διορθώσεις καμπύλης στατικής </a:t>
            </a:r>
            <a:r>
              <a:rPr lang="el-GR" sz="3600" b="1" dirty="0" smtClean="0"/>
              <a:t>ευστάθειας</a:t>
            </a:r>
          </a:p>
          <a:p>
            <a:pPr marL="0" indent="0" algn="ctr">
              <a:buNone/>
            </a:pPr>
            <a:r>
              <a:rPr lang="el-GR" sz="2800" dirty="0" smtClean="0"/>
              <a:t>Διόρθωση για εγκάρσια (οριζόντια) μετακίνηση του </a:t>
            </a:r>
            <a:r>
              <a:rPr lang="en-US" sz="2800" dirty="0" smtClean="0"/>
              <a:t>G</a:t>
            </a:r>
            <a:r>
              <a:rPr lang="el-GR" sz="2800" dirty="0" smtClean="0"/>
              <a:t> (Διόρθωση συνημιτόνου , </a:t>
            </a:r>
            <a:r>
              <a:rPr lang="en-US" sz="2800" dirty="0" smtClean="0"/>
              <a:t>Cosine Correction</a:t>
            </a:r>
            <a:r>
              <a:rPr lang="el-GR" sz="2800" dirty="0" smtClean="0"/>
              <a:t>)</a:t>
            </a:r>
            <a:r>
              <a:rPr lang="el-GR" sz="2800" b="1" dirty="0" smtClean="0"/>
              <a:t>.</a:t>
            </a:r>
            <a:endParaRPr lang="el-GR" sz="2800" dirty="0" smtClean="0"/>
          </a:p>
          <a:p>
            <a:endParaRPr lang="el-GR" dirty="0"/>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59</a:t>
            </a:fld>
            <a:endParaRPr lang="el-GR"/>
          </a:p>
        </p:txBody>
      </p:sp>
      <p:sp>
        <p:nvSpPr>
          <p:cNvPr id="7"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
        <p:nvSpPr>
          <p:cNvPr id="8" name="Ορθογώνιο 7"/>
          <p:cNvSpPr/>
          <p:nvPr/>
        </p:nvSpPr>
        <p:spPr>
          <a:xfrm>
            <a:off x="-14014" y="2060848"/>
            <a:ext cx="9144000" cy="2246769"/>
          </a:xfrm>
          <a:prstGeom prst="rect">
            <a:avLst/>
          </a:prstGeom>
        </p:spPr>
        <p:txBody>
          <a:bodyPr wrap="square">
            <a:spAutoFit/>
          </a:bodyPr>
          <a:lstStyle/>
          <a:p>
            <a:pPr algn="ctr"/>
            <a:r>
              <a:rPr lang="el-GR" sz="2800" dirty="0" smtClean="0"/>
              <a:t>Όταν</a:t>
            </a:r>
            <a:r>
              <a:rPr lang="en-US" sz="2800" dirty="0" smtClean="0"/>
              <a:t>:</a:t>
            </a:r>
            <a:endParaRPr lang="el-GR" sz="2800" dirty="0" smtClean="0"/>
          </a:p>
          <a:p>
            <a:r>
              <a:rPr lang="el-GR" sz="2800" dirty="0" smtClean="0"/>
              <a:t> Ένα </a:t>
            </a:r>
            <a:r>
              <a:rPr lang="el-GR" sz="2800" dirty="0"/>
              <a:t>βάρος μετακινείται ή προστίθεται οριζόντια. </a:t>
            </a:r>
          </a:p>
          <a:p>
            <a:r>
              <a:rPr lang="el-GR" sz="2800" dirty="0"/>
              <a:t>Σ’ αυτή την περίπτωση: Βρίσκουμε την καμπύλη στατικής ευστάθειας για την πραγματική θέση του κ. βάρους </a:t>
            </a:r>
            <a:r>
              <a:rPr lang="en-US" sz="2800" dirty="0"/>
              <a:t>G </a:t>
            </a:r>
            <a:r>
              <a:rPr lang="el-GR" sz="2800" dirty="0"/>
              <a:t>και στη συνέχεια τη διορθώνουμε για τη νέα θέση του , έστω </a:t>
            </a:r>
            <a:r>
              <a:rPr lang="en-US" sz="2800" dirty="0"/>
              <a:t>G</a:t>
            </a:r>
            <a:r>
              <a:rPr lang="el-GR" sz="2800" baseline="-25000" dirty="0" smtClean="0"/>
              <a:t>1</a:t>
            </a:r>
            <a:endParaRPr lang="el-GR" sz="2800" dirty="0"/>
          </a:p>
        </p:txBody>
      </p:sp>
      <p:pic>
        <p:nvPicPr>
          <p:cNvPr id="9" name="Picture 8" descr="C:\Users\ody\Desktop\fig6-9.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67744" y="4198542"/>
            <a:ext cx="4321498" cy="263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193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6</a:t>
            </a:fld>
            <a:endParaRPr lang="el-GR"/>
          </a:p>
        </p:txBody>
      </p:sp>
      <p:sp>
        <p:nvSpPr>
          <p:cNvPr id="6"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
        <p:nvSpPr>
          <p:cNvPr id="9" name="Freeform 3"/>
          <p:cNvSpPr>
            <a:spLocks/>
          </p:cNvSpPr>
          <p:nvPr/>
        </p:nvSpPr>
        <p:spPr bwMode="auto">
          <a:xfrm>
            <a:off x="1588" y="3400425"/>
            <a:ext cx="9142412" cy="3457575"/>
          </a:xfrm>
          <a:custGeom>
            <a:avLst/>
            <a:gdLst>
              <a:gd name="T0" fmla="*/ 0 w 5759"/>
              <a:gd name="T1" fmla="*/ 0 h 2178"/>
              <a:gd name="T2" fmla="*/ 0 w 5759"/>
              <a:gd name="T3" fmla="*/ 2177 h 2178"/>
              <a:gd name="T4" fmla="*/ 5758 w 5759"/>
              <a:gd name="T5" fmla="*/ 2177 h 2178"/>
              <a:gd name="T6" fmla="*/ 5758 w 5759"/>
              <a:gd name="T7" fmla="*/ 0 h 2178"/>
              <a:gd name="T8" fmla="*/ 0 w 5759"/>
              <a:gd name="T9" fmla="*/ 0 h 2178"/>
            </a:gdLst>
            <a:ahLst/>
            <a:cxnLst>
              <a:cxn ang="0">
                <a:pos x="T0" y="T1"/>
              </a:cxn>
              <a:cxn ang="0">
                <a:pos x="T2" y="T3"/>
              </a:cxn>
              <a:cxn ang="0">
                <a:pos x="T4" y="T5"/>
              </a:cxn>
              <a:cxn ang="0">
                <a:pos x="T6" y="T7"/>
              </a:cxn>
              <a:cxn ang="0">
                <a:pos x="T8" y="T9"/>
              </a:cxn>
            </a:cxnLst>
            <a:rect l="0" t="0" r="r" b="b"/>
            <a:pathLst>
              <a:path w="5759" h="2178">
                <a:moveTo>
                  <a:pt x="0" y="0"/>
                </a:moveTo>
                <a:lnTo>
                  <a:pt x="0" y="2177"/>
                </a:lnTo>
                <a:lnTo>
                  <a:pt x="5758" y="2177"/>
                </a:lnTo>
                <a:lnTo>
                  <a:pt x="5758" y="0"/>
                </a:lnTo>
                <a:lnTo>
                  <a:pt x="0" y="0"/>
                </a:lnTo>
              </a:path>
            </a:pathLst>
          </a:custGeom>
          <a:solidFill>
            <a:srgbClr val="0000FF"/>
          </a:solidFill>
          <a:ln w="12700" cap="rnd" cmpd="sng">
            <a:solidFill>
              <a:srgbClr val="0000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useBgFill="1">
        <p:nvSpPr>
          <p:cNvPr id="10" name="Freeform 4"/>
          <p:cNvSpPr>
            <a:spLocks/>
          </p:cNvSpPr>
          <p:nvPr/>
        </p:nvSpPr>
        <p:spPr bwMode="auto">
          <a:xfrm>
            <a:off x="1982788" y="2359025"/>
            <a:ext cx="5092700" cy="3371850"/>
          </a:xfrm>
          <a:custGeom>
            <a:avLst/>
            <a:gdLst>
              <a:gd name="T0" fmla="*/ 0 w 3208"/>
              <a:gd name="T1" fmla="*/ 0 h 2124"/>
              <a:gd name="T2" fmla="*/ 0 w 3208"/>
              <a:gd name="T3" fmla="*/ 1404 h 2124"/>
              <a:gd name="T4" fmla="*/ 41 w 3208"/>
              <a:gd name="T5" fmla="*/ 1575 h 2124"/>
              <a:gd name="T6" fmla="*/ 89 w 3208"/>
              <a:gd name="T7" fmla="*/ 1664 h 2124"/>
              <a:gd name="T8" fmla="*/ 179 w 3208"/>
              <a:gd name="T9" fmla="*/ 1787 h 2124"/>
              <a:gd name="T10" fmla="*/ 289 w 3208"/>
              <a:gd name="T11" fmla="*/ 1890 h 2124"/>
              <a:gd name="T12" fmla="*/ 460 w 3208"/>
              <a:gd name="T13" fmla="*/ 1986 h 2124"/>
              <a:gd name="T14" fmla="*/ 666 w 3208"/>
              <a:gd name="T15" fmla="*/ 2047 h 2124"/>
              <a:gd name="T16" fmla="*/ 920 w 3208"/>
              <a:gd name="T17" fmla="*/ 2095 h 2124"/>
              <a:gd name="T18" fmla="*/ 1264 w 3208"/>
              <a:gd name="T19" fmla="*/ 2123 h 2124"/>
              <a:gd name="T20" fmla="*/ 1936 w 3208"/>
              <a:gd name="T21" fmla="*/ 2123 h 2124"/>
              <a:gd name="T22" fmla="*/ 2273 w 3208"/>
              <a:gd name="T23" fmla="*/ 2088 h 2124"/>
              <a:gd name="T24" fmla="*/ 2527 w 3208"/>
              <a:gd name="T25" fmla="*/ 2040 h 2124"/>
              <a:gd name="T26" fmla="*/ 2774 w 3208"/>
              <a:gd name="T27" fmla="*/ 1965 h 2124"/>
              <a:gd name="T28" fmla="*/ 2967 w 3208"/>
              <a:gd name="T29" fmla="*/ 1835 h 2124"/>
              <a:gd name="T30" fmla="*/ 3063 w 3208"/>
              <a:gd name="T31" fmla="*/ 1732 h 2124"/>
              <a:gd name="T32" fmla="*/ 3145 w 3208"/>
              <a:gd name="T33" fmla="*/ 1588 h 2124"/>
              <a:gd name="T34" fmla="*/ 3193 w 3208"/>
              <a:gd name="T35" fmla="*/ 1452 h 2124"/>
              <a:gd name="T36" fmla="*/ 3207 w 3208"/>
              <a:gd name="T37" fmla="*/ 1287 h 2124"/>
              <a:gd name="T38" fmla="*/ 3207 w 3208"/>
              <a:gd name="T39" fmla="*/ 1198 h 2124"/>
              <a:gd name="T40" fmla="*/ 3207 w 3208"/>
              <a:gd name="T41" fmla="*/ 0 h 2124"/>
              <a:gd name="T42" fmla="*/ 0 w 3208"/>
              <a:gd name="T43" fmla="*/ 0 h 2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08" h="2124">
                <a:moveTo>
                  <a:pt x="0" y="0"/>
                </a:moveTo>
                <a:lnTo>
                  <a:pt x="0" y="1404"/>
                </a:lnTo>
                <a:lnTo>
                  <a:pt x="41" y="1575"/>
                </a:lnTo>
                <a:lnTo>
                  <a:pt x="89" y="1664"/>
                </a:lnTo>
                <a:lnTo>
                  <a:pt x="179" y="1787"/>
                </a:lnTo>
                <a:lnTo>
                  <a:pt x="289" y="1890"/>
                </a:lnTo>
                <a:lnTo>
                  <a:pt x="460" y="1986"/>
                </a:lnTo>
                <a:lnTo>
                  <a:pt x="666" y="2047"/>
                </a:lnTo>
                <a:lnTo>
                  <a:pt x="920" y="2095"/>
                </a:lnTo>
                <a:lnTo>
                  <a:pt x="1264" y="2123"/>
                </a:lnTo>
                <a:lnTo>
                  <a:pt x="1936" y="2123"/>
                </a:lnTo>
                <a:lnTo>
                  <a:pt x="2273" y="2088"/>
                </a:lnTo>
                <a:lnTo>
                  <a:pt x="2527" y="2040"/>
                </a:lnTo>
                <a:lnTo>
                  <a:pt x="2774" y="1965"/>
                </a:lnTo>
                <a:lnTo>
                  <a:pt x="2967" y="1835"/>
                </a:lnTo>
                <a:lnTo>
                  <a:pt x="3063" y="1732"/>
                </a:lnTo>
                <a:lnTo>
                  <a:pt x="3145" y="1588"/>
                </a:lnTo>
                <a:lnTo>
                  <a:pt x="3193" y="1452"/>
                </a:lnTo>
                <a:lnTo>
                  <a:pt x="3207" y="1287"/>
                </a:lnTo>
                <a:lnTo>
                  <a:pt x="3207" y="1198"/>
                </a:lnTo>
                <a:lnTo>
                  <a:pt x="3207" y="0"/>
                </a:lnTo>
                <a:lnTo>
                  <a:pt x="0" y="0"/>
                </a:lnTo>
              </a:path>
            </a:pathLst>
          </a:custGeom>
          <a:ln w="762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19384426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764704"/>
                <a:ext cx="9144000" cy="2188839"/>
              </a:xfrm>
            </p:spPr>
            <p:txBody>
              <a:bodyPr>
                <a:normAutofit lnSpcReduction="10000"/>
              </a:bodyPr>
              <a:lstStyle/>
              <a:p>
                <a:r>
                  <a:rPr lang="el-GR" sz="2800" dirty="0"/>
                  <a:t>Αντίστοιχα με την προηγούμενη περίπτωση, θα προκληθεί μεταβολή στον μοχλοβραχίονα</a:t>
                </a:r>
                <a:r>
                  <a:rPr lang="el-GR" sz="2800" dirty="0" smtClean="0"/>
                  <a:t>,</a:t>
                </a:r>
                <a:endParaRPr lang="el-GR" sz="2800" dirty="0"/>
              </a:p>
              <a:p>
                <a:pPr marL="0" indent="0">
                  <a:buNone/>
                </a:pPr>
                <a14:m>
                  <m:oMathPara xmlns:m="http://schemas.openxmlformats.org/officeDocument/2006/math">
                    <m:oMathParaPr>
                      <m:jc m:val="centerGroup"/>
                    </m:oMathParaPr>
                    <m:oMath xmlns:m="http://schemas.openxmlformats.org/officeDocument/2006/math">
                      <m:sSub>
                        <m:sSubPr>
                          <m:ctrlPr>
                            <a:rPr lang="el-GR" sz="2800" i="1">
                              <a:latin typeface="Cambria Math"/>
                            </a:rPr>
                          </m:ctrlPr>
                        </m:sSubPr>
                        <m:e>
                          <m:r>
                            <a:rPr lang="el-GR" sz="2800" i="1">
                              <a:latin typeface="Cambria Math"/>
                            </a:rPr>
                            <m:t>𝐺</m:t>
                          </m:r>
                        </m:e>
                        <m:sub>
                          <m:r>
                            <a:rPr lang="el-GR" sz="2800" i="1">
                              <a:latin typeface="Cambria Math"/>
                            </a:rPr>
                            <m:t>1</m:t>
                          </m:r>
                        </m:sub>
                      </m:sSub>
                      <m:sSub>
                        <m:sSubPr>
                          <m:ctrlPr>
                            <a:rPr lang="el-GR" sz="2800" i="1">
                              <a:latin typeface="Cambria Math"/>
                            </a:rPr>
                          </m:ctrlPr>
                        </m:sSubPr>
                        <m:e>
                          <m:r>
                            <a:rPr lang="el-GR" sz="2800" i="1">
                              <a:latin typeface="Cambria Math"/>
                            </a:rPr>
                            <m:t>𝑍</m:t>
                          </m:r>
                        </m:e>
                        <m:sub>
                          <m:r>
                            <a:rPr lang="el-GR" sz="2800" i="1">
                              <a:latin typeface="Cambria Math"/>
                            </a:rPr>
                            <m:t>1</m:t>
                          </m:r>
                        </m:sub>
                      </m:sSub>
                      <m:r>
                        <a:rPr lang="el-GR" sz="2800" i="1">
                          <a:latin typeface="Cambria Math"/>
                        </a:rPr>
                        <m:t>=</m:t>
                      </m:r>
                      <m:r>
                        <a:rPr lang="en-US" sz="2800" i="1">
                          <a:latin typeface="Cambria Math"/>
                        </a:rPr>
                        <m:t>𝐺𝑍</m:t>
                      </m:r>
                      <m:r>
                        <a:rPr lang="en-US" sz="2800" i="1">
                          <a:latin typeface="Cambria Math"/>
                        </a:rPr>
                        <m:t>−</m:t>
                      </m:r>
                      <m:sSub>
                        <m:sSubPr>
                          <m:ctrlPr>
                            <a:rPr lang="el-GR" sz="2800" i="1">
                              <a:latin typeface="Cambria Math"/>
                            </a:rPr>
                          </m:ctrlPr>
                        </m:sSubPr>
                        <m:e>
                          <m:r>
                            <a:rPr lang="en-US" sz="2800" i="1">
                              <a:latin typeface="Cambria Math"/>
                            </a:rPr>
                            <m:t>(</m:t>
                          </m:r>
                          <m:r>
                            <a:rPr lang="en-US" sz="2800" i="1">
                              <a:latin typeface="Cambria Math"/>
                            </a:rPr>
                            <m:t>𝐺</m:t>
                          </m:r>
                        </m:e>
                        <m:sub>
                          <m:r>
                            <a:rPr lang="en-US" sz="2800" i="1">
                              <a:latin typeface="Cambria Math"/>
                            </a:rPr>
                            <m:t>1</m:t>
                          </m:r>
                        </m:sub>
                      </m:sSub>
                      <m:r>
                        <a:rPr lang="en-US" sz="2800" i="1">
                          <a:latin typeface="Cambria Math"/>
                        </a:rPr>
                        <m:t>𝐺</m:t>
                      </m:r>
                      <m:r>
                        <a:rPr lang="en-US" sz="2800" i="1">
                          <a:latin typeface="Cambria Math"/>
                        </a:rPr>
                        <m:t>)</m:t>
                      </m:r>
                      <m:func>
                        <m:funcPr>
                          <m:ctrlPr>
                            <a:rPr lang="el-GR" sz="2800" i="1">
                              <a:latin typeface="Cambria Math"/>
                            </a:rPr>
                          </m:ctrlPr>
                        </m:funcPr>
                        <m:fName>
                          <m:r>
                            <m:rPr>
                              <m:sty m:val="p"/>
                            </m:rPr>
                            <a:rPr lang="en-US" sz="2800">
                              <a:latin typeface="Cambria Math"/>
                            </a:rPr>
                            <m:t>cos</m:t>
                          </m:r>
                        </m:fName>
                        <m:e>
                          <m:r>
                            <a:rPr lang="el-GR" sz="2800" i="1">
                              <a:latin typeface="Cambria Math"/>
                            </a:rPr>
                            <m:t>𝜃</m:t>
                          </m:r>
                        </m:e>
                      </m:func>
                    </m:oMath>
                  </m:oMathPara>
                </a14:m>
                <a:endParaRPr lang="el-GR" sz="2800" dirty="0"/>
              </a:p>
              <a:p>
                <a:pPr marL="0" indent="0">
                  <a:buNone/>
                </a:pPr>
                <a14:m>
                  <m:oMath xmlns:m="http://schemas.openxmlformats.org/officeDocument/2006/math">
                    <m:r>
                      <a:rPr lang="en-US" sz="2800" i="1">
                        <a:latin typeface="Cambria Math"/>
                      </a:rPr>
                      <m:t>𝐺𝑍</m:t>
                    </m:r>
                  </m:oMath>
                </a14:m>
                <a:r>
                  <a:rPr lang="el-GR" sz="2800" dirty="0"/>
                  <a:t> ο αρχικός μοχλοβραχίονας (λαμβάνεται από το διάγραμμα</a:t>
                </a:r>
                <a14:m>
                  <m:oMath xmlns:m="http://schemas.openxmlformats.org/officeDocument/2006/math">
                    <m:r>
                      <a:rPr lang="el-GR" sz="2800" i="1">
                        <a:latin typeface="Cambria Math"/>
                      </a:rPr>
                      <m:t> </m:t>
                    </m:r>
                    <m:r>
                      <a:rPr lang="en-US" sz="2800" i="1">
                        <a:latin typeface="Cambria Math"/>
                      </a:rPr>
                      <m:t>𝐺𝑍</m:t>
                    </m:r>
                    <m:r>
                      <a:rPr lang="el-GR" sz="2800" i="1">
                        <a:latin typeface="Cambria Math"/>
                      </a:rPr>
                      <m:t>−</m:t>
                    </m:r>
                    <m:r>
                      <a:rPr lang="el-GR" sz="2800" i="1">
                        <a:latin typeface="Cambria Math"/>
                      </a:rPr>
                      <m:t>𝜃</m:t>
                    </m:r>
                  </m:oMath>
                </a14:m>
                <a:r>
                  <a:rPr lang="el-GR" sz="2800" dirty="0"/>
                  <a:t> που προκύπτει από τις </a:t>
                </a:r>
                <a:r>
                  <a:rPr lang="en-US" sz="2800" dirty="0"/>
                  <a:t>Cross Curves</a:t>
                </a:r>
                <a:r>
                  <a:rPr lang="el-GR" sz="2800" dirty="0"/>
                  <a:t>)</a:t>
                </a:r>
              </a:p>
              <a:p>
                <a:endParaRPr lang="el-GR" sz="2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764704"/>
                <a:ext cx="9144000" cy="2188839"/>
              </a:xfrm>
              <a:blipFill rotWithShape="1">
                <a:blip r:embed="rId2"/>
                <a:stretch>
                  <a:fillRect l="-1333" t="-4444" r="-733" b="-5556"/>
                </a:stretch>
              </a:blipFill>
            </p:spPr>
            <p:txBody>
              <a:bodyPr/>
              <a:lstStyle/>
              <a:p>
                <a:r>
                  <a:rPr lang="el-GR">
                    <a:noFill/>
                  </a:rPr>
                  <a:t> </a:t>
                </a:r>
              </a:p>
            </p:txBody>
          </p:sp>
        </mc:Fallback>
      </mc:AlternateContent>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60</a:t>
            </a:fld>
            <a:endParaRPr lang="el-GR"/>
          </a:p>
        </p:txBody>
      </p:sp>
      <p:pic>
        <p:nvPicPr>
          <p:cNvPr id="6" name="Picture 8" descr="C:\Users\ody\Desktop\fig6-9.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31640" y="2924944"/>
            <a:ext cx="6663901" cy="39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42409108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61</a:t>
            </a:fld>
            <a:endParaRPr lang="el-GR"/>
          </a:p>
        </p:txBody>
      </p:sp>
      <p:pic>
        <p:nvPicPr>
          <p:cNvPr id="6" name="Εικόνα 5" descr="C:\Users\User\Desktop\Καταγραφή.JPG"/>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96752"/>
            <a:ext cx="7951718" cy="5395664"/>
          </a:xfrm>
          <a:prstGeom prst="rect">
            <a:avLst/>
          </a:prstGeom>
          <a:noFill/>
          <a:ln>
            <a:noFill/>
          </a:ln>
        </p:spPr>
      </p:pic>
      <p:sp>
        <p:nvSpPr>
          <p:cNvPr id="7"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3429776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62</a:t>
            </a:fld>
            <a:endParaRPr lang="el-GR"/>
          </a:p>
        </p:txBody>
      </p:sp>
      <p:sp>
        <p:nvSpPr>
          <p:cNvPr id="7"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
        <p:nvSpPr>
          <p:cNvPr id="8" name="Ορθογώνιο 7"/>
          <p:cNvSpPr/>
          <p:nvPr/>
        </p:nvSpPr>
        <p:spPr>
          <a:xfrm>
            <a:off x="0" y="620688"/>
            <a:ext cx="9144000" cy="523220"/>
          </a:xfrm>
          <a:prstGeom prst="rect">
            <a:avLst/>
          </a:prstGeom>
        </p:spPr>
        <p:txBody>
          <a:bodyPr wrap="square">
            <a:spAutoFit/>
          </a:bodyPr>
          <a:lstStyle/>
          <a:p>
            <a:pPr algn="ctr"/>
            <a:r>
              <a:rPr lang="el-GR" altLang="el-GR" sz="2800" dirty="0" smtClean="0"/>
              <a:t>Παράγοντες που επηρεάζουν εγκάρσια ευστάθεια</a:t>
            </a:r>
            <a:endParaRPr lang="en-US" altLang="el-GR" sz="2800" dirty="0"/>
          </a:p>
        </p:txBody>
      </p:sp>
      <p:sp>
        <p:nvSpPr>
          <p:cNvPr id="10" name="Content Placeholder 2"/>
          <p:cNvSpPr>
            <a:spLocks noGrp="1"/>
          </p:cNvSpPr>
          <p:nvPr>
            <p:ph idx="1"/>
          </p:nvPr>
        </p:nvSpPr>
        <p:spPr>
          <a:xfrm>
            <a:off x="0" y="1600200"/>
            <a:ext cx="9144000" cy="4525963"/>
          </a:xfrm>
        </p:spPr>
        <p:txBody>
          <a:bodyPr>
            <a:noAutofit/>
          </a:bodyPr>
          <a:lstStyle/>
          <a:p>
            <a:r>
              <a:rPr lang="el-GR" altLang="el-GR" sz="2400" dirty="0" smtClean="0"/>
              <a:t>Εγκάρσιες δυνάμεις από ανέμους με ή χωρίς διατοιχισμό </a:t>
            </a:r>
            <a:r>
              <a:rPr lang="en-US" altLang="el-GR" sz="2400" dirty="0" smtClean="0"/>
              <a:t>(rolling)</a:t>
            </a:r>
          </a:p>
          <a:p>
            <a:r>
              <a:rPr lang="el-GR" altLang="el-GR" sz="2400" dirty="0" smtClean="0"/>
              <a:t>Ανύψωση βαρών εγκάρσια, χρήση γερανών</a:t>
            </a:r>
          </a:p>
          <a:p>
            <a:r>
              <a:rPr lang="el-GR" altLang="el-GR" sz="2400" dirty="0" smtClean="0"/>
              <a:t>Στροφές με υψηλή ταχύτητα, επίδραση φυγόκεντρου δύναμης</a:t>
            </a:r>
          </a:p>
          <a:p>
            <a:r>
              <a:rPr lang="el-GR" altLang="el-GR" sz="2400" dirty="0" smtClean="0"/>
              <a:t>Κλίση μετά από προσάραξη </a:t>
            </a:r>
          </a:p>
          <a:p>
            <a:r>
              <a:rPr lang="el-GR" altLang="el-GR" sz="2400" dirty="0" smtClean="0"/>
              <a:t>Εγκάρσια μετακίνηση φορτίου</a:t>
            </a:r>
          </a:p>
          <a:p>
            <a:r>
              <a:rPr lang="el-GR" altLang="el-GR" sz="2400" dirty="0" smtClean="0"/>
              <a:t>Τάσεις από κάβους είτε από ρυμούλκηση, είτε από συνθήκες πρόσδεσης</a:t>
            </a:r>
          </a:p>
          <a:p>
            <a:r>
              <a:rPr lang="el-GR" altLang="el-GR" sz="2400" dirty="0" smtClean="0"/>
              <a:t>Ελεύθερες επιφάνειες υγρών, μειώνουν το μετακεντρικό ύψος</a:t>
            </a:r>
          </a:p>
          <a:p>
            <a:r>
              <a:rPr lang="el-GR" altLang="el-GR" sz="2400" dirty="0" smtClean="0"/>
              <a:t>Νερό ή πάγος στα καταστρώματα</a:t>
            </a:r>
          </a:p>
          <a:p>
            <a:r>
              <a:rPr lang="el-GR" altLang="el-GR" sz="2400" dirty="0" smtClean="0"/>
              <a:t>Εγκάρσια διαγωγή λόγω φόρτου ή βλάβης</a:t>
            </a:r>
          </a:p>
          <a:p>
            <a:endParaRPr lang="en-US" altLang="el-GR" sz="2400" dirty="0" smtClean="0"/>
          </a:p>
        </p:txBody>
      </p:sp>
    </p:spTree>
    <p:extLst>
      <p:ext uri="{BB962C8B-B14F-4D97-AF65-F5344CB8AC3E}">
        <p14:creationId xmlns:p14="http://schemas.microsoft.com/office/powerpoint/2010/main" val="4244120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600200"/>
            <a:ext cx="9144000" cy="4525963"/>
          </a:xfrm>
        </p:spPr>
        <p:txBody>
          <a:bodyPr>
            <a:normAutofit fontScale="77500" lnSpcReduction="20000"/>
          </a:bodyPr>
          <a:lstStyle/>
          <a:p>
            <a:pPr marL="0" indent="0" algn="just">
              <a:buNone/>
            </a:pPr>
            <a:r>
              <a:rPr lang="el-GR" dirty="0" smtClean="0"/>
              <a:t>Δίνονται </a:t>
            </a:r>
            <a:r>
              <a:rPr lang="el-GR" dirty="0"/>
              <a:t>οι </a:t>
            </a:r>
            <a:r>
              <a:rPr lang="el-GR" dirty="0" smtClean="0"/>
              <a:t>βασικές </a:t>
            </a:r>
            <a:r>
              <a:rPr lang="el-GR" dirty="0"/>
              <a:t>καμπύλες ευστάθειας </a:t>
            </a:r>
            <a:r>
              <a:rPr lang="el-GR" dirty="0" smtClean="0"/>
              <a:t>πλοίου( </a:t>
            </a:r>
            <a:r>
              <a:rPr lang="en-US" dirty="0"/>
              <a:t>Cross curves of stability</a:t>
            </a:r>
            <a:r>
              <a:rPr lang="el-GR" dirty="0"/>
              <a:t> ). </a:t>
            </a:r>
            <a:endParaRPr lang="el-GR" dirty="0" smtClean="0"/>
          </a:p>
          <a:p>
            <a:pPr marL="0" indent="0" algn="just">
              <a:buNone/>
            </a:pPr>
            <a:r>
              <a:rPr lang="el-GR" dirty="0" smtClean="0"/>
              <a:t>Κατασκευάστε </a:t>
            </a:r>
            <a:r>
              <a:rPr lang="el-GR" dirty="0"/>
              <a:t>καμπύλη στατικής ευστάθειας για εκτόπισμα 3600 τόνων. </a:t>
            </a:r>
            <a:endParaRPr lang="el-GR" dirty="0" smtClean="0"/>
          </a:p>
          <a:p>
            <a:pPr marL="0" indent="0" algn="just">
              <a:buNone/>
            </a:pPr>
            <a:r>
              <a:rPr lang="el-GR" dirty="0" smtClean="0"/>
              <a:t>Ποια </a:t>
            </a:r>
            <a:r>
              <a:rPr lang="el-GR" dirty="0"/>
              <a:t>η μέγιστη γωνία κλίσης του σκάφους και ο μέγιστος μοχλοβραχίονας επαναφοράς;  </a:t>
            </a:r>
            <a:endParaRPr lang="el-GR" dirty="0" smtClean="0"/>
          </a:p>
          <a:p>
            <a:pPr marL="0" indent="0" algn="just">
              <a:buNone/>
            </a:pPr>
            <a:r>
              <a:rPr lang="el-GR" dirty="0" smtClean="0"/>
              <a:t>Βάρος </a:t>
            </a:r>
            <a:r>
              <a:rPr lang="el-GR" dirty="0"/>
              <a:t>μετακινείται επί του πλοίου με αποτέλεσμα την ανύψωση του κέντρου βάρους κατά 0,5’. Σχεδιάστε την διορθωμένη καμπύλη στατικής ευστάθειας και υπολογίστε εκ νέου την μέγιστη γωνία κλίσης και τον μοχλοβραχίονα επαναφοράς. </a:t>
            </a:r>
            <a:endParaRPr lang="el-GR" dirty="0" smtClean="0"/>
          </a:p>
          <a:p>
            <a:pPr marL="0" indent="0" algn="just">
              <a:buNone/>
            </a:pPr>
            <a:r>
              <a:rPr lang="el-GR" dirty="0" smtClean="0"/>
              <a:t>Θεωρείστε </a:t>
            </a:r>
            <a:r>
              <a:rPr lang="el-GR" dirty="0"/>
              <a:t>ότι αρχικά το κ.β βρίσκεται στα 14 </a:t>
            </a:r>
            <a:r>
              <a:rPr lang="el-GR" dirty="0" err="1"/>
              <a:t>ft</a:t>
            </a:r>
            <a:r>
              <a:rPr lang="el-GR" dirty="0"/>
              <a:t> από την τρόπιδα.</a:t>
            </a:r>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63</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Tree>
    <p:extLst>
      <p:ext uri="{BB962C8B-B14F-4D97-AF65-F5344CB8AC3E}">
        <p14:creationId xmlns:p14="http://schemas.microsoft.com/office/powerpoint/2010/main" val="31451572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pic>
        <p:nvPicPr>
          <p:cNvPr id="2050"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6084168" cy="685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αριθμού διαφάνειας 4"/>
          <p:cNvSpPr>
            <a:spLocks noGrp="1"/>
          </p:cNvSpPr>
          <p:nvPr>
            <p:ph type="sldNum" sz="quarter" idx="12"/>
          </p:nvPr>
        </p:nvSpPr>
        <p:spPr/>
        <p:txBody>
          <a:bodyPr/>
          <a:lstStyle/>
          <a:p>
            <a:fld id="{3DF53439-851E-44AD-84B1-B6BFC3D0C743}" type="slidenum">
              <a:rPr lang="el-GR" smtClean="0"/>
              <a:t>64</a:t>
            </a:fld>
            <a:endParaRPr lang="el-GR"/>
          </a:p>
        </p:txBody>
      </p:sp>
      <p:sp>
        <p:nvSpPr>
          <p:cNvPr id="7" name="Rectangle 3"/>
          <p:cNvSpPr txBox="1">
            <a:spLocks noChangeArrowheads="1"/>
          </p:cNvSpPr>
          <p:nvPr/>
        </p:nvSpPr>
        <p:spPr bwMode="auto">
          <a:xfrm>
            <a:off x="5940152" y="0"/>
            <a:ext cx="3203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303591"/>
            <a:ext cx="2520280" cy="4357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1753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318029"/>
            <a:ext cx="9144000" cy="1095458"/>
          </a:xfrm>
        </p:spPr>
        <p:txBody>
          <a:bodyPr>
            <a:normAutofit/>
          </a:bodyPr>
          <a:lstStyle/>
          <a:p>
            <a:pPr marL="0" indent="0">
              <a:buNone/>
            </a:pPr>
            <a:r>
              <a:rPr lang="el-GR" sz="2400" dirty="0"/>
              <a:t>Για εκτόπισμα 3600 ΤΝ </a:t>
            </a:r>
            <a:r>
              <a:rPr lang="el-GR" sz="2400" dirty="0" smtClean="0"/>
              <a:t>φτιάχνω πίνακα </a:t>
            </a:r>
            <a:r>
              <a:rPr lang="el-GR" sz="2400" dirty="0"/>
              <a:t>με </a:t>
            </a:r>
            <a:r>
              <a:rPr lang="en-US" sz="2400" dirty="0" smtClean="0"/>
              <a:t>GZ</a:t>
            </a:r>
            <a:r>
              <a:rPr lang="el-GR" sz="2400" dirty="0" smtClean="0"/>
              <a:t>. </a:t>
            </a:r>
            <a:r>
              <a:rPr lang="el-GR" sz="2400" dirty="0"/>
              <a:t>Αυτός ο πίνακας θα διορθωθεί λόγω κατακόρυφης μετακίνησης φορτίου από τον τύπο</a:t>
            </a:r>
          </a:p>
          <a:p>
            <a:endParaRPr lang="el-GR" sz="2400" dirty="0"/>
          </a:p>
        </p:txBody>
      </p:sp>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65</a:t>
            </a:fld>
            <a:endParaRPr lang="el-GR"/>
          </a:p>
        </p:txBody>
      </p:sp>
      <p:sp>
        <p:nvSpPr>
          <p:cNvPr id="6"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graphicFrame>
        <p:nvGraphicFramePr>
          <p:cNvPr id="7" name="Πίνακας 6"/>
          <p:cNvGraphicFramePr>
            <a:graphicFrameLocks noGrp="1"/>
          </p:cNvGraphicFramePr>
          <p:nvPr>
            <p:extLst>
              <p:ext uri="{D42A27DB-BD31-4B8C-83A1-F6EECF244321}">
                <p14:modId xmlns:p14="http://schemas.microsoft.com/office/powerpoint/2010/main" val="205307994"/>
              </p:ext>
            </p:extLst>
          </p:nvPr>
        </p:nvGraphicFramePr>
        <p:xfrm>
          <a:off x="12576" y="1412776"/>
          <a:ext cx="9144000" cy="5387143"/>
        </p:xfrm>
        <a:graphic>
          <a:graphicData uri="http://schemas.openxmlformats.org/drawingml/2006/table">
            <a:tbl>
              <a:tblPr>
                <a:tableStyleId>{5C22544A-7EE6-4342-B048-85BDC9FD1C3A}</a:tableStyleId>
              </a:tblPr>
              <a:tblGrid>
                <a:gridCol w="1714813"/>
                <a:gridCol w="1620475"/>
                <a:gridCol w="2827518"/>
                <a:gridCol w="2981194"/>
              </a:tblGrid>
              <a:tr h="1180903">
                <a:tc>
                  <a:txBody>
                    <a:bodyPr/>
                    <a:lstStyle/>
                    <a:p>
                      <a:pPr algn="ctr">
                        <a:lnSpc>
                          <a:spcPct val="115000"/>
                        </a:lnSpc>
                        <a:spcAft>
                          <a:spcPts val="0"/>
                        </a:spcAft>
                      </a:pPr>
                      <a:r>
                        <a:rPr lang="el-GR" sz="2400" dirty="0" smtClean="0">
                          <a:effectLst/>
                        </a:rPr>
                        <a:t>θ </a:t>
                      </a:r>
                      <a:r>
                        <a:rPr lang="el-GR" sz="2400" dirty="0">
                          <a:effectLst/>
                        </a:rPr>
                        <a:t>(</a:t>
                      </a:r>
                      <a:r>
                        <a:rPr lang="el-GR" sz="2400" dirty="0" err="1">
                          <a:effectLst/>
                        </a:rPr>
                        <a:t>μοιρες</a:t>
                      </a:r>
                      <a:r>
                        <a:rPr lang="el-GR" sz="2400" dirty="0">
                          <a:effectLst/>
                        </a:rPr>
                        <a:t>)</a:t>
                      </a:r>
                      <a:endParaRPr lang="el-G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dirty="0">
                          <a:effectLst/>
                        </a:rPr>
                        <a:t>GZ </a:t>
                      </a:r>
                      <a:r>
                        <a:rPr lang="el-GR" sz="2400" dirty="0" smtClean="0">
                          <a:effectLst/>
                        </a:rPr>
                        <a:t>(</a:t>
                      </a:r>
                      <a:r>
                        <a:rPr lang="el-GR" sz="2400" dirty="0" err="1" smtClean="0">
                          <a:effectLst/>
                        </a:rPr>
                        <a:t>cross</a:t>
                      </a:r>
                      <a:r>
                        <a:rPr lang="el-GR" sz="2400" dirty="0" smtClean="0">
                          <a:effectLst/>
                        </a:rPr>
                        <a:t> </a:t>
                      </a:r>
                      <a:r>
                        <a:rPr lang="el-GR" sz="2400" dirty="0" err="1">
                          <a:effectLst/>
                        </a:rPr>
                        <a:t>curves</a:t>
                      </a:r>
                      <a:r>
                        <a:rPr lang="el-GR" sz="2400" dirty="0">
                          <a:effectLst/>
                        </a:rPr>
                        <a:t>)</a:t>
                      </a:r>
                      <a:endParaRPr lang="el-G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dirty="0">
                          <a:effectLst/>
                        </a:rPr>
                        <a:t>G</a:t>
                      </a:r>
                      <a:r>
                        <a:rPr lang="el-GR" sz="2400" baseline="-25000" dirty="0">
                          <a:effectLst/>
                        </a:rPr>
                        <a:t>1</a:t>
                      </a:r>
                      <a:r>
                        <a:rPr lang="el-GR" sz="2400" dirty="0">
                          <a:effectLst/>
                        </a:rPr>
                        <a:t>Gsinθ (</a:t>
                      </a:r>
                      <a:r>
                        <a:rPr lang="el-GR" sz="2400" dirty="0" err="1">
                          <a:effectLst/>
                        </a:rPr>
                        <a:t>διορθωση</a:t>
                      </a:r>
                      <a:r>
                        <a:rPr lang="el-GR" sz="2400" dirty="0">
                          <a:effectLst/>
                        </a:rPr>
                        <a:t> </a:t>
                      </a:r>
                      <a:r>
                        <a:rPr lang="el-GR" sz="2400" dirty="0" err="1" smtClean="0">
                          <a:effectLst/>
                        </a:rPr>
                        <a:t>κατακορ.μετακιν</a:t>
                      </a:r>
                      <a:r>
                        <a:rPr lang="el-GR" sz="2400" dirty="0" smtClean="0">
                          <a:effectLst/>
                        </a:rPr>
                        <a:t>.)</a:t>
                      </a:r>
                      <a:endParaRPr lang="el-G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dirty="0">
                          <a:effectLst/>
                        </a:rPr>
                        <a:t>G</a:t>
                      </a:r>
                      <a:r>
                        <a:rPr lang="el-GR" sz="2400" baseline="-25000" dirty="0">
                          <a:effectLst/>
                        </a:rPr>
                        <a:t>1</a:t>
                      </a:r>
                      <a:r>
                        <a:rPr lang="el-GR" sz="2400" dirty="0">
                          <a:effectLst/>
                        </a:rPr>
                        <a:t>Z</a:t>
                      </a:r>
                      <a:r>
                        <a:rPr lang="el-GR" sz="2400" baseline="-25000" dirty="0">
                          <a:effectLst/>
                        </a:rPr>
                        <a:t>1</a:t>
                      </a:r>
                      <a:r>
                        <a:rPr lang="el-GR" sz="2400" dirty="0">
                          <a:effectLst/>
                        </a:rPr>
                        <a:t> (</a:t>
                      </a:r>
                      <a:r>
                        <a:rPr lang="el-GR" sz="2400" dirty="0" err="1">
                          <a:effectLst/>
                        </a:rPr>
                        <a:t>μοχλοβραχιονας</a:t>
                      </a:r>
                      <a:r>
                        <a:rPr lang="el-GR" sz="2400" dirty="0">
                          <a:effectLst/>
                        </a:rPr>
                        <a:t> </a:t>
                      </a:r>
                      <a:r>
                        <a:rPr lang="el-GR" sz="2400" dirty="0" err="1">
                          <a:effectLst/>
                        </a:rPr>
                        <a:t>μετα</a:t>
                      </a:r>
                      <a:r>
                        <a:rPr lang="el-GR" sz="2400" dirty="0">
                          <a:effectLst/>
                        </a:rPr>
                        <a:t> τη </a:t>
                      </a:r>
                      <a:r>
                        <a:rPr lang="el-GR" sz="2400" dirty="0" err="1">
                          <a:effectLst/>
                        </a:rPr>
                        <a:t>διορθωση</a:t>
                      </a:r>
                      <a:r>
                        <a:rPr lang="el-GR" sz="2400" dirty="0">
                          <a:effectLst/>
                        </a:rPr>
                        <a:t>)</a:t>
                      </a:r>
                      <a:endParaRPr lang="el-GR" sz="2400" dirty="0">
                        <a:effectLst/>
                        <a:latin typeface="Calibri"/>
                        <a:ea typeface="Calibri"/>
                        <a:cs typeface="Times New Roman"/>
                      </a:endParaRPr>
                    </a:p>
                  </a:txBody>
                  <a:tcPr marL="68580" marR="68580" marT="0" marB="0"/>
                </a:tc>
              </a:tr>
              <a:tr h="383227">
                <a:tc>
                  <a:txBody>
                    <a:bodyPr/>
                    <a:lstStyle/>
                    <a:p>
                      <a:pPr algn="ctr">
                        <a:lnSpc>
                          <a:spcPct val="115000"/>
                        </a:lnSpc>
                        <a:spcAft>
                          <a:spcPts val="0"/>
                        </a:spcAft>
                      </a:pPr>
                      <a:r>
                        <a:rPr lang="el-GR" sz="2400">
                          <a:effectLst/>
                        </a:rPr>
                        <a:t>0</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dirty="0">
                          <a:effectLst/>
                        </a:rPr>
                        <a:t>0</a:t>
                      </a:r>
                      <a:endParaRPr lang="el-G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a:effectLst/>
                        </a:rPr>
                        <a:t>0,00</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a:effectLst/>
                        </a:rPr>
                        <a:t>0,00</a:t>
                      </a:r>
                      <a:endParaRPr lang="el-GR" sz="2400">
                        <a:effectLst/>
                        <a:latin typeface="Calibri"/>
                        <a:ea typeface="Calibri"/>
                        <a:cs typeface="Times New Roman"/>
                      </a:endParaRPr>
                    </a:p>
                  </a:txBody>
                  <a:tcPr marL="68580" marR="68580" marT="0" marB="0"/>
                </a:tc>
              </a:tr>
              <a:tr h="383227">
                <a:tc>
                  <a:txBody>
                    <a:bodyPr/>
                    <a:lstStyle/>
                    <a:p>
                      <a:pPr algn="ctr">
                        <a:lnSpc>
                          <a:spcPct val="115000"/>
                        </a:lnSpc>
                        <a:spcAft>
                          <a:spcPts val="0"/>
                        </a:spcAft>
                      </a:pPr>
                      <a:r>
                        <a:rPr lang="el-GR" sz="2400">
                          <a:effectLst/>
                        </a:rPr>
                        <a:t>10</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dirty="0">
                          <a:effectLst/>
                        </a:rPr>
                        <a:t>0,9</a:t>
                      </a:r>
                      <a:endParaRPr lang="el-G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a:effectLst/>
                        </a:rPr>
                        <a:t>0,09</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a:effectLst/>
                        </a:rPr>
                        <a:t>0,81</a:t>
                      </a:r>
                      <a:endParaRPr lang="el-GR" sz="2400">
                        <a:effectLst/>
                        <a:latin typeface="Calibri"/>
                        <a:ea typeface="Calibri"/>
                        <a:cs typeface="Times New Roman"/>
                      </a:endParaRPr>
                    </a:p>
                  </a:txBody>
                  <a:tcPr marL="68580" marR="68580" marT="0" marB="0"/>
                </a:tc>
              </a:tr>
              <a:tr h="383227">
                <a:tc>
                  <a:txBody>
                    <a:bodyPr/>
                    <a:lstStyle/>
                    <a:p>
                      <a:pPr algn="ctr">
                        <a:lnSpc>
                          <a:spcPct val="115000"/>
                        </a:lnSpc>
                        <a:spcAft>
                          <a:spcPts val="0"/>
                        </a:spcAft>
                      </a:pPr>
                      <a:r>
                        <a:rPr lang="el-GR" sz="2400">
                          <a:effectLst/>
                        </a:rPr>
                        <a:t>20</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dirty="0">
                          <a:effectLst/>
                        </a:rPr>
                        <a:t>1,8</a:t>
                      </a:r>
                      <a:endParaRPr lang="el-G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dirty="0">
                          <a:effectLst/>
                        </a:rPr>
                        <a:t>0,17</a:t>
                      </a:r>
                      <a:endParaRPr lang="el-G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a:effectLst/>
                        </a:rPr>
                        <a:t>1,63</a:t>
                      </a:r>
                      <a:endParaRPr lang="el-GR" sz="2400">
                        <a:effectLst/>
                        <a:latin typeface="Calibri"/>
                        <a:ea typeface="Calibri"/>
                        <a:cs typeface="Times New Roman"/>
                      </a:endParaRPr>
                    </a:p>
                  </a:txBody>
                  <a:tcPr marL="68580" marR="68580" marT="0" marB="0"/>
                </a:tc>
              </a:tr>
              <a:tr h="383227">
                <a:tc>
                  <a:txBody>
                    <a:bodyPr/>
                    <a:lstStyle/>
                    <a:p>
                      <a:pPr algn="ctr">
                        <a:lnSpc>
                          <a:spcPct val="115000"/>
                        </a:lnSpc>
                        <a:spcAft>
                          <a:spcPts val="0"/>
                        </a:spcAft>
                      </a:pPr>
                      <a:r>
                        <a:rPr lang="el-GR" sz="2400">
                          <a:effectLst/>
                        </a:rPr>
                        <a:t>30</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a:effectLst/>
                        </a:rPr>
                        <a:t>2,5</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dirty="0">
                          <a:effectLst/>
                        </a:rPr>
                        <a:t>0,25</a:t>
                      </a:r>
                      <a:endParaRPr lang="el-G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a:effectLst/>
                        </a:rPr>
                        <a:t>2,25</a:t>
                      </a:r>
                      <a:endParaRPr lang="el-GR" sz="2400">
                        <a:effectLst/>
                        <a:latin typeface="Calibri"/>
                        <a:ea typeface="Calibri"/>
                        <a:cs typeface="Times New Roman"/>
                      </a:endParaRPr>
                    </a:p>
                  </a:txBody>
                  <a:tcPr marL="68580" marR="68580" marT="0" marB="0"/>
                </a:tc>
              </a:tr>
              <a:tr h="383227">
                <a:tc>
                  <a:txBody>
                    <a:bodyPr/>
                    <a:lstStyle/>
                    <a:p>
                      <a:pPr algn="ctr">
                        <a:lnSpc>
                          <a:spcPct val="115000"/>
                        </a:lnSpc>
                        <a:spcAft>
                          <a:spcPts val="0"/>
                        </a:spcAft>
                      </a:pPr>
                      <a:r>
                        <a:rPr lang="el-GR" sz="2400">
                          <a:effectLst/>
                        </a:rPr>
                        <a:t>40</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a:effectLst/>
                        </a:rPr>
                        <a:t>2,8</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dirty="0">
                          <a:effectLst/>
                        </a:rPr>
                        <a:t>0,32</a:t>
                      </a:r>
                      <a:endParaRPr lang="el-G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a:effectLst/>
                        </a:rPr>
                        <a:t>2,48</a:t>
                      </a:r>
                      <a:endParaRPr lang="el-GR" sz="2400">
                        <a:effectLst/>
                        <a:latin typeface="Calibri"/>
                        <a:ea typeface="Calibri"/>
                        <a:cs typeface="Times New Roman"/>
                      </a:endParaRPr>
                    </a:p>
                  </a:txBody>
                  <a:tcPr marL="68580" marR="68580" marT="0" marB="0"/>
                </a:tc>
              </a:tr>
              <a:tr h="383227">
                <a:tc>
                  <a:txBody>
                    <a:bodyPr/>
                    <a:lstStyle/>
                    <a:p>
                      <a:pPr algn="ctr">
                        <a:lnSpc>
                          <a:spcPct val="115000"/>
                        </a:lnSpc>
                        <a:spcAft>
                          <a:spcPts val="0"/>
                        </a:spcAft>
                      </a:pPr>
                      <a:r>
                        <a:rPr lang="el-GR" sz="2400">
                          <a:effectLst/>
                        </a:rPr>
                        <a:t>50</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a:effectLst/>
                        </a:rPr>
                        <a:t>2,6</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dirty="0">
                          <a:effectLst/>
                        </a:rPr>
                        <a:t>0,38</a:t>
                      </a:r>
                      <a:endParaRPr lang="el-G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a:effectLst/>
                        </a:rPr>
                        <a:t>2,22</a:t>
                      </a:r>
                      <a:endParaRPr lang="el-GR" sz="2400">
                        <a:effectLst/>
                        <a:latin typeface="Calibri"/>
                        <a:ea typeface="Calibri"/>
                        <a:cs typeface="Times New Roman"/>
                      </a:endParaRPr>
                    </a:p>
                  </a:txBody>
                  <a:tcPr marL="68580" marR="68580" marT="0" marB="0"/>
                </a:tc>
              </a:tr>
              <a:tr h="383227">
                <a:tc>
                  <a:txBody>
                    <a:bodyPr/>
                    <a:lstStyle/>
                    <a:p>
                      <a:pPr algn="ctr">
                        <a:lnSpc>
                          <a:spcPct val="115000"/>
                        </a:lnSpc>
                        <a:spcAft>
                          <a:spcPts val="0"/>
                        </a:spcAft>
                      </a:pPr>
                      <a:r>
                        <a:rPr lang="el-GR" sz="2400">
                          <a:effectLst/>
                        </a:rPr>
                        <a:t>60</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a:effectLst/>
                        </a:rPr>
                        <a:t>2,2</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dirty="0">
                          <a:effectLst/>
                        </a:rPr>
                        <a:t>0,43</a:t>
                      </a:r>
                      <a:endParaRPr lang="el-G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a:effectLst/>
                        </a:rPr>
                        <a:t>1,77</a:t>
                      </a:r>
                      <a:endParaRPr lang="el-GR" sz="2400">
                        <a:effectLst/>
                        <a:latin typeface="Calibri"/>
                        <a:ea typeface="Calibri"/>
                        <a:cs typeface="Times New Roman"/>
                      </a:endParaRPr>
                    </a:p>
                  </a:txBody>
                  <a:tcPr marL="68580" marR="68580" marT="0" marB="0"/>
                </a:tc>
              </a:tr>
              <a:tr h="383227">
                <a:tc>
                  <a:txBody>
                    <a:bodyPr/>
                    <a:lstStyle/>
                    <a:p>
                      <a:pPr algn="ctr">
                        <a:lnSpc>
                          <a:spcPct val="115000"/>
                        </a:lnSpc>
                        <a:spcAft>
                          <a:spcPts val="0"/>
                        </a:spcAft>
                      </a:pPr>
                      <a:r>
                        <a:rPr lang="el-GR" sz="2400">
                          <a:effectLst/>
                        </a:rPr>
                        <a:t>70</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a:effectLst/>
                        </a:rPr>
                        <a:t>1,6</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dirty="0">
                          <a:effectLst/>
                        </a:rPr>
                        <a:t>0,47</a:t>
                      </a:r>
                      <a:endParaRPr lang="el-G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dirty="0">
                          <a:effectLst/>
                        </a:rPr>
                        <a:t>1,13</a:t>
                      </a:r>
                      <a:endParaRPr lang="el-GR" sz="2400" dirty="0">
                        <a:effectLst/>
                        <a:latin typeface="Calibri"/>
                        <a:ea typeface="Calibri"/>
                        <a:cs typeface="Times New Roman"/>
                      </a:endParaRPr>
                    </a:p>
                  </a:txBody>
                  <a:tcPr marL="68580" marR="68580" marT="0" marB="0"/>
                </a:tc>
              </a:tr>
              <a:tr h="383227">
                <a:tc>
                  <a:txBody>
                    <a:bodyPr/>
                    <a:lstStyle/>
                    <a:p>
                      <a:pPr algn="ctr">
                        <a:lnSpc>
                          <a:spcPct val="115000"/>
                        </a:lnSpc>
                        <a:spcAft>
                          <a:spcPts val="0"/>
                        </a:spcAft>
                      </a:pPr>
                      <a:r>
                        <a:rPr lang="el-GR" sz="2400">
                          <a:effectLst/>
                        </a:rPr>
                        <a:t>80</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a:effectLst/>
                        </a:rPr>
                        <a:t>0,9</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a:effectLst/>
                        </a:rPr>
                        <a:t>0,49</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dirty="0">
                          <a:effectLst/>
                        </a:rPr>
                        <a:t>0,41</a:t>
                      </a:r>
                      <a:endParaRPr lang="el-GR" sz="2400" dirty="0">
                        <a:effectLst/>
                        <a:latin typeface="Calibri"/>
                        <a:ea typeface="Calibri"/>
                        <a:cs typeface="Times New Roman"/>
                      </a:endParaRPr>
                    </a:p>
                  </a:txBody>
                  <a:tcPr marL="68580" marR="68580" marT="0" marB="0"/>
                </a:tc>
              </a:tr>
              <a:tr h="383227">
                <a:tc>
                  <a:txBody>
                    <a:bodyPr/>
                    <a:lstStyle/>
                    <a:p>
                      <a:pPr algn="ctr">
                        <a:lnSpc>
                          <a:spcPct val="115000"/>
                        </a:lnSpc>
                        <a:spcAft>
                          <a:spcPts val="0"/>
                        </a:spcAft>
                      </a:pPr>
                      <a:r>
                        <a:rPr lang="el-GR" sz="2400">
                          <a:effectLst/>
                        </a:rPr>
                        <a:t>90</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a:effectLst/>
                        </a:rPr>
                        <a:t>0,2</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a:effectLst/>
                        </a:rPr>
                        <a:t>0,50</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dirty="0">
                          <a:effectLst/>
                        </a:rPr>
                        <a:t>-0,30</a:t>
                      </a:r>
                      <a:endParaRPr lang="el-GR" sz="2400" dirty="0">
                        <a:effectLst/>
                        <a:latin typeface="Calibri"/>
                        <a:ea typeface="Calibri"/>
                        <a:cs typeface="Times New Roman"/>
                      </a:endParaRPr>
                    </a:p>
                  </a:txBody>
                  <a:tcPr marL="68580" marR="68580" marT="0" marB="0"/>
                </a:tc>
              </a:tr>
            </a:tbl>
          </a:graphicData>
        </a:graphic>
      </p:graphicFrame>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485" y="1052736"/>
            <a:ext cx="4248150" cy="35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4703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66</a:t>
            </a:fld>
            <a:endParaRPr lang="el-G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 y="1412776"/>
            <a:ext cx="9147076" cy="544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5"/>
          <p:cNvSpPr/>
          <p:nvPr/>
        </p:nvSpPr>
        <p:spPr>
          <a:xfrm>
            <a:off x="0" y="332656"/>
            <a:ext cx="4716016" cy="830997"/>
          </a:xfrm>
          <a:prstGeom prst="rect">
            <a:avLst/>
          </a:prstGeom>
        </p:spPr>
        <p:txBody>
          <a:bodyPr wrap="square">
            <a:spAutoFit/>
          </a:bodyPr>
          <a:lstStyle/>
          <a:p>
            <a:r>
              <a:rPr lang="el-GR" sz="2400" dirty="0" smtClean="0"/>
              <a:t>Μέγιστη </a:t>
            </a:r>
            <a:r>
              <a:rPr lang="el-GR" sz="2400" dirty="0"/>
              <a:t>γωνία </a:t>
            </a:r>
            <a:r>
              <a:rPr lang="el-GR" sz="2400" dirty="0" smtClean="0"/>
              <a:t>κλίσης</a:t>
            </a:r>
            <a:r>
              <a:rPr lang="en-US" sz="2400" dirty="0" smtClean="0"/>
              <a:t>:</a:t>
            </a:r>
            <a:r>
              <a:rPr lang="el-GR" sz="2400" dirty="0" smtClean="0"/>
              <a:t> περίπου</a:t>
            </a:r>
            <a:r>
              <a:rPr lang="en-US" sz="2400" dirty="0" smtClean="0"/>
              <a:t> </a:t>
            </a:r>
            <a:r>
              <a:rPr lang="el-GR" sz="2400" dirty="0" smtClean="0"/>
              <a:t>93</a:t>
            </a:r>
            <a:r>
              <a:rPr lang="en-US" sz="2400" baseline="30000" dirty="0" smtClean="0"/>
              <a:t>0</a:t>
            </a:r>
            <a:r>
              <a:rPr lang="en-US" sz="2400" dirty="0" smtClean="0"/>
              <a:t>.</a:t>
            </a:r>
          </a:p>
          <a:p>
            <a:r>
              <a:rPr lang="el-GR" sz="2400" dirty="0" smtClean="0"/>
              <a:t> Μέγιστο </a:t>
            </a:r>
            <a:r>
              <a:rPr lang="en-US" sz="2400" i="1" dirty="0" smtClean="0"/>
              <a:t>GZ:</a:t>
            </a:r>
            <a:r>
              <a:rPr lang="en-US" sz="2400" dirty="0" smtClean="0"/>
              <a:t> </a:t>
            </a:r>
            <a:r>
              <a:rPr lang="el-GR" sz="2400" dirty="0" smtClean="0"/>
              <a:t>2,8 </a:t>
            </a:r>
            <a:r>
              <a:rPr lang="en-US" sz="2400" dirty="0" err="1"/>
              <a:t>ft</a:t>
            </a:r>
            <a:r>
              <a:rPr lang="el-GR" sz="2400" dirty="0"/>
              <a:t> στις 40 μοίρες.</a:t>
            </a:r>
          </a:p>
        </p:txBody>
      </p:sp>
      <p:sp>
        <p:nvSpPr>
          <p:cNvPr id="8" name="Rectangle 3"/>
          <p:cNvSpPr txBox="1">
            <a:spLocks noChangeArrowheads="1"/>
          </p:cNvSpPr>
          <p:nvPr/>
        </p:nvSpPr>
        <p:spPr bwMode="auto">
          <a:xfrm>
            <a:off x="0" y="1999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
        <p:nvSpPr>
          <p:cNvPr id="7" name="Ορθογώνιο 6"/>
          <p:cNvSpPr/>
          <p:nvPr/>
        </p:nvSpPr>
        <p:spPr>
          <a:xfrm>
            <a:off x="4570462" y="378991"/>
            <a:ext cx="4572000" cy="1569660"/>
          </a:xfrm>
          <a:prstGeom prst="rect">
            <a:avLst/>
          </a:prstGeom>
        </p:spPr>
        <p:txBody>
          <a:bodyPr>
            <a:spAutoFit/>
          </a:bodyPr>
          <a:lstStyle/>
          <a:p>
            <a:r>
              <a:rPr lang="el-GR" sz="2400" dirty="0"/>
              <a:t>Μετά την διόρθωση </a:t>
            </a:r>
            <a:r>
              <a:rPr lang="en-US" sz="2400" dirty="0" smtClean="0"/>
              <a:t>: </a:t>
            </a:r>
          </a:p>
          <a:p>
            <a:r>
              <a:rPr lang="el-GR" sz="2400" dirty="0" smtClean="0"/>
              <a:t>Μέγιστη </a:t>
            </a:r>
            <a:r>
              <a:rPr lang="el-GR" sz="2400" dirty="0"/>
              <a:t>γωνία </a:t>
            </a:r>
            <a:r>
              <a:rPr lang="el-GR" sz="2400" dirty="0" smtClean="0"/>
              <a:t>κλίσης</a:t>
            </a:r>
            <a:r>
              <a:rPr lang="en-US" sz="2400" dirty="0" smtClean="0"/>
              <a:t>:</a:t>
            </a:r>
            <a:r>
              <a:rPr lang="el-GR" sz="2400" dirty="0" smtClean="0"/>
              <a:t> 85 </a:t>
            </a:r>
            <a:r>
              <a:rPr lang="el-GR" sz="2400" dirty="0"/>
              <a:t>μοίρες </a:t>
            </a:r>
            <a:endParaRPr lang="en-US" sz="2400" dirty="0" smtClean="0"/>
          </a:p>
          <a:p>
            <a:r>
              <a:rPr lang="el-GR" sz="2400" dirty="0" smtClean="0"/>
              <a:t>Μέγιστο </a:t>
            </a:r>
            <a:r>
              <a:rPr lang="en-US" sz="2400" i="1" dirty="0"/>
              <a:t>GZ</a:t>
            </a:r>
            <a:r>
              <a:rPr lang="el-GR" sz="2400" dirty="0" smtClean="0"/>
              <a:t> </a:t>
            </a:r>
            <a:r>
              <a:rPr lang="el-GR" sz="2400" dirty="0"/>
              <a:t>2,48 </a:t>
            </a:r>
            <a:r>
              <a:rPr lang="en-US" sz="2400" dirty="0" err="1"/>
              <a:t>ft</a:t>
            </a:r>
            <a:r>
              <a:rPr lang="el-GR" sz="2400" dirty="0"/>
              <a:t> στις 40 μοίρες</a:t>
            </a:r>
          </a:p>
          <a:p>
            <a:r>
              <a:rPr lang="el-GR" sz="2400" dirty="0"/>
              <a:t> </a:t>
            </a:r>
          </a:p>
        </p:txBody>
      </p:sp>
    </p:spTree>
    <p:extLst>
      <p:ext uri="{BB962C8B-B14F-4D97-AF65-F5344CB8AC3E}">
        <p14:creationId xmlns:p14="http://schemas.microsoft.com/office/powerpoint/2010/main" val="2755069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7</a:t>
            </a:fld>
            <a:endParaRPr lang="el-GR"/>
          </a:p>
        </p:txBody>
      </p:sp>
      <p:sp>
        <p:nvSpPr>
          <p:cNvPr id="6"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
        <p:nvSpPr>
          <p:cNvPr id="19" name="Freeform 3"/>
          <p:cNvSpPr>
            <a:spLocks/>
          </p:cNvSpPr>
          <p:nvPr/>
        </p:nvSpPr>
        <p:spPr bwMode="auto">
          <a:xfrm>
            <a:off x="1588" y="3400425"/>
            <a:ext cx="9142412" cy="3457575"/>
          </a:xfrm>
          <a:custGeom>
            <a:avLst/>
            <a:gdLst>
              <a:gd name="T0" fmla="*/ 0 w 5759"/>
              <a:gd name="T1" fmla="*/ 0 h 2178"/>
              <a:gd name="T2" fmla="*/ 0 w 5759"/>
              <a:gd name="T3" fmla="*/ 2177 h 2178"/>
              <a:gd name="T4" fmla="*/ 5758 w 5759"/>
              <a:gd name="T5" fmla="*/ 2177 h 2178"/>
              <a:gd name="T6" fmla="*/ 5758 w 5759"/>
              <a:gd name="T7" fmla="*/ 0 h 2178"/>
              <a:gd name="T8" fmla="*/ 0 w 5759"/>
              <a:gd name="T9" fmla="*/ 0 h 2178"/>
            </a:gdLst>
            <a:ahLst/>
            <a:cxnLst>
              <a:cxn ang="0">
                <a:pos x="T0" y="T1"/>
              </a:cxn>
              <a:cxn ang="0">
                <a:pos x="T2" y="T3"/>
              </a:cxn>
              <a:cxn ang="0">
                <a:pos x="T4" y="T5"/>
              </a:cxn>
              <a:cxn ang="0">
                <a:pos x="T6" y="T7"/>
              </a:cxn>
              <a:cxn ang="0">
                <a:pos x="T8" y="T9"/>
              </a:cxn>
            </a:cxnLst>
            <a:rect l="0" t="0" r="r" b="b"/>
            <a:pathLst>
              <a:path w="5759" h="2178">
                <a:moveTo>
                  <a:pt x="0" y="0"/>
                </a:moveTo>
                <a:lnTo>
                  <a:pt x="0" y="2177"/>
                </a:lnTo>
                <a:lnTo>
                  <a:pt x="5758" y="2177"/>
                </a:lnTo>
                <a:lnTo>
                  <a:pt x="5758" y="0"/>
                </a:lnTo>
                <a:lnTo>
                  <a:pt x="0" y="0"/>
                </a:lnTo>
              </a:path>
            </a:pathLst>
          </a:custGeom>
          <a:solidFill>
            <a:srgbClr val="0000FF"/>
          </a:solidFill>
          <a:ln w="12700" cap="rnd" cmpd="sng">
            <a:solidFill>
              <a:srgbClr val="0000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useBgFill="1">
        <p:nvSpPr>
          <p:cNvPr id="32" name="Freeform 4"/>
          <p:cNvSpPr>
            <a:spLocks/>
          </p:cNvSpPr>
          <p:nvPr/>
        </p:nvSpPr>
        <p:spPr bwMode="auto">
          <a:xfrm rot="20391350">
            <a:off x="1812925" y="1557338"/>
            <a:ext cx="5580063" cy="4440237"/>
          </a:xfrm>
          <a:custGeom>
            <a:avLst/>
            <a:gdLst>
              <a:gd name="T0" fmla="*/ 500 w 3515"/>
              <a:gd name="T1" fmla="*/ 0 h 2797"/>
              <a:gd name="T2" fmla="*/ 20 w 3515"/>
              <a:gd name="T3" fmla="*/ 1319 h 2797"/>
              <a:gd name="T4" fmla="*/ 0 w 3515"/>
              <a:gd name="T5" fmla="*/ 1494 h 2797"/>
              <a:gd name="T6" fmla="*/ 15 w 3515"/>
              <a:gd name="T7" fmla="*/ 1594 h 2797"/>
              <a:gd name="T8" fmla="*/ 56 w 3515"/>
              <a:gd name="T9" fmla="*/ 1741 h 2797"/>
              <a:gd name="T10" fmla="*/ 125 w 3515"/>
              <a:gd name="T11" fmla="*/ 1875 h 2797"/>
              <a:gd name="T12" fmla="*/ 254 w 3515"/>
              <a:gd name="T13" fmla="*/ 2024 h 2797"/>
              <a:gd name="T14" fmla="*/ 426 w 3515"/>
              <a:gd name="T15" fmla="*/ 2152 h 2797"/>
              <a:gd name="T16" fmla="*/ 648 w 3515"/>
              <a:gd name="T17" fmla="*/ 2284 h 2797"/>
              <a:gd name="T18" fmla="*/ 962 w 3515"/>
              <a:gd name="T19" fmla="*/ 2427 h 2797"/>
              <a:gd name="T20" fmla="*/ 1594 w 3515"/>
              <a:gd name="T21" fmla="*/ 2657 h 2797"/>
              <a:gd name="T22" fmla="*/ 1922 w 3515"/>
              <a:gd name="T23" fmla="*/ 2740 h 2797"/>
              <a:gd name="T24" fmla="*/ 2177 w 3515"/>
              <a:gd name="T25" fmla="*/ 2782 h 2797"/>
              <a:gd name="T26" fmla="*/ 2435 w 3515"/>
              <a:gd name="T27" fmla="*/ 2796 h 2797"/>
              <a:gd name="T28" fmla="*/ 2660 w 3515"/>
              <a:gd name="T29" fmla="*/ 2739 h 2797"/>
              <a:gd name="T30" fmla="*/ 2786 w 3515"/>
              <a:gd name="T31" fmla="*/ 2676 h 2797"/>
              <a:gd name="T32" fmla="*/ 2912 w 3515"/>
              <a:gd name="T33" fmla="*/ 2569 h 2797"/>
              <a:gd name="T34" fmla="*/ 3004 w 3515"/>
              <a:gd name="T35" fmla="*/ 2456 h 2797"/>
              <a:gd name="T36" fmla="*/ 3074 w 3515"/>
              <a:gd name="T37" fmla="*/ 2306 h 2797"/>
              <a:gd name="T38" fmla="*/ 3104 w 3515"/>
              <a:gd name="T39" fmla="*/ 2223 h 2797"/>
              <a:gd name="T40" fmla="*/ 3514 w 3515"/>
              <a:gd name="T41" fmla="*/ 1097 h 2797"/>
              <a:gd name="T42" fmla="*/ 500 w 3515"/>
              <a:gd name="T43" fmla="*/ 0 h 2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5" h="2797">
                <a:moveTo>
                  <a:pt x="500" y="0"/>
                </a:moveTo>
                <a:lnTo>
                  <a:pt x="20" y="1319"/>
                </a:lnTo>
                <a:lnTo>
                  <a:pt x="0" y="1494"/>
                </a:lnTo>
                <a:lnTo>
                  <a:pt x="15" y="1594"/>
                </a:lnTo>
                <a:lnTo>
                  <a:pt x="56" y="1741"/>
                </a:lnTo>
                <a:lnTo>
                  <a:pt x="125" y="1875"/>
                </a:lnTo>
                <a:lnTo>
                  <a:pt x="254" y="2024"/>
                </a:lnTo>
                <a:lnTo>
                  <a:pt x="426" y="2152"/>
                </a:lnTo>
                <a:lnTo>
                  <a:pt x="648" y="2284"/>
                </a:lnTo>
                <a:lnTo>
                  <a:pt x="962" y="2427"/>
                </a:lnTo>
                <a:lnTo>
                  <a:pt x="1594" y="2657"/>
                </a:lnTo>
                <a:lnTo>
                  <a:pt x="1922" y="2740"/>
                </a:lnTo>
                <a:lnTo>
                  <a:pt x="2177" y="2782"/>
                </a:lnTo>
                <a:lnTo>
                  <a:pt x="2435" y="2796"/>
                </a:lnTo>
                <a:lnTo>
                  <a:pt x="2660" y="2739"/>
                </a:lnTo>
                <a:lnTo>
                  <a:pt x="2786" y="2676"/>
                </a:lnTo>
                <a:lnTo>
                  <a:pt x="2912" y="2569"/>
                </a:lnTo>
                <a:lnTo>
                  <a:pt x="3004" y="2456"/>
                </a:lnTo>
                <a:lnTo>
                  <a:pt x="3074" y="2306"/>
                </a:lnTo>
                <a:lnTo>
                  <a:pt x="3104" y="2223"/>
                </a:lnTo>
                <a:lnTo>
                  <a:pt x="3514" y="1097"/>
                </a:lnTo>
                <a:lnTo>
                  <a:pt x="500" y="0"/>
                </a:lnTo>
              </a:path>
            </a:pathLst>
          </a:custGeom>
          <a:ln w="762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 name="Oval 82"/>
          <p:cNvSpPr>
            <a:spLocks noChangeArrowheads="1"/>
          </p:cNvSpPr>
          <p:nvPr/>
        </p:nvSpPr>
        <p:spPr bwMode="auto">
          <a:xfrm rot="900000">
            <a:off x="4500648" y="4001188"/>
            <a:ext cx="204617" cy="205323"/>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4" name="Oval 85"/>
          <p:cNvSpPr>
            <a:spLocks noChangeArrowheads="1"/>
          </p:cNvSpPr>
          <p:nvPr/>
        </p:nvSpPr>
        <p:spPr bwMode="auto">
          <a:xfrm rot="900000">
            <a:off x="4470485" y="2944756"/>
            <a:ext cx="204617" cy="205323"/>
          </a:xfrm>
          <a:prstGeom prst="ellipse">
            <a:avLst/>
          </a:prstGeom>
          <a:solidFill>
            <a:srgbClr val="0000FF"/>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6" name="Rectangle 9"/>
          <p:cNvSpPr>
            <a:spLocks noChangeArrowheads="1"/>
          </p:cNvSpPr>
          <p:nvPr/>
        </p:nvSpPr>
        <p:spPr bwMode="auto">
          <a:xfrm>
            <a:off x="4814958" y="4222172"/>
            <a:ext cx="4318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b">
            <a:spAutoFit/>
          </a:bodyPr>
          <a:lstStyle/>
          <a:p>
            <a:pPr eaLnBrk="0" hangingPunct="0">
              <a:lnSpc>
                <a:spcPct val="85000"/>
              </a:lnSpc>
              <a:spcBef>
                <a:spcPct val="30000"/>
              </a:spcBef>
            </a:pPr>
            <a:r>
              <a:rPr lang="el-GR" altLang="el-GR" sz="2700" u="none" dirty="0">
                <a:solidFill>
                  <a:srgbClr val="FF0000"/>
                </a:solidFill>
                <a:effectLst/>
              </a:rPr>
              <a:t>B</a:t>
            </a:r>
          </a:p>
        </p:txBody>
      </p:sp>
      <p:sp>
        <p:nvSpPr>
          <p:cNvPr id="37" name="Rectangle 11"/>
          <p:cNvSpPr>
            <a:spLocks noChangeArrowheads="1"/>
          </p:cNvSpPr>
          <p:nvPr/>
        </p:nvSpPr>
        <p:spPr bwMode="auto">
          <a:xfrm>
            <a:off x="4813300" y="2769242"/>
            <a:ext cx="667129" cy="55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30000"/>
              </a:spcBef>
            </a:pPr>
            <a:r>
              <a:rPr lang="el-GR" altLang="el-GR" sz="3500" dirty="0">
                <a:solidFill>
                  <a:srgbClr val="0000FF"/>
                </a:solidFill>
              </a:rPr>
              <a:t>G</a:t>
            </a:r>
          </a:p>
        </p:txBody>
      </p:sp>
      <p:sp>
        <p:nvSpPr>
          <p:cNvPr id="38" name="Line 80"/>
          <p:cNvSpPr>
            <a:spLocks noChangeShapeType="1"/>
          </p:cNvSpPr>
          <p:nvPr/>
        </p:nvSpPr>
        <p:spPr bwMode="auto">
          <a:xfrm flipH="1">
            <a:off x="4572794" y="575065"/>
            <a:ext cx="0" cy="519599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9" name="Rectangle 79"/>
          <p:cNvSpPr>
            <a:spLocks noChangeArrowheads="1"/>
          </p:cNvSpPr>
          <p:nvPr/>
        </p:nvSpPr>
        <p:spPr bwMode="auto">
          <a:xfrm>
            <a:off x="4397771" y="5771057"/>
            <a:ext cx="410369" cy="51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l" eaLnBrk="0" hangingPunct="0">
              <a:lnSpc>
                <a:spcPct val="85000"/>
              </a:lnSpc>
              <a:spcBef>
                <a:spcPct val="30000"/>
              </a:spcBef>
            </a:pPr>
            <a:r>
              <a:rPr lang="en-US" altLang="el-GR" sz="3200" b="1" u="none" dirty="0">
                <a:solidFill>
                  <a:srgbClr val="FFFF00"/>
                </a:solidFill>
                <a:effectLst/>
              </a:rPr>
              <a:t>K</a:t>
            </a:r>
          </a:p>
        </p:txBody>
      </p:sp>
      <p:sp>
        <p:nvSpPr>
          <p:cNvPr id="40" name="Oval 82"/>
          <p:cNvSpPr>
            <a:spLocks noChangeArrowheads="1"/>
          </p:cNvSpPr>
          <p:nvPr/>
        </p:nvSpPr>
        <p:spPr bwMode="auto">
          <a:xfrm rot="900000">
            <a:off x="4490860" y="5668395"/>
            <a:ext cx="204617" cy="205323"/>
          </a:xfrm>
          <a:prstGeom prst="ellipse">
            <a:avLst/>
          </a:prstGeom>
          <a:solidFill>
            <a:srgbClr val="FFFF00"/>
          </a:solidFill>
          <a:ln w="12700">
            <a:noFill/>
            <a:round/>
            <a:headEnd/>
            <a:tailEnd/>
          </a:ln>
          <a:effectLst/>
        </p:spPr>
        <p:txBody>
          <a:bodyPr wrap="none" anchor="ctr"/>
          <a:lstStyle/>
          <a:p>
            <a:endParaRPr lang="el-GR">
              <a:solidFill>
                <a:srgbClr val="FFFF00"/>
              </a:solidFill>
            </a:endParaRPr>
          </a:p>
        </p:txBody>
      </p:sp>
    </p:spTree>
    <p:extLst>
      <p:ext uri="{BB962C8B-B14F-4D97-AF65-F5344CB8AC3E}">
        <p14:creationId xmlns:p14="http://schemas.microsoft.com/office/powerpoint/2010/main" val="227090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8</a:t>
            </a:fld>
            <a:endParaRPr lang="el-GR"/>
          </a:p>
        </p:txBody>
      </p:sp>
      <p:sp>
        <p:nvSpPr>
          <p:cNvPr id="6"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
        <p:nvSpPr>
          <p:cNvPr id="7" name="Freeform 3"/>
          <p:cNvSpPr>
            <a:spLocks/>
          </p:cNvSpPr>
          <p:nvPr/>
        </p:nvSpPr>
        <p:spPr bwMode="auto">
          <a:xfrm>
            <a:off x="1588" y="3400425"/>
            <a:ext cx="9142412" cy="3457575"/>
          </a:xfrm>
          <a:custGeom>
            <a:avLst/>
            <a:gdLst>
              <a:gd name="T0" fmla="*/ 0 w 5759"/>
              <a:gd name="T1" fmla="*/ 0 h 2178"/>
              <a:gd name="T2" fmla="*/ 0 w 5759"/>
              <a:gd name="T3" fmla="*/ 2177 h 2178"/>
              <a:gd name="T4" fmla="*/ 5758 w 5759"/>
              <a:gd name="T5" fmla="*/ 2177 h 2178"/>
              <a:gd name="T6" fmla="*/ 5758 w 5759"/>
              <a:gd name="T7" fmla="*/ 0 h 2178"/>
              <a:gd name="T8" fmla="*/ 0 w 5759"/>
              <a:gd name="T9" fmla="*/ 0 h 2178"/>
            </a:gdLst>
            <a:ahLst/>
            <a:cxnLst>
              <a:cxn ang="0">
                <a:pos x="T0" y="T1"/>
              </a:cxn>
              <a:cxn ang="0">
                <a:pos x="T2" y="T3"/>
              </a:cxn>
              <a:cxn ang="0">
                <a:pos x="T4" y="T5"/>
              </a:cxn>
              <a:cxn ang="0">
                <a:pos x="T6" y="T7"/>
              </a:cxn>
              <a:cxn ang="0">
                <a:pos x="T8" y="T9"/>
              </a:cxn>
            </a:cxnLst>
            <a:rect l="0" t="0" r="r" b="b"/>
            <a:pathLst>
              <a:path w="5759" h="2178">
                <a:moveTo>
                  <a:pt x="0" y="0"/>
                </a:moveTo>
                <a:lnTo>
                  <a:pt x="0" y="2177"/>
                </a:lnTo>
                <a:lnTo>
                  <a:pt x="5758" y="2177"/>
                </a:lnTo>
                <a:lnTo>
                  <a:pt x="5758" y="0"/>
                </a:lnTo>
                <a:lnTo>
                  <a:pt x="0" y="0"/>
                </a:lnTo>
              </a:path>
            </a:pathLst>
          </a:custGeom>
          <a:solidFill>
            <a:srgbClr val="0000FF"/>
          </a:solidFill>
          <a:ln w="12700" cap="rnd" cmpd="sng">
            <a:solidFill>
              <a:srgbClr val="0000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useBgFill="1">
        <p:nvSpPr>
          <p:cNvPr id="8" name="Freeform 4"/>
          <p:cNvSpPr>
            <a:spLocks/>
          </p:cNvSpPr>
          <p:nvPr/>
        </p:nvSpPr>
        <p:spPr bwMode="auto">
          <a:xfrm>
            <a:off x="1812925" y="1557338"/>
            <a:ext cx="5580063" cy="4440237"/>
          </a:xfrm>
          <a:custGeom>
            <a:avLst/>
            <a:gdLst>
              <a:gd name="T0" fmla="*/ 500 w 3515"/>
              <a:gd name="T1" fmla="*/ 0 h 2797"/>
              <a:gd name="T2" fmla="*/ 20 w 3515"/>
              <a:gd name="T3" fmla="*/ 1319 h 2797"/>
              <a:gd name="T4" fmla="*/ 0 w 3515"/>
              <a:gd name="T5" fmla="*/ 1494 h 2797"/>
              <a:gd name="T6" fmla="*/ 15 w 3515"/>
              <a:gd name="T7" fmla="*/ 1594 h 2797"/>
              <a:gd name="T8" fmla="*/ 56 w 3515"/>
              <a:gd name="T9" fmla="*/ 1741 h 2797"/>
              <a:gd name="T10" fmla="*/ 125 w 3515"/>
              <a:gd name="T11" fmla="*/ 1875 h 2797"/>
              <a:gd name="T12" fmla="*/ 254 w 3515"/>
              <a:gd name="T13" fmla="*/ 2024 h 2797"/>
              <a:gd name="T14" fmla="*/ 426 w 3515"/>
              <a:gd name="T15" fmla="*/ 2152 h 2797"/>
              <a:gd name="T16" fmla="*/ 648 w 3515"/>
              <a:gd name="T17" fmla="*/ 2284 h 2797"/>
              <a:gd name="T18" fmla="*/ 962 w 3515"/>
              <a:gd name="T19" fmla="*/ 2427 h 2797"/>
              <a:gd name="T20" fmla="*/ 1594 w 3515"/>
              <a:gd name="T21" fmla="*/ 2657 h 2797"/>
              <a:gd name="T22" fmla="*/ 1922 w 3515"/>
              <a:gd name="T23" fmla="*/ 2740 h 2797"/>
              <a:gd name="T24" fmla="*/ 2177 w 3515"/>
              <a:gd name="T25" fmla="*/ 2782 h 2797"/>
              <a:gd name="T26" fmla="*/ 2435 w 3515"/>
              <a:gd name="T27" fmla="*/ 2796 h 2797"/>
              <a:gd name="T28" fmla="*/ 2660 w 3515"/>
              <a:gd name="T29" fmla="*/ 2739 h 2797"/>
              <a:gd name="T30" fmla="*/ 2786 w 3515"/>
              <a:gd name="T31" fmla="*/ 2676 h 2797"/>
              <a:gd name="T32" fmla="*/ 2912 w 3515"/>
              <a:gd name="T33" fmla="*/ 2569 h 2797"/>
              <a:gd name="T34" fmla="*/ 3004 w 3515"/>
              <a:gd name="T35" fmla="*/ 2456 h 2797"/>
              <a:gd name="T36" fmla="*/ 3074 w 3515"/>
              <a:gd name="T37" fmla="*/ 2306 h 2797"/>
              <a:gd name="T38" fmla="*/ 3104 w 3515"/>
              <a:gd name="T39" fmla="*/ 2223 h 2797"/>
              <a:gd name="T40" fmla="*/ 3514 w 3515"/>
              <a:gd name="T41" fmla="*/ 1097 h 2797"/>
              <a:gd name="T42" fmla="*/ 500 w 3515"/>
              <a:gd name="T43" fmla="*/ 0 h 2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5" h="2797">
                <a:moveTo>
                  <a:pt x="500" y="0"/>
                </a:moveTo>
                <a:lnTo>
                  <a:pt x="20" y="1319"/>
                </a:lnTo>
                <a:lnTo>
                  <a:pt x="0" y="1494"/>
                </a:lnTo>
                <a:lnTo>
                  <a:pt x="15" y="1594"/>
                </a:lnTo>
                <a:lnTo>
                  <a:pt x="56" y="1741"/>
                </a:lnTo>
                <a:lnTo>
                  <a:pt x="125" y="1875"/>
                </a:lnTo>
                <a:lnTo>
                  <a:pt x="254" y="2024"/>
                </a:lnTo>
                <a:lnTo>
                  <a:pt x="426" y="2152"/>
                </a:lnTo>
                <a:lnTo>
                  <a:pt x="648" y="2284"/>
                </a:lnTo>
                <a:lnTo>
                  <a:pt x="962" y="2427"/>
                </a:lnTo>
                <a:lnTo>
                  <a:pt x="1594" y="2657"/>
                </a:lnTo>
                <a:lnTo>
                  <a:pt x="1922" y="2740"/>
                </a:lnTo>
                <a:lnTo>
                  <a:pt x="2177" y="2782"/>
                </a:lnTo>
                <a:lnTo>
                  <a:pt x="2435" y="2796"/>
                </a:lnTo>
                <a:lnTo>
                  <a:pt x="2660" y="2739"/>
                </a:lnTo>
                <a:lnTo>
                  <a:pt x="2786" y="2676"/>
                </a:lnTo>
                <a:lnTo>
                  <a:pt x="2912" y="2569"/>
                </a:lnTo>
                <a:lnTo>
                  <a:pt x="3004" y="2456"/>
                </a:lnTo>
                <a:lnTo>
                  <a:pt x="3074" y="2306"/>
                </a:lnTo>
                <a:lnTo>
                  <a:pt x="3104" y="2223"/>
                </a:lnTo>
                <a:lnTo>
                  <a:pt x="3514" y="1097"/>
                </a:lnTo>
                <a:lnTo>
                  <a:pt x="500" y="0"/>
                </a:lnTo>
              </a:path>
            </a:pathLst>
          </a:custGeom>
          <a:ln w="762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 name="Rectangle 9"/>
          <p:cNvSpPr>
            <a:spLocks noChangeArrowheads="1"/>
          </p:cNvSpPr>
          <p:nvPr/>
        </p:nvSpPr>
        <p:spPr bwMode="auto">
          <a:xfrm>
            <a:off x="4813300" y="4510088"/>
            <a:ext cx="4318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b">
            <a:spAutoFit/>
          </a:bodyPr>
          <a:lstStyle/>
          <a:p>
            <a:pPr eaLnBrk="0" hangingPunct="0">
              <a:lnSpc>
                <a:spcPct val="85000"/>
              </a:lnSpc>
              <a:spcBef>
                <a:spcPct val="30000"/>
              </a:spcBef>
            </a:pPr>
            <a:r>
              <a:rPr lang="el-GR" altLang="el-GR" sz="2700" u="none" dirty="0">
                <a:solidFill>
                  <a:srgbClr val="FF0000"/>
                </a:solidFill>
                <a:effectLst/>
              </a:rPr>
              <a:t>B</a:t>
            </a:r>
          </a:p>
        </p:txBody>
      </p:sp>
      <p:sp>
        <p:nvSpPr>
          <p:cNvPr id="10" name="Oval 10"/>
          <p:cNvSpPr>
            <a:spLocks noChangeArrowheads="1"/>
          </p:cNvSpPr>
          <p:nvPr/>
        </p:nvSpPr>
        <p:spPr bwMode="auto">
          <a:xfrm rot="20400000">
            <a:off x="5224463" y="4608513"/>
            <a:ext cx="160337" cy="125412"/>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 name="Line 5"/>
          <p:cNvSpPr>
            <a:spLocks noChangeShapeType="1"/>
          </p:cNvSpPr>
          <p:nvPr/>
        </p:nvSpPr>
        <p:spPr bwMode="auto">
          <a:xfrm flipH="1">
            <a:off x="3752850" y="1468438"/>
            <a:ext cx="1670050" cy="458787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solidFill>
                <a:srgbClr val="FFFF00"/>
              </a:solidFill>
            </a:endParaRPr>
          </a:p>
        </p:txBody>
      </p:sp>
      <p:sp>
        <p:nvSpPr>
          <p:cNvPr id="12" name="Line 6"/>
          <p:cNvSpPr>
            <a:spLocks noChangeShapeType="1"/>
          </p:cNvSpPr>
          <p:nvPr/>
        </p:nvSpPr>
        <p:spPr bwMode="auto">
          <a:xfrm>
            <a:off x="1511300" y="2286000"/>
            <a:ext cx="6240463" cy="22733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solidFill>
                <a:srgbClr val="FFFF00"/>
              </a:solidFill>
            </a:endParaRPr>
          </a:p>
        </p:txBody>
      </p:sp>
      <p:sp>
        <p:nvSpPr>
          <p:cNvPr id="13" name="Rectangle 8"/>
          <p:cNvSpPr>
            <a:spLocks noChangeArrowheads="1"/>
          </p:cNvSpPr>
          <p:nvPr/>
        </p:nvSpPr>
        <p:spPr bwMode="auto">
          <a:xfrm rot="1200000">
            <a:off x="1673165" y="2094282"/>
            <a:ext cx="504946" cy="34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b">
            <a:spAutoFit/>
          </a:bodyPr>
          <a:lstStyle/>
          <a:p>
            <a:pPr eaLnBrk="0" hangingPunct="0">
              <a:lnSpc>
                <a:spcPct val="85000"/>
              </a:lnSpc>
              <a:spcBef>
                <a:spcPct val="30000"/>
              </a:spcBef>
            </a:pPr>
            <a:r>
              <a:rPr lang="el-GR" altLang="el-GR" sz="1900" u="none">
                <a:solidFill>
                  <a:srgbClr val="FFFF00"/>
                </a:solidFill>
                <a:effectLst/>
              </a:rPr>
              <a:t>WL</a:t>
            </a:r>
          </a:p>
        </p:txBody>
      </p:sp>
      <p:sp>
        <p:nvSpPr>
          <p:cNvPr id="14" name="Oval 7"/>
          <p:cNvSpPr>
            <a:spLocks noChangeArrowheads="1"/>
          </p:cNvSpPr>
          <p:nvPr/>
        </p:nvSpPr>
        <p:spPr bwMode="auto">
          <a:xfrm>
            <a:off x="4731223" y="2954686"/>
            <a:ext cx="293617" cy="187606"/>
          </a:xfrm>
          <a:prstGeom prst="ellipse">
            <a:avLst/>
          </a:prstGeom>
          <a:solidFill>
            <a:srgbClr val="0000FF"/>
          </a:solidFill>
          <a:ln w="12700">
            <a:solidFill>
              <a:srgbClr val="0000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15" name="Rectangle 11"/>
          <p:cNvSpPr>
            <a:spLocks noChangeArrowheads="1"/>
          </p:cNvSpPr>
          <p:nvPr/>
        </p:nvSpPr>
        <p:spPr bwMode="auto">
          <a:xfrm>
            <a:off x="5089335" y="2770314"/>
            <a:ext cx="667129" cy="55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30000"/>
              </a:spcBef>
            </a:pPr>
            <a:r>
              <a:rPr lang="el-GR" altLang="el-GR" sz="3500" dirty="0">
                <a:solidFill>
                  <a:srgbClr val="0000FF"/>
                </a:solidFill>
              </a:rPr>
              <a:t>G</a:t>
            </a:r>
          </a:p>
        </p:txBody>
      </p:sp>
      <p:sp>
        <p:nvSpPr>
          <p:cNvPr id="16" name="Ορθογώνιο 15"/>
          <p:cNvSpPr/>
          <p:nvPr/>
        </p:nvSpPr>
        <p:spPr>
          <a:xfrm>
            <a:off x="410488" y="5945381"/>
            <a:ext cx="7924619" cy="954107"/>
          </a:xfrm>
          <a:prstGeom prst="rect">
            <a:avLst/>
          </a:prstGeom>
        </p:spPr>
        <p:txBody>
          <a:bodyPr wrap="square">
            <a:spAutoFit/>
          </a:bodyPr>
          <a:lstStyle/>
          <a:p>
            <a:r>
              <a:rPr lang="el-GR" sz="2800" dirty="0">
                <a:solidFill>
                  <a:srgbClr val="FFFF00"/>
                </a:solidFill>
              </a:rPr>
              <a:t>Ά</a:t>
            </a:r>
            <a:r>
              <a:rPr lang="el-GR" sz="2800" dirty="0" smtClean="0">
                <a:solidFill>
                  <a:srgbClr val="FFFF00"/>
                </a:solidFill>
              </a:rPr>
              <a:t>ντωση έχει </a:t>
            </a:r>
            <a:r>
              <a:rPr lang="el-GR" sz="2800" dirty="0">
                <a:solidFill>
                  <a:srgbClr val="FFFF00"/>
                </a:solidFill>
              </a:rPr>
              <a:t>φορά κατακόρυφη, διερχόμενη από το κέντρο </a:t>
            </a:r>
            <a:r>
              <a:rPr lang="el-GR" sz="2800" dirty="0" smtClean="0">
                <a:solidFill>
                  <a:srgbClr val="FFFF00"/>
                </a:solidFill>
              </a:rPr>
              <a:t>άντωσης</a:t>
            </a:r>
          </a:p>
        </p:txBody>
      </p:sp>
      <p:sp>
        <p:nvSpPr>
          <p:cNvPr id="17" name="Ορθογώνιο 16"/>
          <p:cNvSpPr/>
          <p:nvPr/>
        </p:nvSpPr>
        <p:spPr>
          <a:xfrm>
            <a:off x="295846" y="614509"/>
            <a:ext cx="9034907" cy="954107"/>
          </a:xfrm>
          <a:prstGeom prst="rect">
            <a:avLst/>
          </a:prstGeom>
        </p:spPr>
        <p:txBody>
          <a:bodyPr wrap="square">
            <a:spAutoFit/>
          </a:bodyPr>
          <a:lstStyle/>
          <a:p>
            <a:r>
              <a:rPr lang="el-GR" sz="2800" dirty="0"/>
              <a:t>Βάρος </a:t>
            </a:r>
            <a:r>
              <a:rPr lang="el-GR" sz="2800" dirty="0" smtClean="0"/>
              <a:t>πλοίου </a:t>
            </a:r>
            <a:r>
              <a:rPr lang="el-GR" sz="2800" dirty="0"/>
              <a:t>(Εκτόπισμα) έχει φορά κατακόρυφη, διερχόμενο από το κέντρο βάρους. </a:t>
            </a:r>
          </a:p>
        </p:txBody>
      </p:sp>
    </p:spTree>
    <p:extLst>
      <p:ext uri="{BB962C8B-B14F-4D97-AF65-F5344CB8AC3E}">
        <p14:creationId xmlns:p14="http://schemas.microsoft.com/office/powerpoint/2010/main" val="1161530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r>
              <a:rPr lang="el-GR" smtClean="0"/>
              <a:t>Αντχος (Μ) Γ. Πετρόπουλος Π.Ν.</a:t>
            </a:r>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9</a:t>
            </a:fld>
            <a:endParaRPr lang="el-GR"/>
          </a:p>
        </p:txBody>
      </p:sp>
      <p:sp>
        <p:nvSpPr>
          <p:cNvPr id="6" name="Rectangle 3"/>
          <p:cNvSpPr txBox="1">
            <a:spLocks noChangeArrowheads="1"/>
          </p:cNvSpPr>
          <p:nvPr/>
        </p:nvSpPr>
        <p:spPr bwMode="auto">
          <a:xfrm>
            <a:off x="755576" y="169277"/>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ctr" defTabSz="914400" rtl="0" eaLnBrk="0" latinLnBrk="0" hangingPunct="0">
              <a:spcBef>
                <a:spcPct val="0"/>
              </a:spcBef>
              <a:buNone/>
              <a:defRPr sz="4400" kern="1200">
                <a:solidFill>
                  <a:schemeClr val="tx1"/>
                </a:solidFill>
                <a:latin typeface="Arial" charset="0"/>
                <a:ea typeface="+mj-ea"/>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800" dirty="0" smtClean="0">
                <a:solidFill>
                  <a:srgbClr val="FFFF00"/>
                </a:solidFill>
                <a:latin typeface="Calibri" pitchFamily="34" charset="0"/>
              </a:rPr>
              <a:t>ΕΥΣΤΑΘΕΙΑ ΑΘΙΚΤΟΥ ΠΛΟΙΟΥ</a:t>
            </a:r>
            <a:r>
              <a:rPr lang="en-US" altLang="el-GR" sz="1800" dirty="0" smtClean="0">
                <a:solidFill>
                  <a:srgbClr val="FFFF00"/>
                </a:solidFill>
                <a:latin typeface="Calibri" pitchFamily="34" charset="0"/>
              </a:rPr>
              <a:t> I</a:t>
            </a:r>
            <a:endParaRPr lang="en-US" altLang="el-GR" sz="1800" dirty="0">
              <a:solidFill>
                <a:srgbClr val="FFFF00"/>
              </a:solidFill>
              <a:latin typeface="Calibri" pitchFamily="34" charset="0"/>
            </a:endParaRPr>
          </a:p>
        </p:txBody>
      </p:sp>
      <p:sp>
        <p:nvSpPr>
          <p:cNvPr id="7" name="Rectangle 3"/>
          <p:cNvSpPr txBox="1">
            <a:spLocks noChangeArrowheads="1"/>
          </p:cNvSpPr>
          <p:nvPr/>
        </p:nvSpPr>
        <p:spPr>
          <a:xfrm>
            <a:off x="0" y="1340768"/>
            <a:ext cx="9143999" cy="475523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800" dirty="0"/>
              <a:t>Το ζεύγος </a:t>
            </a:r>
            <a:r>
              <a:rPr lang="el-GR" sz="2800" dirty="0" smtClean="0"/>
              <a:t>δυνάμεων Δ και Β </a:t>
            </a:r>
            <a:r>
              <a:rPr lang="el-GR" sz="2800" dirty="0"/>
              <a:t>ίσου μέτρου και αντίθετης φοράς, προκαλούν ροπή </a:t>
            </a:r>
            <a:r>
              <a:rPr lang="el-GR" sz="2800" dirty="0" smtClean="0"/>
              <a:t>(ροπή </a:t>
            </a:r>
            <a:r>
              <a:rPr lang="el-GR" sz="2800" dirty="0"/>
              <a:t>στατικής </a:t>
            </a:r>
            <a:r>
              <a:rPr lang="el-GR" sz="2800" dirty="0" smtClean="0"/>
              <a:t>ευστάθειας, ροπή επαναφοράς) </a:t>
            </a:r>
          </a:p>
          <a:p>
            <a:r>
              <a:rPr lang="el-GR" sz="2800" dirty="0" smtClean="0"/>
              <a:t> </a:t>
            </a:r>
            <a:r>
              <a:rPr lang="el-GR" altLang="el-GR" sz="2800" dirty="0" smtClean="0">
                <a:cs typeface="Arial" panose="020B0604020202020204" pitchFamily="34" charset="0"/>
              </a:rPr>
              <a:t>Το πλοίο παίρνει κλίση το ζεύγος των δυνάμεων της </a:t>
            </a:r>
            <a:r>
              <a:rPr lang="el-GR" altLang="el-GR" sz="2800" dirty="0" err="1" smtClean="0">
                <a:cs typeface="Arial" panose="020B0604020202020204" pitchFamily="34" charset="0"/>
              </a:rPr>
              <a:t>αντώσεως</a:t>
            </a:r>
            <a:r>
              <a:rPr lang="el-GR" altLang="el-GR" sz="2800" dirty="0" smtClean="0">
                <a:cs typeface="Arial" panose="020B0604020202020204" pitchFamily="34" charset="0"/>
              </a:rPr>
              <a:t> και του βάρους του πλοίου δεν βρίσκονται πλέον στον ίδιο κατακόρυφο άξονα. </a:t>
            </a:r>
          </a:p>
          <a:p>
            <a:pPr>
              <a:buFont typeface="Wingdings" pitchFamily="2" charset="2"/>
              <a:buNone/>
            </a:pPr>
            <a:endParaRPr lang="el-GR" altLang="el-GR" sz="2800" dirty="0" smtClean="0">
              <a:latin typeface="Arial" panose="020B0604020202020204" pitchFamily="34" charset="0"/>
              <a:cs typeface="Arial" panose="020B0604020202020204" pitchFamily="34" charset="0"/>
            </a:endParaRPr>
          </a:p>
          <a:p>
            <a:r>
              <a:rPr lang="el-GR" altLang="el-GR" sz="2800" dirty="0" smtClean="0">
                <a:latin typeface="+mj-lt"/>
                <a:cs typeface="Arial" panose="020B0604020202020204" pitchFamily="34" charset="0"/>
              </a:rPr>
              <a:t>Δημιουργία ροπής    </a:t>
            </a:r>
            <a:r>
              <a:rPr lang="en-US" altLang="el-GR" sz="2800" b="1" dirty="0" smtClean="0">
                <a:latin typeface="+mj-lt"/>
              </a:rPr>
              <a:t>Moment</a:t>
            </a:r>
            <a:r>
              <a:rPr lang="el-GR" altLang="el-GR" sz="2800" b="1" dirty="0" smtClean="0">
                <a:latin typeface="+mj-lt"/>
              </a:rPr>
              <a:t> (</a:t>
            </a:r>
            <a:r>
              <a:rPr lang="en-US" altLang="el-GR" sz="2800" b="1" dirty="0" smtClean="0">
                <a:latin typeface="+mj-lt"/>
              </a:rPr>
              <a:t>Mt) =</a:t>
            </a:r>
            <a:r>
              <a:rPr lang="el-GR" altLang="el-GR" sz="2800" b="1" dirty="0" smtClean="0">
                <a:latin typeface="+mj-lt"/>
              </a:rPr>
              <a:t> Δ</a:t>
            </a:r>
            <a:r>
              <a:rPr lang="en-US" altLang="el-GR" sz="2800" b="1" dirty="0" smtClean="0">
                <a:latin typeface="+mj-lt"/>
              </a:rPr>
              <a:t> </a:t>
            </a:r>
            <a:r>
              <a:rPr lang="en-US" altLang="el-GR" sz="2800" b="1" dirty="0">
                <a:latin typeface="+mj-lt"/>
              </a:rPr>
              <a:t>* GZ      (1)</a:t>
            </a:r>
            <a:r>
              <a:rPr lang="el-GR" altLang="el-GR" sz="2800" b="1" dirty="0">
                <a:latin typeface="+mj-lt"/>
              </a:rPr>
              <a:t> </a:t>
            </a:r>
            <a:endParaRPr lang="el-GR" altLang="el-GR" sz="2800" dirty="0" smtClean="0">
              <a:latin typeface="+mj-lt"/>
              <a:cs typeface="Arial" panose="020B0604020202020204" pitchFamily="34" charset="0"/>
            </a:endParaRPr>
          </a:p>
          <a:p>
            <a:pPr>
              <a:buFont typeface="Wingdings" pitchFamily="2" charset="2"/>
              <a:buNone/>
            </a:pPr>
            <a:endParaRPr lang="el-GR" altLang="el-GR" sz="2800" dirty="0" smtClean="0">
              <a:latin typeface="+mj-lt"/>
              <a:cs typeface="Arial" panose="020B0604020202020204" pitchFamily="34" charset="0"/>
            </a:endParaRPr>
          </a:p>
          <a:p>
            <a:r>
              <a:rPr lang="el-GR" altLang="el-GR" sz="2800" dirty="0" smtClean="0">
                <a:latin typeface="+mj-lt"/>
                <a:cs typeface="Arial" panose="020B0604020202020204" pitchFamily="34" charset="0"/>
              </a:rPr>
              <a:t>Ανάλογα του μεγέθους και τη φορά της ροπής κρίνεται και η ευστάθεια του πλοίου</a:t>
            </a:r>
            <a:endParaRPr lang="el-GR" altLang="el-GR" sz="2800" dirty="0">
              <a:latin typeface="+mj-lt"/>
              <a:cs typeface="Arial" panose="020B0604020202020204" pitchFamily="34" charset="0"/>
            </a:endParaRPr>
          </a:p>
        </p:txBody>
      </p:sp>
    </p:spTree>
    <p:extLst>
      <p:ext uri="{BB962C8B-B14F-4D97-AF65-F5344CB8AC3E}">
        <p14:creationId xmlns:p14="http://schemas.microsoft.com/office/powerpoint/2010/main" val="1824527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2803</Words>
  <Application>Microsoft Office PowerPoint</Application>
  <PresentationFormat>Προβολή στην οθόνη (4:3)</PresentationFormat>
  <Paragraphs>500</Paragraphs>
  <Slides>66</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66</vt:i4>
      </vt:variant>
    </vt:vector>
  </HeadingPairs>
  <TitlesOfParts>
    <vt:vector size="67" baseType="lpstr">
      <vt:lpstr>Θέμα του Office</vt:lpstr>
      <vt:lpstr>ΕΥΣΤΑΘΕΙΑ ΑΘΙΚΤΟΥ ΠΛΟΙΟΥ I</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ΕΥΣΤΑΘΕΙΑ ΑΘΙΚΤΟΥ ΠΛΟΙΟΥ I</dc:title>
  <dc:creator>User</dc:creator>
  <cp:lastModifiedBy>User</cp:lastModifiedBy>
  <cp:revision>39</cp:revision>
  <dcterms:created xsi:type="dcterms:W3CDTF">2016-02-29T19:09:07Z</dcterms:created>
  <dcterms:modified xsi:type="dcterms:W3CDTF">2016-12-15T20:13:12Z</dcterms:modified>
</cp:coreProperties>
</file>